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1187624" y="188640"/>
            <a:ext cx="683033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Муниципальная казенная общеобразовательная организация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Старомостякская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средняя школа»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Старокулаткинского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района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772816"/>
            <a:ext cx="9144000" cy="286232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«Великий Леонардо да Винчи.</a:t>
            </a:r>
          </a:p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Летательная машина Леонардо да Винчи.</a:t>
            </a:r>
          </a:p>
          <a:p>
            <a:pPr algn="ctr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Прототип Орнитоптера да Винчи,</a:t>
            </a:r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разработанный в программе для 3</a:t>
            </a:r>
            <a:r>
              <a:rPr lang="en-US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r>
              <a:rPr lang="tt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моделирования </a:t>
            </a:r>
            <a:r>
              <a:rPr lang="en-US" sz="36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SketchUp</a:t>
            </a:r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.»</a:t>
            </a:r>
            <a:endParaRPr lang="ru-RU" sz="3600" b="1" dirty="0">
              <a:ln w="3175">
                <a:solidFill>
                  <a:schemeClr val="tx1"/>
                </a:solidFill>
              </a:ln>
              <a:solidFill>
                <a:srgbClr val="00B0F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88009" y="5229200"/>
            <a:ext cx="43156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Выполнила ученица 10 класса</a:t>
            </a:r>
          </a:p>
          <a:p>
            <a:r>
              <a:rPr lang="ru-RU" sz="2000" dirty="0" smtClean="0"/>
              <a:t>Ахметова Рената </a:t>
            </a:r>
            <a:r>
              <a:rPr lang="ru-RU" sz="2000" dirty="0" err="1" smtClean="0"/>
              <a:t>Радиковна</a:t>
            </a:r>
            <a:endParaRPr lang="ru-RU" sz="2000" dirty="0" smtClean="0"/>
          </a:p>
          <a:p>
            <a:r>
              <a:rPr lang="ru-RU" sz="2000" dirty="0" smtClean="0"/>
              <a:t>Руководитель: </a:t>
            </a:r>
            <a:r>
              <a:rPr lang="ru-RU" sz="2000" dirty="0" err="1" smtClean="0"/>
              <a:t>Рязапова</a:t>
            </a:r>
            <a:r>
              <a:rPr lang="ru-RU" sz="2000" dirty="0" smtClean="0"/>
              <a:t> </a:t>
            </a:r>
            <a:r>
              <a:rPr lang="ru-RU" sz="2000" dirty="0" err="1" smtClean="0"/>
              <a:t>Гульсиня</a:t>
            </a:r>
            <a:r>
              <a:rPr lang="ru-RU" sz="2000" dirty="0" smtClean="0"/>
              <a:t> </a:t>
            </a:r>
          </a:p>
          <a:p>
            <a:r>
              <a:rPr lang="ru-RU" sz="2000" dirty="0" err="1" smtClean="0"/>
              <a:t>Кяшафовна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politika-v-rashke.ru/wp-content/uploads/2018/05/leonardo-da-vinc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32656"/>
            <a:ext cx="2195736" cy="3172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7828" name="Picture 4" descr="https://lh3.googleusercontent.com/-NTju_7Dj92s/VVIsQUn-TqI/AAAAAAABKSg/0Y7sd4Y-yI0/w530-h822-p/c5054078-1e6c-4a3e-89ef-7f94296d6a61"/>
          <p:cNvPicPr>
            <a:picLocks noChangeAspect="1" noChangeArrowheads="1"/>
          </p:cNvPicPr>
          <p:nvPr/>
        </p:nvPicPr>
        <p:blipFill>
          <a:blip r:embed="rId3" cstate="print"/>
          <a:srcRect t="1818" b="14545"/>
          <a:stretch>
            <a:fillRect/>
          </a:stretch>
        </p:blipFill>
        <p:spPr bwMode="auto">
          <a:xfrm>
            <a:off x="4788024" y="332656"/>
            <a:ext cx="2448272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79512" y="3789040"/>
            <a:ext cx="89644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Леонардо 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сер Пьеро да Винчи – человек искусства эпохи Возрождения, скульптор, изобретатель, живописец, философ, писатель, ученый,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полимат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(яркий пример универсального человека).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543609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Bahnschrift Light Condensed" pitchFamily="34" charset="0"/>
                <a:cs typeface="Arial" pitchFamily="34" charset="0"/>
              </a:rPr>
              <a:t>Л</a:t>
            </a:r>
            <a:r>
              <a:rPr lang="en-US" sz="2800" b="1" dirty="0" err="1" smtClean="0">
                <a:latin typeface="Bahnschrift Light Condensed" pitchFamily="34" charset="0"/>
                <a:cs typeface="Arial" pitchFamily="34" charset="0"/>
              </a:rPr>
              <a:t>eo</a:t>
            </a:r>
            <a:r>
              <a:rPr lang="ru-RU" sz="2800" b="1" dirty="0" err="1" smtClean="0">
                <a:latin typeface="Bahnschrift Light Condensed" pitchFamily="34" charset="0"/>
                <a:cs typeface="Arial" pitchFamily="34" charset="0"/>
              </a:rPr>
              <a:t>н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a</a:t>
            </a:r>
            <a:r>
              <a:rPr lang="ru-RU" sz="2800" b="1" dirty="0" err="1" smtClean="0">
                <a:latin typeface="Bahnschrift Light Condensed" pitchFamily="34" charset="0"/>
                <a:cs typeface="Arial" pitchFamily="34" charset="0"/>
              </a:rPr>
              <a:t>рд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o </a:t>
            </a:r>
            <a:r>
              <a:rPr lang="ru-RU" sz="2800" b="1" dirty="0" err="1" smtClean="0">
                <a:latin typeface="Bahnschrift Light Condensed" pitchFamily="34" charset="0"/>
                <a:cs typeface="Arial" pitchFamily="34" charset="0"/>
              </a:rPr>
              <a:t>д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a </a:t>
            </a:r>
            <a:r>
              <a:rPr lang="ru-RU" sz="2800" b="1" dirty="0" smtClean="0">
                <a:latin typeface="Bahnschrift Light Condensed" pitchFamily="34" charset="0"/>
                <a:cs typeface="Arial" pitchFamily="34" charset="0"/>
              </a:rPr>
              <a:t>Винчи </a:t>
            </a:r>
            <a:r>
              <a:rPr lang="ru-RU" sz="2800" b="1" dirty="0" err="1" smtClean="0">
                <a:latin typeface="Bahnschrift Light Condensed" pitchFamily="34" charset="0"/>
                <a:cs typeface="Arial" pitchFamily="34" charset="0"/>
              </a:rPr>
              <a:t>з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a</a:t>
            </a:r>
            <a:r>
              <a:rPr lang="ru-RU" sz="2800" b="1" dirty="0" smtClean="0">
                <a:latin typeface="Bahnschrift Light Condensed" pitchFamily="34" charset="0"/>
                <a:cs typeface="Arial" pitchFamily="34" charset="0"/>
              </a:rPr>
              <a:t>ним</a:t>
            </a:r>
            <a:r>
              <a:rPr lang="en-US" sz="2800" b="1" dirty="0" err="1" smtClean="0">
                <a:latin typeface="Bahnschrift Light Condensed" pitchFamily="34" charset="0"/>
                <a:cs typeface="Arial" pitchFamily="34" charset="0"/>
              </a:rPr>
              <a:t>ae</a:t>
            </a:r>
            <a:r>
              <a:rPr lang="ru-RU" sz="2800" b="1" dirty="0" smtClean="0">
                <a:latin typeface="Bahnschrift Light Condensed" pitchFamily="34" charset="0"/>
                <a:cs typeface="Arial" pitchFamily="34" charset="0"/>
              </a:rPr>
              <a:t>т 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o</a:t>
            </a:r>
            <a:r>
              <a:rPr lang="ru-RU" sz="2800" b="1" dirty="0" err="1" smtClean="0">
                <a:latin typeface="Bahnschrift Light Condensed" pitchFamily="34" charset="0"/>
                <a:cs typeface="Arial" pitchFamily="34" charset="0"/>
              </a:rPr>
              <a:t>дн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o </a:t>
            </a:r>
            <a:r>
              <a:rPr lang="ru-RU" sz="2800" b="1" dirty="0" smtClean="0">
                <a:latin typeface="Bahnschrift Light Condensed" pitchFamily="34" charset="0"/>
                <a:cs typeface="Arial" pitchFamily="34" charset="0"/>
              </a:rPr>
              <a:t>из </a:t>
            </a:r>
            <a:r>
              <a:rPr lang="ru-RU" sz="2800" b="1" dirty="0" err="1" smtClean="0">
                <a:latin typeface="Bahnschrift Light Condensed" pitchFamily="34" charset="0"/>
                <a:cs typeface="Arial" pitchFamily="34" charset="0"/>
              </a:rPr>
              <a:t>п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e</a:t>
            </a:r>
            <a:r>
              <a:rPr lang="ru-RU" sz="2800" b="1" dirty="0" err="1" smtClean="0">
                <a:latin typeface="Bahnschrift Light Condensed" pitchFamily="34" charset="0"/>
                <a:cs typeface="Arial" pitchFamily="34" charset="0"/>
              </a:rPr>
              <a:t>рвых</a:t>
            </a:r>
            <a:r>
              <a:rPr lang="ru-RU" sz="2800" b="1" dirty="0" smtClean="0">
                <a:latin typeface="Bahnschrift Light Condensed" pitchFamily="34" charset="0"/>
                <a:cs typeface="Arial" pitchFamily="34" charset="0"/>
              </a:rPr>
              <a:t> м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e</a:t>
            </a:r>
            <a:r>
              <a:rPr lang="ru-RU" sz="2800" b="1" dirty="0" err="1" smtClean="0">
                <a:latin typeface="Bahnschrift Light Condensed" pitchFamily="34" charset="0"/>
                <a:cs typeface="Arial" pitchFamily="34" charset="0"/>
              </a:rPr>
              <a:t>ст</a:t>
            </a:r>
            <a:r>
              <a:rPr lang="ru-RU" sz="2800" b="1" dirty="0" smtClean="0">
                <a:latin typeface="Bahnschrift Light Condensed" pitchFamily="34" charset="0"/>
                <a:cs typeface="Arial" pitchFamily="34" charset="0"/>
              </a:rPr>
              <a:t> ср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e</a:t>
            </a:r>
            <a:r>
              <a:rPr lang="ru-RU" sz="2800" b="1" dirty="0" err="1" smtClean="0">
                <a:latin typeface="Bahnschrift Light Condensed" pitchFamily="34" charset="0"/>
                <a:cs typeface="Arial" pitchFamily="34" charset="0"/>
              </a:rPr>
              <a:t>ди</a:t>
            </a:r>
            <a:r>
              <a:rPr lang="ru-RU" sz="2800" b="1" dirty="0" smtClean="0">
                <a:latin typeface="Bahnschrift Light Condensed" pitchFamily="34" charset="0"/>
                <a:cs typeface="Arial" pitchFamily="34" charset="0"/>
              </a:rPr>
              <a:t> из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o</a:t>
            </a:r>
            <a:r>
              <a:rPr lang="ru-RU" sz="2800" b="1" dirty="0" err="1" smtClean="0">
                <a:latin typeface="Bahnschrift Light Condensed" pitchFamily="34" charset="0"/>
                <a:cs typeface="Arial" pitchFamily="34" charset="0"/>
              </a:rPr>
              <a:t>бр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e</a:t>
            </a:r>
            <a:r>
              <a:rPr lang="ru-RU" sz="2800" b="1" dirty="0" smtClean="0">
                <a:latin typeface="Bahnschrift Light Condensed" pitchFamily="34" charset="0"/>
                <a:cs typeface="Arial" pitchFamily="34" charset="0"/>
              </a:rPr>
              <a:t>т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a</a:t>
            </a:r>
            <a:r>
              <a:rPr lang="ru-RU" sz="2800" b="1" dirty="0" smtClean="0">
                <a:latin typeface="Bahnschrift Light Condensed" pitchFamily="34" charset="0"/>
                <a:cs typeface="Arial" pitchFamily="34" charset="0"/>
              </a:rPr>
              <a:t>т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e</a:t>
            </a:r>
            <a:r>
              <a:rPr lang="ru-RU" sz="2800" b="1" dirty="0" smtClean="0">
                <a:latin typeface="Bahnschrift Light Condensed" pitchFamily="34" charset="0"/>
                <a:cs typeface="Arial" pitchFamily="34" charset="0"/>
              </a:rPr>
              <a:t>л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e</a:t>
            </a:r>
            <a:r>
              <a:rPr lang="ru-RU" sz="2800" b="1" dirty="0" err="1" smtClean="0">
                <a:latin typeface="Bahnschrift Light Condensed" pitchFamily="34" charset="0"/>
                <a:cs typeface="Arial" pitchFamily="34" charset="0"/>
              </a:rPr>
              <a:t>й</a:t>
            </a:r>
            <a:r>
              <a:rPr lang="ru-RU" sz="2800" b="1" dirty="0" smtClean="0">
                <a:latin typeface="Bahnschrift Light Condensed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latin typeface="Bahnschrift Light Condensed" pitchFamily="34" charset="0"/>
                <a:cs typeface="Arial" pitchFamily="34" charset="0"/>
              </a:rPr>
              <a:t>вс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e</a:t>
            </a:r>
            <a:r>
              <a:rPr lang="ru-RU" sz="2800" b="1" dirty="0" err="1" smtClean="0">
                <a:latin typeface="Bahnschrift Light Condensed" pitchFamily="34" charset="0"/>
                <a:cs typeface="Arial" pitchFamily="34" charset="0"/>
              </a:rPr>
              <a:t>х</a:t>
            </a:r>
            <a:r>
              <a:rPr lang="ru-RU" sz="2800" b="1" dirty="0" smtClean="0">
                <a:latin typeface="Bahnschrift Light Condensed" pitchFamily="34" charset="0"/>
                <a:cs typeface="Arial" pitchFamily="34" charset="0"/>
              </a:rPr>
              <a:t> в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e</a:t>
            </a:r>
            <a:r>
              <a:rPr lang="ru-RU" sz="2800" b="1" dirty="0" smtClean="0">
                <a:latin typeface="Bahnschrift Light Condensed" pitchFamily="34" charset="0"/>
                <a:cs typeface="Arial" pitchFamily="34" charset="0"/>
              </a:rPr>
              <a:t>к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o</a:t>
            </a:r>
            <a:r>
              <a:rPr lang="ru-RU" sz="2800" b="1" dirty="0" smtClean="0">
                <a:latin typeface="Bahnschrift Light Condensed" pitchFamily="34" charset="0"/>
                <a:cs typeface="Arial" pitchFamily="34" charset="0"/>
              </a:rPr>
              <a:t>в и </a:t>
            </a:r>
            <a:r>
              <a:rPr lang="ru-RU" sz="2800" b="1" dirty="0" err="1" smtClean="0">
                <a:latin typeface="Bahnschrift Light Condensed" pitchFamily="34" charset="0"/>
                <a:cs typeface="Arial" pitchFamily="34" charset="0"/>
              </a:rPr>
              <a:t>н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a</a:t>
            </a:r>
            <a:r>
              <a:rPr lang="ru-RU" sz="2800" b="1" dirty="0" err="1" smtClean="0">
                <a:latin typeface="Bahnschrift Light Condensed" pitchFamily="34" charset="0"/>
                <a:cs typeface="Arial" pitchFamily="34" charset="0"/>
              </a:rPr>
              <a:t>р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o</a:t>
            </a:r>
            <a:r>
              <a:rPr lang="ru-RU" sz="2800" b="1" dirty="0" err="1" smtClean="0">
                <a:latin typeface="Bahnschrift Light Condensed" pitchFamily="34" charset="0"/>
                <a:cs typeface="Arial" pitchFamily="34" charset="0"/>
              </a:rPr>
              <a:t>д</a:t>
            </a:r>
            <a:r>
              <a:rPr lang="en-US" sz="2800" b="1" dirty="0" smtClean="0">
                <a:latin typeface="Bahnschrift Light Condensed" pitchFamily="34" charset="0"/>
                <a:cs typeface="Arial" pitchFamily="34" charset="0"/>
              </a:rPr>
              <a:t>o</a:t>
            </a:r>
            <a:r>
              <a:rPr lang="ru-RU" sz="2800" b="1" dirty="0" smtClean="0">
                <a:latin typeface="Bahnschrift Light Condensed" pitchFamily="34" charset="0"/>
                <a:cs typeface="Arial" pitchFamily="34" charset="0"/>
              </a:rPr>
              <a:t>в. </a:t>
            </a:r>
            <a:r>
              <a:rPr lang="ru-RU" dirty="0" smtClean="0">
                <a:latin typeface="Bahnschrift Light Condensed" pitchFamily="34" charset="0"/>
              </a:rPr>
              <a:t/>
            </a:r>
            <a:br>
              <a:rPr lang="ru-RU" dirty="0" smtClean="0">
                <a:latin typeface="Bahnschrift Light Condensed" pitchFamily="34" charset="0"/>
              </a:rPr>
            </a:br>
            <a:endParaRPr lang="ru-RU" dirty="0">
              <a:latin typeface="Bahnschrift Light Condensed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628800"/>
            <a:ext cx="56521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Bahnschrift SemiBold Condensed" pitchFamily="34" charset="0"/>
              </a:rPr>
              <a:t>Творец оставил после себя массу изобретений, картин и тайн, многие из которых остаются не раскрытыми по сей день</a:t>
            </a:r>
            <a:endParaRPr lang="ru-RU" sz="2800" b="1" dirty="0">
              <a:latin typeface="Bahnschrift SemiBold Condensed" pitchFamily="34" charset="0"/>
            </a:endParaRPr>
          </a:p>
        </p:txBody>
      </p:sp>
      <p:pic>
        <p:nvPicPr>
          <p:cNvPr id="76802" name="Picture 2" descr="ÐÐµÑÑÐ¾Ð»ÑÑ ÐÐµÐ¾Ð½Ð°ÑÐ´Ð¾ Ð´Ð° ÐÐ¸Ð½Ñ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942587"/>
            <a:ext cx="2736304" cy="1915413"/>
          </a:xfrm>
          <a:prstGeom prst="rect">
            <a:avLst/>
          </a:prstGeom>
          <a:noFill/>
        </p:spPr>
      </p:pic>
      <p:pic>
        <p:nvPicPr>
          <p:cNvPr id="76804" name="Picture 4" descr="ÐÑÑÐ»ÐµÐ´Ð¾Ð²Ð°Ð½Ð¸Ðµ ÑÐ¸Ð»Ñ Ð´Ð»Ñ Ð¿Ð¾Ð´Ð½ÑÑÐ¸Ñ Ð³ÑÑÐ·Ð¾Ð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6658" y="0"/>
            <a:ext cx="2737342" cy="1944216"/>
          </a:xfrm>
          <a:prstGeom prst="rect">
            <a:avLst/>
          </a:prstGeom>
          <a:noFill/>
        </p:spPr>
      </p:pic>
      <p:pic>
        <p:nvPicPr>
          <p:cNvPr id="76806" name="Picture 6" descr="ÐÐ¾Ð´ÑÐµÐ¼Ð½ÑÐ¹ ÐºÑÐ°Ð½ Ð½Ð° ÑÐµÐ»ÐµÐ¶ÐºÐµ Ð¸ Ð²Ð¸Ð½ÑÐ¾Ð²Ð¾Ð¹ Ð¿Ð¾Ð´ÑÐµÐ¼Ð½Ð¸Ð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7733" y="1916832"/>
            <a:ext cx="2406267" cy="2880320"/>
          </a:xfrm>
          <a:prstGeom prst="rect">
            <a:avLst/>
          </a:prstGeom>
          <a:noFill/>
        </p:spPr>
      </p:pic>
      <p:pic>
        <p:nvPicPr>
          <p:cNvPr id="76808" name="Picture 8" descr="Ð­ÑÐºÐ¸Ð· ÐºÑÐµÐ¿Ð¾ÑÑÐ½Ð¾Ð¹ Ð±Ð°ÑÐ½Ð¸ Ð¸ Ð²Ð¸Ð½ÑÐ¾Ð²Ð¾Ð¹ Ð»ÐµÑÑÐ½Ð¸ÑÑ. ÐÐµÐ¾Ð½Ð°ÑÐ´Ð¾ Ð´Ð° ÐÐ¸Ð½ÑÐ¸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9744" y="4697760"/>
            <a:ext cx="2304256" cy="2160240"/>
          </a:xfrm>
          <a:prstGeom prst="rect">
            <a:avLst/>
          </a:prstGeom>
          <a:noFill/>
        </p:spPr>
      </p:pic>
      <p:pic>
        <p:nvPicPr>
          <p:cNvPr id="76812" name="Picture 12" descr="ÐÐ¾Ð²Ð¾ÑÐ¾ÑÐ½ÑÐ¹ Ð¼Ð¾ÑÑ ÐÐµÐ¾Ð½Ð°ÑÐ´Ð¾ Ð´Ð° ÐÐ¸Ð½ÑÐ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068960"/>
            <a:ext cx="4248472" cy="1966436"/>
          </a:xfrm>
          <a:prstGeom prst="rect">
            <a:avLst/>
          </a:prstGeom>
          <a:noFill/>
        </p:spPr>
      </p:pic>
      <p:pic>
        <p:nvPicPr>
          <p:cNvPr id="76816" name="Picture 16" descr="ÐÐ¾Ð¿Ð¸Ñ ÐºÐ°ÑÑÐ¸Ð½Ñ ÐÐµÐ¾Ð½Ð°ÑÐ´Ð¾ Ð´Ð° Ð²Ð¸Ð½ÑÐ¸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1916832"/>
            <a:ext cx="2286000" cy="3048001"/>
          </a:xfrm>
          <a:prstGeom prst="rect">
            <a:avLst/>
          </a:prstGeom>
          <a:noFill/>
        </p:spPr>
      </p:pic>
      <p:pic>
        <p:nvPicPr>
          <p:cNvPr id="76818" name="Picture 18" descr="https://avatars.mds.yandex.net/get-pdb/1360297/6da55e3f-52a4-423a-91e8-756a92f6cc6c/s1200?webp=fals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409728"/>
            <a:ext cx="1942296" cy="2448272"/>
          </a:xfrm>
          <a:prstGeom prst="rect">
            <a:avLst/>
          </a:prstGeom>
          <a:noFill/>
        </p:spPr>
      </p:pic>
      <p:pic>
        <p:nvPicPr>
          <p:cNvPr id="76820" name="Picture 20" descr="https://historytime.ru/wp-content/uploads/2017/04/da-vinci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07704" y="5013176"/>
            <a:ext cx="2772038" cy="1844824"/>
          </a:xfrm>
          <a:prstGeom prst="rect">
            <a:avLst/>
          </a:prstGeom>
          <a:noFill/>
        </p:spPr>
      </p:pic>
      <p:pic>
        <p:nvPicPr>
          <p:cNvPr id="76822" name="Picture 22" descr="ÐÐ¾Ð´Ð¾Ð»Ð°Ð·Ð½ÑÐ¹ ÐºÐ¾ÑÑÑÐ¼ Ð´Ð° ÐÐ¸Ð½ÑÐ¸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1960" y="3140968"/>
            <a:ext cx="1545772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Один из самых известных авиационных проектов Леонардо да Винчи — орнитоптер.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5778" name="Picture 2" descr="ÐÑÐ¸Ð³Ð¸Ð½Ð°Ð»ÑÐ½ÑÐ¹ Ð¿ÑÐ¾ÐµÐºÑ Ð¾ÑÐ½Ð¸ÑÐ¾Ð¿ÑÐµÑÐ° Ð´Ð° ÐÐ¸Ð½ÑÐ¸ 1488 Ð³. Ñ ÑÐ²Ð½Ð¾ ÑÐ°Ð·Ð»Ð¸ÑÐ¸Ð¼ÑÐ¼Ð¸ ÑÑÐ¾ÑÐ°Ð¼Ð¸ Ð¸ Ð¿ÐµÐ´Ð°Ð»ÑÐ¼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96752"/>
            <a:ext cx="6188187" cy="31683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59632" y="31409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Segoe Print" pitchFamily="2" charset="0"/>
              </a:rPr>
              <a:t>Оригинальный проект орнитоптера да Винчи 1488 г. с явно различимыми тросами и педалями.</a:t>
            </a:r>
            <a:endParaRPr lang="ru-RU" b="1" dirty="0">
              <a:solidFill>
                <a:schemeClr val="bg1"/>
              </a:solidFill>
              <a:latin typeface="Segoe Print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437112"/>
            <a:ext cx="8964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Да Винчи, изучив динамику полета птиц, спроектировал</a:t>
            </a:r>
            <a:br>
              <a:rPr lang="ru-RU" sz="2400" b="1" dirty="0" smtClean="0"/>
            </a:br>
            <a:r>
              <a:rPr lang="ru-RU" sz="2400" b="1" dirty="0" smtClean="0"/>
              <a:t>хитроумное изобретение в 1488 г. Во многих отношениях такой летательный аппарат и эти мастера полета имеют много общих свойств, включая гибкость, сложные маховые движения, легкий вес и крылья, покрытые перьями.</a:t>
            </a:r>
            <a:endParaRPr lang="ru-RU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://www.bresslergroup.com/wp-content/uploads/2014/04/davinci-flying.jpg"/>
          <p:cNvPicPr>
            <a:picLocks noChangeAspect="1" noChangeArrowheads="1"/>
          </p:cNvPicPr>
          <p:nvPr/>
        </p:nvPicPr>
        <p:blipFill>
          <a:blip r:embed="rId2" cstate="print"/>
          <a:srcRect r="44755"/>
          <a:stretch>
            <a:fillRect/>
          </a:stretch>
        </p:blipFill>
        <p:spPr bwMode="auto">
          <a:xfrm>
            <a:off x="251520" y="260648"/>
            <a:ext cx="5053336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8852" name="Picture 4" descr="http://www.bresslergroup.com/wp-content/uploads/2014/04/davinci-flying.jpg"/>
          <p:cNvPicPr>
            <a:picLocks noChangeAspect="1" noChangeArrowheads="1"/>
          </p:cNvPicPr>
          <p:nvPr/>
        </p:nvPicPr>
        <p:blipFill>
          <a:blip r:embed="rId2" cstate="print"/>
          <a:srcRect l="55245"/>
          <a:stretch>
            <a:fillRect/>
          </a:stretch>
        </p:blipFill>
        <p:spPr bwMode="auto">
          <a:xfrm>
            <a:off x="4716016" y="2276872"/>
            <a:ext cx="4248472" cy="42595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https://pp.userapi.com/c851016/v851016888/b7299/XI2VCfXTGoE.jpg"/>
          <p:cNvPicPr>
            <a:picLocks noChangeAspect="1" noChangeArrowheads="1"/>
          </p:cNvPicPr>
          <p:nvPr/>
        </p:nvPicPr>
        <p:blipFill>
          <a:blip r:embed="rId2" cstate="print"/>
          <a:srcRect l="16097" t="40830" r="31587" b="25644"/>
          <a:stretch>
            <a:fillRect/>
          </a:stretch>
        </p:blipFill>
        <p:spPr bwMode="auto">
          <a:xfrm>
            <a:off x="154613" y="1772816"/>
            <a:ext cx="8737867" cy="3168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" y="404664"/>
            <a:ext cx="9143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</a:rPr>
              <a:t>Прототип Орнитоптера да Винчи, разработанный в программе для 3</a:t>
            </a:r>
            <a:r>
              <a:rPr lang="en-US" sz="2800" b="1" dirty="0" smtClean="0">
                <a:solidFill>
                  <a:srgbClr val="00B0F0"/>
                </a:solidFill>
              </a:rPr>
              <a:t>D</a:t>
            </a:r>
            <a:r>
              <a:rPr lang="tt-RU" sz="2800" b="1" dirty="0" smtClean="0">
                <a:solidFill>
                  <a:srgbClr val="00B0F0"/>
                </a:solidFill>
              </a:rPr>
              <a:t> моделирования </a:t>
            </a:r>
            <a:r>
              <a:rPr lang="en-US" sz="2800" b="1" dirty="0" err="1" smtClean="0">
                <a:solidFill>
                  <a:srgbClr val="00B0F0"/>
                </a:solidFill>
              </a:rPr>
              <a:t>SketchUp</a:t>
            </a:r>
            <a:r>
              <a:rPr lang="ru-RU" sz="2800" b="1" dirty="0" smtClean="0">
                <a:solidFill>
                  <a:srgbClr val="00B0F0"/>
                </a:solidFill>
              </a:rPr>
              <a:t>.</a:t>
            </a:r>
            <a:endParaRPr lang="ru-RU" sz="28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https://pp.userapi.com/c851016/v851016888/b72b7/pzMSkhCouDc.jpg"/>
          <p:cNvPicPr>
            <a:picLocks noChangeAspect="1" noChangeArrowheads="1"/>
          </p:cNvPicPr>
          <p:nvPr/>
        </p:nvPicPr>
        <p:blipFill>
          <a:blip r:embed="rId2" cstate="print"/>
          <a:srcRect l="22175" t="37279" r="34892" b="9524"/>
          <a:stretch>
            <a:fillRect/>
          </a:stretch>
        </p:blipFill>
        <p:spPr bwMode="auto">
          <a:xfrm>
            <a:off x="4572000" y="188640"/>
            <a:ext cx="4132634" cy="28803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88640"/>
            <a:ext cx="49320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1</a:t>
            </a:r>
            <a:r>
              <a:rPr lang="ru-RU" b="1" dirty="0" smtClean="0"/>
              <a:t>. Пусковая педаль</a:t>
            </a:r>
          </a:p>
          <a:p>
            <a:r>
              <a:rPr lang="ru-RU" b="1" dirty="0" smtClean="0"/>
              <a:t>Благодаря пусковой педали в шесть нажатий раскрывались крылья.</a:t>
            </a:r>
            <a:endParaRPr lang="ru-RU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5940152" y="2492896"/>
            <a:ext cx="936104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80112" y="242088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1196752"/>
            <a:ext cx="49320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2. </a:t>
            </a:r>
            <a:r>
              <a:rPr lang="ru-RU" b="1" dirty="0" smtClean="0"/>
              <a:t>Главная педаль</a:t>
            </a:r>
          </a:p>
          <a:p>
            <a:r>
              <a:rPr lang="ru-RU" b="1" dirty="0" smtClean="0"/>
              <a:t>Главная педаль опускала крылья в шесть нажатий. Она управлялась ногой.</a:t>
            </a:r>
            <a:endParaRPr lang="ru-RU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 flipV="1">
            <a:off x="7740352" y="2348880"/>
            <a:ext cx="576064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316416" y="213285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2204864"/>
            <a:ext cx="464400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3</a:t>
            </a:r>
            <a:r>
              <a:rPr lang="ru-RU" b="1" dirty="0" smtClean="0"/>
              <a:t>. Крылья</a:t>
            </a:r>
          </a:p>
          <a:p>
            <a:r>
              <a:rPr lang="ru-RU" b="1" dirty="0" smtClean="0"/>
              <a:t>Крылья аппарата были изготовлены из ткани и перьев, что обеспечивало их легкость</a:t>
            </a:r>
            <a:endParaRPr lang="ru-RU" b="1" dirty="0"/>
          </a:p>
        </p:txBody>
      </p:sp>
      <p:pic>
        <p:nvPicPr>
          <p:cNvPr id="80900" name="Picture 4" descr="https://pp.userapi.com/c852228/v852228810/b5550/6shq5cEIRSc.jpg"/>
          <p:cNvPicPr>
            <a:picLocks noChangeAspect="1" noChangeArrowheads="1"/>
          </p:cNvPicPr>
          <p:nvPr/>
        </p:nvPicPr>
        <p:blipFill>
          <a:blip r:embed="rId3" cstate="print"/>
          <a:srcRect l="5618" t="39950" r="21348" b="20100"/>
          <a:stretch>
            <a:fillRect/>
          </a:stretch>
        </p:blipFill>
        <p:spPr bwMode="auto">
          <a:xfrm>
            <a:off x="3102554" y="3717032"/>
            <a:ext cx="6041445" cy="2160240"/>
          </a:xfrm>
          <a:prstGeom prst="rect">
            <a:avLst/>
          </a:prstGeom>
          <a:noFill/>
        </p:spPr>
      </p:pic>
      <p:cxnSp>
        <p:nvCxnSpPr>
          <p:cNvPr id="19" name="Прямая со стрелкой 18"/>
          <p:cNvCxnSpPr/>
          <p:nvPr/>
        </p:nvCxnSpPr>
        <p:spPr>
          <a:xfrm flipH="1">
            <a:off x="4572000" y="4077072"/>
            <a:ext cx="720080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92080" y="386104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3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flipH="1" flipV="1">
            <a:off x="6372200" y="5733256"/>
            <a:ext cx="360040" cy="7200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5796136" y="5733256"/>
            <a:ext cx="360040" cy="7200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732240" y="56612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80112" y="566124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0" y="3501008"/>
            <a:ext cx="284380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4</a:t>
            </a:r>
            <a:r>
              <a:rPr lang="ru-RU" b="1" dirty="0" smtClean="0"/>
              <a:t>.Плавучесть</a:t>
            </a:r>
          </a:p>
          <a:p>
            <a:r>
              <a:rPr lang="ru-RU" b="1" dirty="0" smtClean="0"/>
              <a:t>Если бы аппарат сел на воду, то он теоретически не должен был утонуть.</a:t>
            </a:r>
            <a:endParaRPr lang="ru-RU" b="1" dirty="0"/>
          </a:p>
        </p:txBody>
      </p:sp>
      <p:cxnSp>
        <p:nvCxnSpPr>
          <p:cNvPr id="30" name="Прямая со стрелкой 29"/>
          <p:cNvCxnSpPr/>
          <p:nvPr/>
        </p:nvCxnSpPr>
        <p:spPr>
          <a:xfrm flipH="1">
            <a:off x="8388424" y="5085184"/>
            <a:ext cx="72008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316416" y="472514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4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5013176"/>
            <a:ext cx="399593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5. </a:t>
            </a:r>
            <a:r>
              <a:rPr lang="ru-RU" b="1" dirty="0" smtClean="0"/>
              <a:t>Место пилота</a:t>
            </a:r>
          </a:p>
          <a:p>
            <a:r>
              <a:rPr lang="ru-RU" b="1" dirty="0" smtClean="0"/>
              <a:t>Пилот располагается горизонтально в этой полукруглой контролирующей нише под крыльями.</a:t>
            </a:r>
            <a:endParaRPr lang="ru-RU" b="1" dirty="0"/>
          </a:p>
        </p:txBody>
      </p:sp>
      <p:cxnSp>
        <p:nvCxnSpPr>
          <p:cNvPr id="34" name="Прямая со стрелкой 33"/>
          <p:cNvCxnSpPr/>
          <p:nvPr/>
        </p:nvCxnSpPr>
        <p:spPr>
          <a:xfrm flipH="1">
            <a:off x="5940152" y="5229200"/>
            <a:ext cx="720080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660232" y="50131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5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Леонардо писал: </a:t>
            </a:r>
            <a:r>
              <a:rPr lang="ru-RU" sz="2400" dirty="0" smtClean="0">
                <a:latin typeface="Segoe Print" pitchFamily="2" charset="0"/>
              </a:rPr>
              <a:t>"Этот прибор ты испытаешь над озером и наденешь в виде пояса длинный мех, чтобы при падении не утонуть. Надобно также, чтобы опускание крыльев производилось силою обеих ног одновременно, дабы ты мог задерживаться и балансировать, опуская одно крыло быстрее другого, смотря по надобности, так, как ты видишь это делают коршуны и другие птицы. И притом опускание посредством двух ног всегда бывает более мощным, чем посредством одной... А поднимание крыльев должно совершаться силою пружины или, если хочешь, рукою, а еще лучше поднятием ноги, это - лучше, потому что руки у тебя тогда свободнее"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(Леонардо да Винчи. Избранные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естественно-научные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произведени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М.1955. С. 605).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4" name="Picture 4" descr="https://pp.userapi.com/c851016/v851016888/b72ad/1jO06tMEqu0.jpg"/>
          <p:cNvPicPr>
            <a:picLocks noChangeAspect="1" noChangeArrowheads="1"/>
          </p:cNvPicPr>
          <p:nvPr/>
        </p:nvPicPr>
        <p:blipFill>
          <a:blip r:embed="rId2" cstate="print"/>
          <a:srcRect l="5941" t="10870" r="20516" b="17391"/>
          <a:stretch>
            <a:fillRect/>
          </a:stretch>
        </p:blipFill>
        <p:spPr bwMode="auto">
          <a:xfrm>
            <a:off x="0" y="2060848"/>
            <a:ext cx="4896544" cy="2902772"/>
          </a:xfrm>
          <a:prstGeom prst="rect">
            <a:avLst/>
          </a:prstGeom>
          <a:noFill/>
        </p:spPr>
      </p:pic>
      <p:pic>
        <p:nvPicPr>
          <p:cNvPr id="81926" name="Picture 6" descr="https://pp.userapi.com/c852228/v852228810/b5593/kmLEzSGAhso.jpg"/>
          <p:cNvPicPr>
            <a:picLocks noChangeAspect="1" noChangeArrowheads="1"/>
          </p:cNvPicPr>
          <p:nvPr/>
        </p:nvPicPr>
        <p:blipFill>
          <a:blip r:embed="rId3" cstate="print"/>
          <a:srcRect l="17105" t="26667" r="34145" b="15556"/>
          <a:stretch>
            <a:fillRect/>
          </a:stretch>
        </p:blipFill>
        <p:spPr bwMode="auto">
          <a:xfrm>
            <a:off x="4860032" y="620688"/>
            <a:ext cx="4104456" cy="2736304"/>
          </a:xfrm>
          <a:prstGeom prst="rect">
            <a:avLst/>
          </a:prstGeom>
          <a:noFill/>
        </p:spPr>
      </p:pic>
      <p:pic>
        <p:nvPicPr>
          <p:cNvPr id="81928" name="Picture 8" descr="https://pp.userapi.com/c852228/v852228810/b5589/R2GL2potE0k.jpg"/>
          <p:cNvPicPr>
            <a:picLocks noChangeAspect="1" noChangeArrowheads="1"/>
          </p:cNvPicPr>
          <p:nvPr/>
        </p:nvPicPr>
        <p:blipFill>
          <a:blip r:embed="rId4" cstate="print"/>
          <a:srcRect l="5208" t="29630" r="36458" b="18518"/>
          <a:stretch>
            <a:fillRect/>
          </a:stretch>
        </p:blipFill>
        <p:spPr bwMode="auto">
          <a:xfrm>
            <a:off x="5111552" y="4005064"/>
            <a:ext cx="4032448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151</TotalTime>
  <Words>380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Renata</dc:creator>
  <cp:lastModifiedBy>Admin</cp:lastModifiedBy>
  <cp:revision>19</cp:revision>
  <dcterms:created xsi:type="dcterms:W3CDTF">2019-02-17T12:31:44Z</dcterms:created>
  <dcterms:modified xsi:type="dcterms:W3CDTF">2019-05-08T22:28:43Z</dcterms:modified>
</cp:coreProperties>
</file>