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2" r:id="rId6"/>
    <p:sldId id="264" r:id="rId7"/>
    <p:sldId id="263" r:id="rId8"/>
    <p:sldId id="261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0968"/>
    <a:srgbClr val="F30D90"/>
    <a:srgbClr val="5F2987"/>
    <a:srgbClr val="090EE7"/>
    <a:srgbClr val="740645"/>
    <a:srgbClr val="660033"/>
    <a:srgbClr val="F757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73175" autoAdjust="0"/>
  </p:normalViewPr>
  <p:slideViewPr>
    <p:cSldViewPr>
      <p:cViewPr varScale="1">
        <p:scale>
          <a:sx n="54" d="100"/>
          <a:sy n="54" d="100"/>
        </p:scale>
        <p:origin x="122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F1AC4-CD06-471B-AECF-82CC122670BB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90C3F-8721-4819-A647-59A7200223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621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0C3F-8721-4819-A647-59A72002237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0C3F-8721-4819-A647-59A72002237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0C3F-8721-4819-A647-59A72002237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Используемые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материалы :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Восковой мелок и гуашь.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Печать ладошкой.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Печать картоном.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Синтепон.</a:t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Гофрированная бумага.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Цель 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Развитие творческих способностей, каждого ребенка средствами нетрадиционных техник, помочь реализовать себя, уметь соединять в одном рисунке различные материалы для получения выразительного образа.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Изобразительная деятельность с применением нетрадиционных материалов и техник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способствует развитию мелкой моторики рук и тактильного восприятия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пространственной ориентировки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листе бумаги, глазомера и зрительного восприятия внимания и усидчивости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изобразительных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навыков и умений, наблюдательности, эмоциональной отзывчивости.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Фон: мыльная пена 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выдувание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Рыбки: печать картоном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Фон: акварель по сырому 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печать картоном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Рыбки: печать пальчиками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Фон: монотипия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Рыбка: мытая салфетка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Фон: монотипия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Рыбки: соленое тесто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Фон: монотипия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Рыбки: аппликация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 окрашенной бумаги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Использование техник нетрадиционного рисования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развитии творческого потенциала дошкольников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Нечаева Ольга Александровна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реподаватель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ИЗО-студии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ГБДОУ № 21 «СКАЗКА»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Петродворцового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района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город Ломоносов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2012 год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одном мгновении видеть вечность,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Огромный мир - в зерне песка,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единой горсти - бесконечность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небо - в чашечке цветка.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Уильям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Блейк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Нетрадиционные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техники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Акварель по сырому и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печать листьями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Печать листьями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Граттаж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Потрескавшийся воск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Выдувание краски трубочкой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печать ватной палочкой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Такими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стимулами могут быть: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которая является основным видом деятельности детей;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юрпризный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момент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любимый герой сказки или мультфильма приходит в гости и приглашает ребенка отправиться в путешествие;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росьба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 помощи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ведь дети никогда не откажутся помочь слабому, им важно почувствовать себя значимыми;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узыкальное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сопровождение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Кроме того, желательно живо, эмоционально объяснять ребятам способы действий и показывать приемы изображения.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 многом результат работы ребёнка зависит от его заинтересованности, поэтому на занятии важно активизировать внимание дошкольника, побудить его к деятельности при помощи дополнительных стимулов.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Методические советы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Адрес: 189412 СПб, город Ломоносов,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ул. Победы дом 34 кор.2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Телефон/факс: 423-54-67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E-mail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mdoy21skazka@mail.ru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Сайт: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https://sites.google.com/site/mdoy21skazka/home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Преподаватель ИЗО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Нечаева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Ольга Александровна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Приглашаю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 сотрудничеству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Свою работу строю на следующих принципах: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 простого к сложному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где предусмотрен переход от простых занятий к сложным.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Принцип наглядности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выражается в том, что у детей более развита наглядно - образная память, чем словесно - логическая, поэтому мышление опирается на восприятие или представление.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Принцип индивидуализации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обеспечивает развитие каждого ребенка.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Связь обучения с жизнью.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Изображение должно опираться на впечатление, полученное ребёнком от действительности. Дети рисуют то, что им хорошо знакомо, с чем встречались в повседневной жизни, что привлекает их внимание.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Используемая литература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0C3F-8721-4819-A647-59A72002237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Материалы: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Восковые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мелки.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Печать ладошкой.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Печать картоном.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Синтепон</a:t>
            </a:r>
            <a:r>
              <a:rPr lang="ru-RU" dirty="0" smtClean="0"/>
              <a:t>.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Гофрированная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бумага.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Цветной</a:t>
            </a:r>
            <a:r>
              <a:rPr lang="ru-RU" baseline="0" dirty="0" smtClean="0"/>
              <a:t> картон и бумага.</a:t>
            </a:r>
          </a:p>
          <a:p>
            <a:r>
              <a:rPr lang="ru-RU" baseline="0" dirty="0" smtClean="0"/>
              <a:t>Фломастеры.</a:t>
            </a:r>
          </a:p>
          <a:p>
            <a:r>
              <a:rPr lang="ru-RU" baseline="0" dirty="0" smtClean="0"/>
              <a:t>Гуашь.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Цель 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Развитие творческих способностей, каждого ребенка средствами нетрадиционных техник, помочь реализовать себя, уметь соединять в одном рисунке различные материалы для получения выразительного образа.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Изобразительная деятельность с применением нетрадиционных материалов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техник способствует развитию мелкой моторики рук и тактильного восприятия пространственной ориентировки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листе бумаги, глазомера и зрительного восприятия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внимания и усидчивости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изобразительных навыков и умений, наблюдательности, эмоциональной отзывчивости.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Кроме того, желательно живо, эмоционально объяснять ребятам способы действий и показывать приемы изображения.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 многом результат работы ребёнка зависит от его заинтересованности, поэтому на занятии важно активизировать внимание дошкольника, побудить его к деятельности при помощи дополнительных стимулов.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0C3F-8721-4819-A647-59A72002237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2F5-B81E-407D-B82F-E9831F7FB9AE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2F5-B81E-407D-B82F-E9831F7FB9AE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2F5-B81E-407D-B82F-E9831F7FB9AE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2F5-B81E-407D-B82F-E9831F7FB9AE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2F5-B81E-407D-B82F-E9831F7FB9AE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2F5-B81E-407D-B82F-E9831F7FB9AE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2F5-B81E-407D-B82F-E9831F7FB9AE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2F5-B81E-407D-B82F-E9831F7FB9AE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2F5-B81E-407D-B82F-E9831F7FB9AE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2F5-B81E-407D-B82F-E9831F7FB9AE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2F5-B81E-407D-B82F-E9831F7FB9AE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2C2F5-B81E-407D-B82F-E9831F7FB9AE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3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3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42844" y="2143116"/>
            <a:ext cx="6357982" cy="2439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itchFamily="34" charset="0"/>
                <a:cs typeface="Arial" pitchFamily="34" charset="0"/>
              </a:rPr>
              <a:t>Использование техник нетрадиционного рисования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Arial" pitchFamily="34" charset="0"/>
                <a:cs typeface="Arial" pitchFamily="34" charset="0"/>
              </a:rPr>
              <a:t>в развитии творческого потенциала дошкольников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5357826"/>
            <a:ext cx="324204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Суворова Яна Сергеевна</a:t>
            </a:r>
          </a:p>
          <a:p>
            <a:pPr algn="ctr"/>
            <a:r>
              <a:rPr lang="ru-RU" sz="1400" dirty="0" smtClean="0"/>
              <a:t>Воспитатель</a:t>
            </a:r>
          </a:p>
          <a:p>
            <a:pPr algn="ctr"/>
            <a:r>
              <a:rPr lang="ru-RU" sz="1400" dirty="0" smtClean="0"/>
              <a:t>ГБДОУ № 79 комбинированного вида</a:t>
            </a:r>
          </a:p>
          <a:p>
            <a:pPr algn="ctr"/>
            <a:r>
              <a:rPr lang="ru-RU" sz="1400" dirty="0" smtClean="0"/>
              <a:t>Выборгского района г. СПб</a:t>
            </a:r>
          </a:p>
          <a:p>
            <a:pPr algn="ctr"/>
            <a:r>
              <a:rPr lang="ru-RU" sz="1400" dirty="0" smtClean="0"/>
              <a:t>2019 </a:t>
            </a:r>
            <a:r>
              <a:rPr lang="ru-RU" sz="1400" dirty="0" smtClean="0"/>
              <a:t>год</a:t>
            </a:r>
            <a:endParaRPr lang="ru-RU" sz="1400" dirty="0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14282" y="214290"/>
            <a:ext cx="400052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одном мгновении видеть вечность,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Огромный мир - в зерне песка,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единой горсти - бесконечность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небо - в чашечке цветка.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Уильям Блейк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83356878_large_oillica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1" y="0"/>
            <a:ext cx="2388067" cy="2143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80010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Цель </a:t>
            </a:r>
            <a:r>
              <a:rPr lang="ru-RU" sz="2000" b="1" i="1" dirty="0" smtClean="0">
                <a:solidFill>
                  <a:srgbClr val="7030A0"/>
                </a:solidFill>
              </a:rPr>
              <a:t>- </a:t>
            </a:r>
            <a:r>
              <a:rPr lang="ru-RU" sz="2000" b="1" i="1" dirty="0">
                <a:solidFill>
                  <a:srgbClr val="7030A0"/>
                </a:solidFill>
              </a:rPr>
              <a:t>развитие творческих способностей, каждого ребенка средствами нетрадиционных техник, помочь реализовать себя, уметь соединять в одном рисунке различные материалы для получения выразительного образа.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857364"/>
            <a:ext cx="864399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Изобразительная деятельность с применением нетрадиционных материалов и техник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способствует развитию </a:t>
            </a:r>
            <a:endParaRPr lang="ru-RU" sz="20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3214686"/>
            <a:ext cx="2520000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мелкой моторики рук и тактильного восприятия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4286256"/>
            <a:ext cx="3348000" cy="864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пространственной ориентировки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на листе бумаги, глазомера и зрительного восприятия</a:t>
            </a:r>
            <a:endParaRPr lang="ru-RU" sz="1600" dirty="0" smtClean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3071810"/>
            <a:ext cx="2542876" cy="612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внимания и усидчивости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86380" y="4286256"/>
            <a:ext cx="3348000" cy="864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изобразительных навыков и умений, наблюдательности,  эмоциональной отзывчивости</a:t>
            </a:r>
            <a:endParaRPr lang="ru-RU" sz="1600" dirty="0" smtClean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 flipV="1">
            <a:off x="3000364" y="2928934"/>
            <a:ext cx="142876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429124" y="2928934"/>
            <a:ext cx="142876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4286248" y="3071810"/>
            <a:ext cx="1214446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3357554" y="3143248"/>
            <a:ext cx="128588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Рисунок 33" descr="1fd7605b68714a9e4661ca2e43050c5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3258" y="4714884"/>
            <a:ext cx="2374600" cy="22832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"/>
          <p:cNvSpPr>
            <a:spLocks noChangeArrowheads="1"/>
          </p:cNvSpPr>
          <p:nvPr/>
        </p:nvSpPr>
        <p:spPr bwMode="auto">
          <a:xfrm>
            <a:off x="71406" y="1500174"/>
            <a:ext cx="8572560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Свою работу строю на следующих принципах: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AF0968"/>
                </a:solidFill>
                <a:effectLst/>
                <a:latin typeface="Arial" pitchFamily="34" charset="0"/>
                <a:ea typeface="Times New Roman" pitchFamily="18" charset="0"/>
              </a:rPr>
              <a:t>От простого к сложному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где предусмотрен переход от простых занятий к сложным. 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AF0968"/>
                </a:solidFill>
                <a:effectLst/>
                <a:latin typeface="Arial" pitchFamily="34" charset="0"/>
                <a:ea typeface="Times New Roman" pitchFamily="18" charset="0"/>
              </a:rPr>
              <a:t>Принцип наглядности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выражается в том, что у детей более развита наглядно - образная память, чем словесно - логическая, поэтому мышление опирается на восприятие или представление. 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AF0968"/>
                </a:solidFill>
                <a:effectLst/>
                <a:latin typeface="Arial" pitchFamily="34" charset="0"/>
                <a:ea typeface="Times New Roman" pitchFamily="18" charset="0"/>
              </a:rPr>
              <a:t>Принцип индивидуализации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обеспечивает развитие каждого ребенка. 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AF0968"/>
                </a:solidFill>
                <a:effectLst/>
                <a:latin typeface="Arial" pitchFamily="34" charset="0"/>
                <a:ea typeface="Times New Roman" pitchFamily="18" charset="0"/>
              </a:rPr>
              <a:t>Связь обучения с жизнью.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AF0968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Изображение должно опираться на впечатление, полученное ребёнком от действительности. Дети рисуют то, что им хорошо знакомо, с чем встречались в повседневной жизни, что привлекает их внимание.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0_72127_503d8d19_XL.png"/>
          <p:cNvPicPr>
            <a:picLocks noChangeAspect="1"/>
          </p:cNvPicPr>
          <p:nvPr/>
        </p:nvPicPr>
        <p:blipFill>
          <a:blip r:embed="rId3" cstate="print"/>
          <a:srcRect r="56055" b="43204"/>
          <a:stretch>
            <a:fillRect/>
          </a:stretch>
        </p:blipFill>
        <p:spPr>
          <a:xfrm>
            <a:off x="6715140" y="0"/>
            <a:ext cx="2124000" cy="21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1"/>
          <p:cNvSpPr>
            <a:spLocks noChangeArrowheads="1"/>
          </p:cNvSpPr>
          <p:nvPr/>
        </p:nvSpPr>
        <p:spPr bwMode="auto">
          <a:xfrm>
            <a:off x="214282" y="2500306"/>
            <a:ext cx="857256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Такими стимулами могут быть: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i="1" dirty="0" smtClean="0">
                <a:solidFill>
                  <a:srgbClr val="090EE7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90EE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которая является основным видом деятельности детей;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i="1" dirty="0" smtClean="0">
                <a:solidFill>
                  <a:srgbClr val="090EE7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90EE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юрпризный момент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любимый герой сказки или мультфильма приходит в гости и приглашает ребенка отправиться в путешествие;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i="1" dirty="0" smtClean="0">
                <a:solidFill>
                  <a:srgbClr val="090EE7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90EE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росьба о помощи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ведь дети никогда не откажутся помочь слабому, им важно почувствовать себя значимыми;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i="1" dirty="0" smtClean="0">
                <a:solidFill>
                  <a:srgbClr val="090EE7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90EE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узыкальное сопровождение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Кроме того, желательно живо, эмоционально объяснять ребятам способы действий и показывать приемы изображения.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0_7e2c2_a583ac00_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21" y="285728"/>
            <a:ext cx="3143271" cy="235745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4282" y="857232"/>
            <a:ext cx="564360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 многом результат работы ребёнка зависит от его заинтересованности, поэтому на занятии важно активизировать внимание дошкольника, побудить его к деятельности при помощи дополнительных стимулов.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14290"/>
            <a:ext cx="52536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Методические советы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15074" y="3823690"/>
            <a:ext cx="2700000" cy="2025000"/>
          </a:xfrm>
          <a:prstGeom prst="rect">
            <a:avLst/>
          </a:prstGeom>
          <a:ln w="57150"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43702" y="1115979"/>
            <a:ext cx="1957500" cy="1468125"/>
          </a:xfrm>
          <a:prstGeom prst="rect">
            <a:avLst/>
          </a:prstGeom>
          <a:ln w="57150"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00430" y="3800148"/>
            <a:ext cx="2038768" cy="1529076"/>
          </a:xfrm>
          <a:prstGeom prst="rect">
            <a:avLst/>
          </a:prstGeom>
          <a:ln w="57150"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282" y="3878292"/>
            <a:ext cx="2700000" cy="2025000"/>
          </a:xfrm>
          <a:prstGeom prst="rect">
            <a:avLst/>
          </a:prstGeom>
          <a:ln w="57150"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98" name="Picture 2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472" y="1014066"/>
            <a:ext cx="2038768" cy="1529076"/>
          </a:xfrm>
          <a:prstGeom prst="rect">
            <a:avLst/>
          </a:prstGeom>
          <a:ln w="57150"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786050" y="571480"/>
            <a:ext cx="378802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Нетрадиционные 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техники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299" y="3143248"/>
            <a:ext cx="2746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Новогодняя игрушка</a:t>
            </a:r>
          </a:p>
        </p:txBody>
      </p:sp>
      <p:sp>
        <p:nvSpPr>
          <p:cNvPr id="9" name="TextBox 8"/>
          <p:cNvSpPr txBox="1"/>
          <p:nvPr/>
        </p:nvSpPr>
        <p:spPr>
          <a:xfrm rot="10800000" flipV="1">
            <a:off x="5868143" y="2727477"/>
            <a:ext cx="3275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Аппликация с элементами 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                рисования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3" y="6215082"/>
            <a:ext cx="270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5F2987"/>
                </a:solidFill>
              </a:rPr>
              <a:t>Пальчиковое рисование</a:t>
            </a:r>
            <a:endParaRPr lang="ru-RU" b="1" i="1" dirty="0">
              <a:solidFill>
                <a:srgbClr val="5F2987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6116" y="6215082"/>
            <a:ext cx="241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 Украшение на елочку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47015" y="6072206"/>
            <a:ext cx="2113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Аппликация кошка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cs159.userapi.com/u25798642/81578777/x_d15b8648.jpg"/>
          <p:cNvPicPr>
            <a:picLocks noChangeAspect="1" noChangeArrowheads="1"/>
          </p:cNvPicPr>
          <p:nvPr/>
        </p:nvPicPr>
        <p:blipFill>
          <a:blip r:embed="rId4" cstate="print"/>
          <a:srcRect r="2103" b="1222"/>
          <a:stretch>
            <a:fillRect/>
          </a:stretch>
        </p:blipFill>
        <p:spPr bwMode="auto">
          <a:xfrm>
            <a:off x="142844" y="357167"/>
            <a:ext cx="2700000" cy="1928825"/>
          </a:xfrm>
          <a:prstGeom prst="rect">
            <a:avLst/>
          </a:prstGeom>
          <a:ln w="571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6" descr="http://cs159.userapi.com/u25798642/81578777/x_69907d97.jpg"/>
          <p:cNvPicPr>
            <a:picLocks noChangeAspect="1" noChangeArrowheads="1"/>
          </p:cNvPicPr>
          <p:nvPr/>
        </p:nvPicPr>
        <p:blipFill>
          <a:blip r:embed="rId5" cstate="print"/>
          <a:srcRect l="2646" t="3528" r="4749" b="8277"/>
          <a:stretch>
            <a:fillRect/>
          </a:stretch>
        </p:blipFill>
        <p:spPr bwMode="auto">
          <a:xfrm>
            <a:off x="6143636" y="285728"/>
            <a:ext cx="2700000" cy="1928570"/>
          </a:xfrm>
          <a:prstGeom prst="rect">
            <a:avLst/>
          </a:prstGeom>
          <a:ln w="571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http://cs159.userapi.com/u25798642/81578777/x_a237ff24.jpg"/>
          <p:cNvPicPr>
            <a:picLocks noChangeAspect="1" noChangeArrowheads="1"/>
          </p:cNvPicPr>
          <p:nvPr/>
        </p:nvPicPr>
        <p:blipFill>
          <a:blip r:embed="rId6" cstate="print"/>
          <a:srcRect l="4259" t="4406" r="4352" b="8557"/>
          <a:stretch>
            <a:fillRect/>
          </a:stretch>
        </p:blipFill>
        <p:spPr bwMode="auto">
          <a:xfrm>
            <a:off x="142844" y="3857628"/>
            <a:ext cx="2700000" cy="1928574"/>
          </a:xfrm>
          <a:prstGeom prst="rect">
            <a:avLst/>
          </a:prstGeom>
          <a:ln w="571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3352.jpg"/>
          <p:cNvPicPr>
            <a:picLocks noChangeAspect="1"/>
          </p:cNvPicPr>
          <p:nvPr/>
        </p:nvPicPr>
        <p:blipFill>
          <a:blip r:embed="rId7" cstate="print"/>
          <a:srcRect l="5294" t="4705" r="6470" b="14117"/>
          <a:stretch>
            <a:fillRect/>
          </a:stretch>
        </p:blipFill>
        <p:spPr>
          <a:xfrm>
            <a:off x="3143240" y="2143116"/>
            <a:ext cx="2700000" cy="1928826"/>
          </a:xfrm>
          <a:prstGeom prst="rect">
            <a:avLst/>
          </a:prstGeom>
          <a:ln w="571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_3351.jpg"/>
          <p:cNvPicPr>
            <a:picLocks noChangeAspect="1"/>
          </p:cNvPicPr>
          <p:nvPr/>
        </p:nvPicPr>
        <p:blipFill>
          <a:blip r:embed="rId8" cstate="print"/>
          <a:srcRect l="7813" t="9375" r="6250" b="7291"/>
          <a:stretch>
            <a:fillRect/>
          </a:stretch>
        </p:blipFill>
        <p:spPr>
          <a:xfrm>
            <a:off x="6286512" y="3786190"/>
            <a:ext cx="2700000" cy="1928826"/>
          </a:xfrm>
          <a:prstGeom prst="rect">
            <a:avLst/>
          </a:prstGeom>
          <a:ln w="571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42844" y="2571744"/>
            <a:ext cx="284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90EE7"/>
                </a:solidFill>
              </a:rPr>
              <a:t>Рыбки: печать картоном</a:t>
            </a:r>
            <a:endParaRPr lang="ru-RU" b="1" i="1" dirty="0">
              <a:solidFill>
                <a:srgbClr val="090EE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93611" y="2428868"/>
            <a:ext cx="30191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90EE7"/>
                </a:solidFill>
              </a:rPr>
              <a:t>Рыбки: печать пальчиками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979213" y="5929330"/>
            <a:ext cx="28644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90EE7"/>
                </a:solidFill>
              </a:rPr>
              <a:t>Рыбка: Гофрированная бумага</a:t>
            </a:r>
            <a:endParaRPr lang="ru-RU" b="1" i="1" dirty="0">
              <a:solidFill>
                <a:srgbClr val="090EE7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5929330"/>
            <a:ext cx="2514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90EE7"/>
                </a:solidFill>
              </a:rPr>
              <a:t>Рыбки: соленое тесто</a:t>
            </a:r>
            <a:endParaRPr lang="ru-RU" b="1" i="1" dirty="0">
              <a:solidFill>
                <a:srgbClr val="090EE7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22131" y="4357694"/>
            <a:ext cx="25190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90EE7"/>
                </a:solidFill>
              </a:rPr>
              <a:t>Рыбки: аппликация </a:t>
            </a:r>
          </a:p>
          <a:p>
            <a:pPr algn="ctr"/>
            <a:r>
              <a:rPr lang="ru-RU" b="1" i="1" dirty="0" smtClean="0">
                <a:solidFill>
                  <a:srgbClr val="090EE7"/>
                </a:solidFill>
              </a:rPr>
              <a:t>из окрашенной бумаги</a:t>
            </a:r>
            <a:endParaRPr lang="ru-RU" b="1" i="1" dirty="0">
              <a:solidFill>
                <a:srgbClr val="090EE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1180283">
            <a:off x="382332" y="517466"/>
            <a:ext cx="1992484" cy="1494363"/>
          </a:xfrm>
          <a:prstGeom prst="rect">
            <a:avLst/>
          </a:prstGeom>
          <a:ln w="57150">
            <a:solidFill>
              <a:srgbClr val="F757B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68" y="814191"/>
            <a:ext cx="2000264" cy="1500198"/>
          </a:xfrm>
          <a:prstGeom prst="rect">
            <a:avLst/>
          </a:prstGeom>
          <a:ln w="57150">
            <a:solidFill>
              <a:srgbClr val="F757B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6981548">
            <a:off x="6560586" y="870393"/>
            <a:ext cx="1956869" cy="1467651"/>
          </a:xfrm>
          <a:prstGeom prst="rect">
            <a:avLst/>
          </a:prstGeom>
          <a:ln w="57150">
            <a:solidFill>
              <a:srgbClr val="F757B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00430" y="4082394"/>
            <a:ext cx="2048118" cy="1536088"/>
          </a:xfrm>
          <a:prstGeom prst="rect">
            <a:avLst/>
          </a:prstGeom>
          <a:ln w="57150">
            <a:solidFill>
              <a:srgbClr val="F757B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6162312" y="3841325"/>
            <a:ext cx="2480047" cy="1981717"/>
          </a:xfrm>
          <a:prstGeom prst="rect">
            <a:avLst/>
          </a:prstGeom>
          <a:ln w="57150">
            <a:solidFill>
              <a:srgbClr val="F757B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373994" y="3890155"/>
            <a:ext cx="2383960" cy="1787970"/>
          </a:xfrm>
          <a:prstGeom prst="rect">
            <a:avLst/>
          </a:prstGeom>
          <a:ln w="57150">
            <a:solidFill>
              <a:srgbClr val="F757B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14282" y="2314389"/>
            <a:ext cx="27033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40645"/>
                </a:solidFill>
              </a:rPr>
              <a:t>Аппликация Мимоза:</a:t>
            </a:r>
          </a:p>
          <a:p>
            <a:r>
              <a:rPr lang="ru-RU" b="1" i="1" dirty="0" smtClean="0">
                <a:solidFill>
                  <a:srgbClr val="740645"/>
                </a:solidFill>
              </a:rPr>
              <a:t> Бумага и салфетка</a:t>
            </a:r>
            <a:endParaRPr lang="ru-RU" b="1" i="1" dirty="0">
              <a:solidFill>
                <a:srgbClr val="740645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868" y="3000372"/>
            <a:ext cx="2058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740645"/>
                </a:solidFill>
              </a:rPr>
              <a:t>Печать ладошкой</a:t>
            </a:r>
            <a:endParaRPr lang="ru-RU" b="1" i="1" dirty="0">
              <a:solidFill>
                <a:srgbClr val="740645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41984" y="2923349"/>
            <a:ext cx="3088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740645"/>
                </a:solidFill>
              </a:rPr>
              <a:t>Снежные облака : синтепон</a:t>
            </a:r>
            <a:endParaRPr lang="ru-RU" b="1" i="1" dirty="0">
              <a:solidFill>
                <a:srgbClr val="740645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6170" y="6072206"/>
            <a:ext cx="2319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740645"/>
                </a:solidFill>
              </a:rPr>
              <a:t>Аппликация : бумага</a:t>
            </a:r>
          </a:p>
          <a:p>
            <a:pPr algn="ctr"/>
            <a:r>
              <a:rPr lang="ru-RU" b="1" i="1" dirty="0" smtClean="0">
                <a:solidFill>
                  <a:srgbClr val="740645"/>
                </a:solidFill>
              </a:rPr>
              <a:t> и синтепон</a:t>
            </a:r>
            <a:endParaRPr lang="ru-RU" b="1" i="1" dirty="0">
              <a:solidFill>
                <a:srgbClr val="740645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20952" y="6349205"/>
            <a:ext cx="2036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740645"/>
                </a:solidFill>
              </a:rPr>
              <a:t>Снег идет : гуашь</a:t>
            </a:r>
            <a:endParaRPr lang="ru-RU" b="1" i="1" dirty="0">
              <a:solidFill>
                <a:srgbClr val="74064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14678" y="6357958"/>
            <a:ext cx="3240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740645"/>
                </a:solidFill>
              </a:rPr>
              <a:t>Снегири : аппликация и гуашь</a:t>
            </a:r>
            <a:endParaRPr lang="ru-RU" b="1" i="1" dirty="0">
              <a:solidFill>
                <a:srgbClr val="74064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0789932">
            <a:off x="455663" y="896788"/>
            <a:ext cx="2401992" cy="1801493"/>
          </a:xfrm>
          <a:prstGeom prst="rect">
            <a:avLst/>
          </a:prstGeom>
          <a:ln w="38100">
            <a:solidFill>
              <a:srgbClr val="66003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421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68" y="717484"/>
            <a:ext cx="2463225" cy="1847419"/>
          </a:xfrm>
          <a:prstGeom prst="rect">
            <a:avLst/>
          </a:prstGeom>
          <a:ln w="38100">
            <a:solidFill>
              <a:srgbClr val="66003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4217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1015374">
            <a:off x="446052" y="4460053"/>
            <a:ext cx="2340870" cy="1755652"/>
          </a:xfrm>
          <a:prstGeom prst="rect">
            <a:avLst/>
          </a:prstGeom>
          <a:ln w="38100">
            <a:solidFill>
              <a:srgbClr val="66003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4219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702638">
            <a:off x="6605183" y="4600183"/>
            <a:ext cx="2164821" cy="1623615"/>
          </a:xfrm>
          <a:prstGeom prst="rect">
            <a:avLst/>
          </a:prstGeom>
          <a:ln w="38100">
            <a:solidFill>
              <a:srgbClr val="66003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4221" name="Picture 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28992" y="4690850"/>
            <a:ext cx="2439152" cy="1829364"/>
          </a:xfrm>
          <a:prstGeom prst="rect">
            <a:avLst/>
          </a:prstGeom>
          <a:ln w="38100">
            <a:solidFill>
              <a:srgbClr val="66003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4223" name="Picture 1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511328">
            <a:off x="6444943" y="1129766"/>
            <a:ext cx="2378741" cy="1784056"/>
          </a:xfrm>
          <a:prstGeom prst="rect">
            <a:avLst/>
          </a:prstGeom>
          <a:ln w="38100">
            <a:solidFill>
              <a:srgbClr val="66003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2368691" y="3000372"/>
            <a:ext cx="398378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Наше творчество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2714620"/>
            <a:ext cx="2857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err="1" smtClean="0">
                <a:solidFill>
                  <a:srgbClr val="AF0968"/>
                </a:solidFill>
              </a:rPr>
              <a:t>Воспиталель</a:t>
            </a:r>
            <a:r>
              <a:rPr lang="ru-RU" i="1" dirty="0" smtClean="0">
                <a:solidFill>
                  <a:srgbClr val="AF0968"/>
                </a:solidFill>
              </a:rPr>
              <a:t> </a:t>
            </a:r>
          </a:p>
          <a:p>
            <a:pPr algn="ctr"/>
            <a:r>
              <a:rPr lang="ru-RU" i="1" dirty="0" smtClean="0">
                <a:solidFill>
                  <a:srgbClr val="AF0968"/>
                </a:solidFill>
              </a:rPr>
              <a:t>ГБДОУ №79</a:t>
            </a:r>
          </a:p>
          <a:p>
            <a:pPr algn="ctr"/>
            <a:r>
              <a:rPr lang="ru-RU" i="1" dirty="0" smtClean="0">
                <a:solidFill>
                  <a:srgbClr val="AF0968"/>
                </a:solidFill>
              </a:rPr>
              <a:t>Суворова Яна Сергеевна</a:t>
            </a:r>
            <a:endParaRPr lang="ru-RU" i="1" dirty="0">
              <a:solidFill>
                <a:srgbClr val="AF0968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27236" y="1214422"/>
            <a:ext cx="4005968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Гр. «Бусинки»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2" descr="F:\IMG_2075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862158" y="357166"/>
            <a:ext cx="1478337" cy="2232000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860</TotalTime>
  <Words>390</Words>
  <Application>Microsoft Office PowerPoint</Application>
  <PresentationFormat>Экран (4:3)</PresentationFormat>
  <Paragraphs>71</Paragraphs>
  <Slides>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users</dc:creator>
  <cp:lastModifiedBy>ASUS</cp:lastModifiedBy>
  <cp:revision>97</cp:revision>
  <dcterms:created xsi:type="dcterms:W3CDTF">2012-05-03T15:26:55Z</dcterms:created>
  <dcterms:modified xsi:type="dcterms:W3CDTF">2019-05-09T10:49:01Z</dcterms:modified>
</cp:coreProperties>
</file>