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0" r:id="rId2"/>
    <p:sldId id="256" r:id="rId3"/>
    <p:sldId id="271" r:id="rId4"/>
    <p:sldId id="275" r:id="rId5"/>
    <p:sldId id="272" r:id="rId6"/>
    <p:sldId id="273" r:id="rId7"/>
    <p:sldId id="274" r:id="rId8"/>
    <p:sldId id="276" r:id="rId9"/>
    <p:sldId id="278" r:id="rId10"/>
    <p:sldId id="279" r:id="rId11"/>
  </p:sldIdLst>
  <p:sldSz cx="9037638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410" y="84"/>
      </p:cViewPr>
      <p:guideLst>
        <p:guide orient="horz" pos="2160"/>
        <p:guide pos="28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7673F-4D23-4202-8A04-30A8E6F2A4BF}" type="datetimeFigureOut">
              <a:rPr lang="ru-RU" smtClean="0"/>
              <a:t>24.01.2019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95413" y="1143000"/>
            <a:ext cx="4067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C26B0-EA40-4BF2-8272-FD4519269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3C26B0-EA40-4BF2-8272-FD4519269B4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858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7823" y="2130426"/>
            <a:ext cx="768199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5646" y="3886200"/>
            <a:ext cx="632634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2287" y="274639"/>
            <a:ext cx="2033469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1882" y="274639"/>
            <a:ext cx="594977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2" y="381000"/>
            <a:ext cx="8133874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1882" y="1981200"/>
            <a:ext cx="8133874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A6F1-0BF4-4061-845A-57CCF6DC6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90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50E32-051E-4D45-AE35-6FC247EE0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74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911" y="4406901"/>
            <a:ext cx="768199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3911" y="2906713"/>
            <a:ext cx="768199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1882" y="1600201"/>
            <a:ext cx="39916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94133" y="1600201"/>
            <a:ext cx="399162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1882" y="1535113"/>
            <a:ext cx="399319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1882" y="2174875"/>
            <a:ext cx="399319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90995" y="1535113"/>
            <a:ext cx="39947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90995" y="2174875"/>
            <a:ext cx="39947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2" y="273050"/>
            <a:ext cx="297332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465" y="273051"/>
            <a:ext cx="505229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1882" y="1435101"/>
            <a:ext cx="297332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1440" y="4800600"/>
            <a:ext cx="542258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1440" y="612775"/>
            <a:ext cx="542258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1440" y="5367338"/>
            <a:ext cx="542258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2" y="274638"/>
            <a:ext cx="81338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1882" y="1600201"/>
            <a:ext cx="81338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1882" y="6356351"/>
            <a:ext cx="2108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F4695-0E42-49B6-92C2-4F7294489580}" type="datetimeFigureOut">
              <a:rPr lang="ru-RU" smtClean="0"/>
              <a:pPr/>
              <a:t>24.01.2019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87860" y="6356351"/>
            <a:ext cx="28619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76974" y="6356351"/>
            <a:ext cx="2108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Табличка 7"/>
          <p:cNvSpPr/>
          <p:nvPr/>
        </p:nvSpPr>
        <p:spPr>
          <a:xfrm>
            <a:off x="177424" y="188640"/>
            <a:ext cx="8611620" cy="6480720"/>
          </a:xfrm>
          <a:prstGeom prst="plaqu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2700000" scaled="0"/>
          </a:gradFill>
          <a:ln w="38100">
            <a:solidFill>
              <a:srgbClr val="C0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clip_image001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253" y="5157192"/>
            <a:ext cx="1581579" cy="1600192"/>
          </a:xfrm>
          <a:prstGeom prst="rect">
            <a:avLst/>
          </a:prstGeom>
        </p:spPr>
      </p:pic>
      <p:pic>
        <p:nvPicPr>
          <p:cNvPr id="10" name="Рисунок 9" descr="x_68f70433.jpg"/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65635" y="5292885"/>
            <a:ext cx="1486316" cy="1460345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kalendar-1sentyabrya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7976" y="116632"/>
            <a:ext cx="1617008" cy="1584176"/>
          </a:xfrm>
          <a:prstGeom prst="rect">
            <a:avLst/>
          </a:prstGeom>
        </p:spPr>
      </p:pic>
      <p:pic>
        <p:nvPicPr>
          <p:cNvPr id="13" name="Рисунок 12" descr="s12518111.jpg"/>
          <p:cNvPicPr>
            <a:picLocks noChangeAspect="1"/>
          </p:cNvPicPr>
          <p:nvPr/>
        </p:nvPicPr>
        <p:blipFill>
          <a:blip r:embed="rId1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 rot="19330149">
            <a:off x="170542" y="-19414"/>
            <a:ext cx="1349910" cy="18541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0387" y="1628800"/>
            <a:ext cx="914501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-Я желаю тебе добро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Ты желаешь мне добра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Мы желаем друг другу добра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Если будет трудно, то я тебе помогу! </a:t>
            </a:r>
            <a:endParaRPr lang="ru-RU" sz="40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34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1" y="1124744"/>
            <a:ext cx="8243401" cy="2880320"/>
          </a:xfrm>
        </p:spPr>
        <p:txBody>
          <a:bodyPr/>
          <a:lstStyle/>
          <a:p>
            <a:r>
              <a:rPr lang="ru-RU" sz="5400" dirty="0" smtClean="0">
                <a:solidFill>
                  <a:srgbClr val="00B0F0"/>
                </a:solidFill>
              </a:rPr>
              <a:t>Домашнее задание:</a:t>
            </a:r>
            <a:br>
              <a:rPr lang="ru-RU" sz="5400" dirty="0" smtClean="0">
                <a:solidFill>
                  <a:srgbClr val="00B0F0"/>
                </a:solidFill>
              </a:rPr>
            </a:br>
            <a:r>
              <a:rPr lang="ru-RU" sz="5400" dirty="0" smtClean="0">
                <a:solidFill>
                  <a:srgbClr val="00B0F0"/>
                </a:solidFill>
              </a:rPr>
              <a:t>Упражнение 32, стр.18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33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387" y="1484784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«Правописание окончаний имен прилагательных мужского и среднего рода в именительном падеже»</a:t>
            </a:r>
            <a:endParaRPr lang="ru-RU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339" y="1628800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Вывод: </a:t>
            </a: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Имя прилагательное</a:t>
            </a:r>
          </a:p>
          <a:p>
            <a:pPr algn="ctr"/>
            <a:r>
              <a:rPr lang="ru-RU" sz="4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сегда стоит в том же роде, 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числе и падеже, что и имя существительное, с которым имя прилагательное связано по смыслу</a:t>
            </a:r>
            <a:endParaRPr lang="ru-RU" sz="4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0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2435" y="452436"/>
            <a:ext cx="3384376" cy="232849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</a:rPr>
              <a:t>Мужской род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</a:rPr>
              <a:t>Какой?</a:t>
            </a:r>
            <a:endParaRPr lang="ru-RU" sz="4000" b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002913" y="452436"/>
            <a:ext cx="2756266" cy="23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Средний род</a:t>
            </a: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</a:rPr>
              <a:t/>
            </a:r>
            <a:br>
              <a:rPr lang="ru-RU" sz="4400" b="1" dirty="0">
                <a:solidFill>
                  <a:srgbClr val="0070C0"/>
                </a:solidFill>
                <a:latin typeface="Times New Roman" pitchFamily="18" charset="0"/>
              </a:rPr>
            </a:br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</a:rPr>
              <a:t>К</a:t>
            </a: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</a:rPr>
              <a:t>акое?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5193505" y="2780928"/>
            <a:ext cx="249162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ru-RU" sz="4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ое</a:t>
            </a:r>
            <a:endParaRPr lang="ru-RU" sz="4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-ее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854523" y="2924944"/>
            <a:ext cx="1224136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-ой</a:t>
            </a:r>
          </a:p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ru-RU" sz="4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ый</a:t>
            </a:r>
            <a:endParaRPr lang="ru-RU" sz="4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-</a:t>
            </a:r>
            <a:r>
              <a:rPr lang="ru-RU" sz="4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ий</a:t>
            </a:r>
            <a:endParaRPr lang="ru-RU" sz="4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44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23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4" grpId="0"/>
      <p:bldP spid="20489" grpId="0"/>
      <p:bldP spid="204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0347" y="1124744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Списать, дописывая пропущенные окончания.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Вечер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зимн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… в небе синем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Звезды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син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… зажег.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Ветви сыплют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син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… иней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На подсиненный снежок.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4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355" y="1916832"/>
            <a:ext cx="84969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Определить падеж выделенных прилагательных.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Зажег (Что?) вечер зимний</a:t>
            </a:r>
          </a:p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Сыплют (Что?) </a:t>
            </a:r>
            <a:r>
              <a:rPr lang="ru-RU" sz="4800" b="1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иний иней</a:t>
            </a:r>
          </a:p>
        </p:txBody>
      </p:sp>
    </p:spTree>
    <p:extLst>
      <p:ext uri="{BB962C8B-B14F-4D97-AF65-F5344CB8AC3E}">
        <p14:creationId xmlns:p14="http://schemas.microsoft.com/office/powerpoint/2010/main" val="304845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339" y="1772816"/>
            <a:ext cx="8352928" cy="309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Однокоренные:</a:t>
            </a:r>
            <a:r>
              <a:rPr lang="ru-RU" sz="4800" dirty="0" smtClean="0"/>
              <a:t> синий, </a:t>
            </a:r>
          </a:p>
          <a:p>
            <a:r>
              <a:rPr lang="ru-RU" sz="4800" dirty="0" smtClean="0"/>
              <a:t>подсиненный</a:t>
            </a:r>
          </a:p>
          <a:p>
            <a:r>
              <a:rPr lang="ru-RU" sz="4800" dirty="0" smtClean="0">
                <a:solidFill>
                  <a:srgbClr val="00B050"/>
                </a:solidFill>
              </a:rPr>
              <a:t>Формы одного слова: </a:t>
            </a:r>
            <a:r>
              <a:rPr lang="ru-RU" sz="4800" dirty="0" smtClean="0"/>
              <a:t>синий, </a:t>
            </a:r>
          </a:p>
          <a:p>
            <a:r>
              <a:rPr lang="ru-RU" sz="4800" dirty="0" smtClean="0"/>
              <a:t>в синем, синие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491652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331" y="476672"/>
            <a:ext cx="90730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1. Нахожу существительное, от которого зависит прилагательное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Ставлю вопрос от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существительного к прилагательному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 По вопросу определяю окончание прилагательного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4. Определяю падеж существительного в том же падеже будет стоять и прилагательное</a:t>
            </a:r>
            <a:endParaRPr lang="ru-RU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15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0468" y="404664"/>
            <a:ext cx="7687170" cy="1944216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Слово вечер стоит в И. падеже,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остальные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существительные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</a:rPr>
              <a:t>В. падеже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126330" y="2564904"/>
            <a:ext cx="8911307" cy="2736304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4000" b="1" dirty="0" smtClean="0">
                <a:latin typeface="Times New Roman" pitchFamily="18" charset="0"/>
              </a:rPr>
              <a:t>Вывод: имя прилагательное всегда стоит в том же роде, числе и падеже, что и имя существительное, с которым имя прилагательное связано по смыслу</a:t>
            </a:r>
          </a:p>
        </p:txBody>
      </p:sp>
    </p:spTree>
    <p:extLst>
      <p:ext uri="{BB962C8B-B14F-4D97-AF65-F5344CB8AC3E}">
        <p14:creationId xmlns:p14="http://schemas.microsoft.com/office/powerpoint/2010/main" val="164713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4" grpId="0"/>
    </p:bldLst>
  </p:timing>
</p:sld>
</file>

<file path=ppt/theme/theme1.xml><?xml version="1.0" encoding="utf-8"?>
<a:theme xmlns:a="http://schemas.openxmlformats.org/drawingml/2006/main" name="Фокина Л. П. Шаблон школьный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 2</Template>
  <TotalTime>555</TotalTime>
  <Words>218</Words>
  <Application>Microsoft Office PowerPoint</Application>
  <PresentationFormat>Произвольный</PresentationFormat>
  <Paragraphs>38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Фокина Л. П. Шаблон школьный 2</vt:lpstr>
      <vt:lpstr>Презентация PowerPoint</vt:lpstr>
      <vt:lpstr>Презентация PowerPoint</vt:lpstr>
      <vt:lpstr>Презентация PowerPoint</vt:lpstr>
      <vt:lpstr>Мужской род Какой?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 имя прилагательное всегда стоит в том же роде, числе и падеже, что и имя существительное, с которым имя прилагательное связано по смыслу</vt:lpstr>
      <vt:lpstr>Домашнее задание: Упражнение 32, стр.18</vt:lpstr>
    </vt:vector>
  </TitlesOfParts>
  <Company>USN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язык. 4 класс</dc:title>
  <dc:subject>Склонение имён прилагательных множественного числа</dc:subject>
  <dc:creator>Ездакова Е.Н.</dc:creator>
  <cp:lastModifiedBy>intel</cp:lastModifiedBy>
  <cp:revision>36</cp:revision>
  <dcterms:created xsi:type="dcterms:W3CDTF">2013-02-03T08:48:07Z</dcterms:created>
  <dcterms:modified xsi:type="dcterms:W3CDTF">2019-01-24T15:17:52Z</dcterms:modified>
</cp:coreProperties>
</file>