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5" r:id="rId3"/>
    <p:sldId id="273" r:id="rId4"/>
    <p:sldId id="293" r:id="rId5"/>
    <p:sldId id="292" r:id="rId6"/>
    <p:sldId id="296" r:id="rId7"/>
    <p:sldId id="288" r:id="rId8"/>
    <p:sldId id="276" r:id="rId9"/>
    <p:sldId id="290" r:id="rId10"/>
    <p:sldId id="298" r:id="rId11"/>
    <p:sldId id="297" r:id="rId12"/>
    <p:sldId id="269" r:id="rId13"/>
    <p:sldId id="29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 autoAdjust="0"/>
    <p:restoredTop sz="94647" autoAdjust="0"/>
  </p:normalViewPr>
  <p:slideViewPr>
    <p:cSldViewPr>
      <p:cViewPr varScale="1">
        <p:scale>
          <a:sx n="52" d="100"/>
          <a:sy n="52" d="100"/>
        </p:scale>
        <p:origin x="-1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A82E63-0DFF-479F-BC2F-5B4D1F1213BA}" type="datetimeFigureOut">
              <a:rPr lang="ru-RU" smtClean="0"/>
              <a:pPr/>
              <a:t>18.02.2019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5BD8D3-5556-4805-977C-670A94AD8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76;&#1077;&#1078;&#1076;&#1072;\Downloads\Just%20Dance%20Kids%202%20-%20The%20Gummy%20Bear%20Song%20(Wii%20Rip).mp4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Рисунок 1" descr="http://www.dpol4.ru/img/picture/Feb/05/3a98433c53e3f054d5a7b343c5a3b88b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4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1143000"/>
          </a:xfrm>
        </p:spPr>
        <p:txBody>
          <a:bodyPr>
            <a:normAutofit fontScale="90000"/>
          </a:bodyPr>
          <a:lstStyle/>
          <a:p>
            <a:r>
              <a:rPr lang="ru-RU" alt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 Да- нет».</a:t>
            </a:r>
            <a:r>
              <a:rPr lang="ru-RU" altLang="ru-RU" sz="6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6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>
              <a:solidFill>
                <a:srgbClr val="7030A0"/>
              </a:solidFill>
              <a:latin typeface="Book Antiqua" pitchFamily="18" charset="0"/>
            </a:endParaRPr>
          </a:p>
        </p:txBody>
      </p:sp>
      <p:pic>
        <p:nvPicPr>
          <p:cNvPr id="72707" name="Содержимое 3" descr="бурати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1165893">
            <a:off x="7419975" y="509588"/>
            <a:ext cx="1289050" cy="1328737"/>
          </a:xfrm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68313" y="1052513"/>
            <a:ext cx="842486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) Глагол обозначает действие предмета.</a:t>
            </a: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2) Глаголы изменяются по числам.</a:t>
            </a: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3) Все глаголы изменяются по родам.</a:t>
            </a: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4) Глагол изменяется по временам.</a:t>
            </a: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5) </a:t>
            </a:r>
            <a:r>
              <a:rPr lang="ru-RU" altLang="ru-RU" sz="28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Все три глагола имеют неопределённую форму: гореть, учить, лечит.</a:t>
            </a:r>
            <a:endParaRPr lang="ru-RU" altLang="ru-RU" sz="2800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6) Спряжение - это изменение глагола по лицам и числам.</a:t>
            </a: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7) У глагола 3 спряжения.</a:t>
            </a: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8) Глагол в начальной форме отвечает на вопросы: «Что делать?     Что сделать?».</a:t>
            </a:r>
          </a:p>
          <a:p>
            <a:pPr eaLnBrk="1" hangingPunct="1"/>
            <a:r>
              <a:rPr lang="ru-RU" altLang="ru-RU" sz="28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9) Перед глаголом никогда не бывает предлогов. </a:t>
            </a:r>
            <a:endParaRPr lang="ru-RU" altLang="ru-RU" sz="28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Самооценка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Урок полезен, всё понятно. (!)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Лишь кое – что чуть-чуть не ясно. (?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!)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Ещё придётся потрудиться. (?)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Да, трудно всё-таки учиться! (…)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Домашнее задание: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Стр.44,упр.3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55650" name="Picture 2" descr="http://900igr.net/datas/pedagogika/Vecher-shkolnykh-druzej/0012-012-Do-novykh-Vstrec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Рисунок 2" descr="http://boston.at.ua/image/synyachka/IMG_07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9144000" cy="583535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/>
                <a:ea typeface="Times New Roman"/>
              </a:rPr>
              <a:t>Девиз урока</a:t>
            </a:r>
            <a:endParaRPr lang="ru-RU" sz="4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</a:rPr>
              <a:t>Поставил задачу – выполни!</a:t>
            </a:r>
            <a:endParaRPr lang="ru-RU" sz="4800" b="1" dirty="0">
              <a:latin typeface="Times New Roman"/>
              <a:ea typeface="Times New Roman"/>
            </a:endParaRPr>
          </a:p>
          <a:p>
            <a:r>
              <a:rPr lang="ru-RU" sz="5400" b="1" dirty="0">
                <a:solidFill>
                  <a:srgbClr val="000000"/>
                </a:solidFill>
                <a:latin typeface="Times New Roman"/>
                <a:ea typeface="Times New Roman"/>
              </a:rPr>
              <a:t>Взялся за работу – доведи её до конца.</a:t>
            </a:r>
            <a:endParaRPr lang="ru-RU" sz="4800" b="1" dirty="0">
              <a:latin typeface="Times New Roman"/>
              <a:ea typeface="Times New Roman"/>
            </a:endParaRP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10798126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D:\Документы\документы мамы\Мои документы\картинки и шаблоны\фоны №4\65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-138113"/>
            <a:ext cx="9358313" cy="696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6399212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9900FF"/>
                    </a:gs>
                    <a:gs pos="100000">
                      <a:srgbClr val="FF3300"/>
                    </a:gs>
                  </a:gsLst>
                  <a:lin ang="5400000" scaled="1"/>
                </a:gradFill>
                <a:latin typeface="Arial"/>
                <a:cs typeface="Arial"/>
              </a:rPr>
              <a:t>Минутка чистописания</a:t>
            </a:r>
          </a:p>
        </p:txBody>
      </p:sp>
      <p:pic>
        <p:nvPicPr>
          <p:cNvPr id="2056" name="Picture 8" descr="Рисунок0202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260350"/>
            <a:ext cx="1728788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7188" y="4214813"/>
            <a:ext cx="856773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400" b="1" dirty="0" err="1" smtClean="0">
                <a:solidFill>
                  <a:srgbClr val="7030A0"/>
                </a:solidFill>
                <a:latin typeface="Monotype Corsiva" pitchFamily="66" charset="0"/>
              </a:rPr>
              <a:t>Дремл</a:t>
            </a:r>
            <a:r>
              <a:rPr lang="ru-RU" altLang="ru-RU" sz="4400" b="1" dirty="0" smtClean="0">
                <a:solidFill>
                  <a:srgbClr val="7030A0"/>
                </a:solidFill>
                <a:latin typeface="Monotype Corsiva" pitchFamily="66" charset="0"/>
              </a:rPr>
              <a:t>… февральский лес под тёплым снежным одеялом. </a:t>
            </a:r>
            <a:endParaRPr lang="ru-RU" altLang="ru-RU" sz="4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9638" name="TextBox 1"/>
          <p:cNvSpPr txBox="1">
            <a:spLocks noChangeArrowheads="1"/>
          </p:cNvSpPr>
          <p:nvPr/>
        </p:nvSpPr>
        <p:spPr bwMode="auto">
          <a:xfrm>
            <a:off x="357188" y="2349500"/>
            <a:ext cx="83915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4600" b="1" dirty="0" err="1">
                <a:solidFill>
                  <a:srgbClr val="C00000"/>
                </a:solidFill>
                <a:latin typeface="Cassandra" pitchFamily="66" charset="0"/>
              </a:rPr>
              <a:t>ат</a:t>
            </a:r>
            <a:r>
              <a:rPr lang="ru-RU" altLang="ru-RU" sz="4600" b="1" dirty="0">
                <a:solidFill>
                  <a:srgbClr val="C00000"/>
                </a:solidFill>
                <a:latin typeface="Cassandra" pitchFamily="66" charset="0"/>
              </a:rPr>
              <a:t>   </a:t>
            </a:r>
            <a:r>
              <a:rPr lang="ru-RU" altLang="ru-RU" sz="4600" b="1" dirty="0" err="1">
                <a:solidFill>
                  <a:srgbClr val="C00000"/>
                </a:solidFill>
                <a:latin typeface="Cassandra" pitchFamily="66" charset="0"/>
              </a:rPr>
              <a:t>ят</a:t>
            </a:r>
            <a:r>
              <a:rPr lang="ru-RU" altLang="ru-RU" sz="4600" b="1" dirty="0">
                <a:solidFill>
                  <a:srgbClr val="C00000"/>
                </a:solidFill>
                <a:latin typeface="Cassandra" pitchFamily="66" charset="0"/>
              </a:rPr>
              <a:t>   </a:t>
            </a:r>
            <a:r>
              <a:rPr lang="ru-RU" altLang="ru-RU" sz="4600" b="1" dirty="0" err="1">
                <a:solidFill>
                  <a:srgbClr val="C00000"/>
                </a:solidFill>
                <a:latin typeface="Cassandra" pitchFamily="66" charset="0"/>
              </a:rPr>
              <a:t>ут</a:t>
            </a:r>
            <a:r>
              <a:rPr lang="ru-RU" altLang="ru-RU" sz="4600" b="1" dirty="0">
                <a:solidFill>
                  <a:srgbClr val="C00000"/>
                </a:solidFill>
                <a:latin typeface="Cassandra" pitchFamily="66" charset="0"/>
              </a:rPr>
              <a:t>  ют ем  им  ешь  ишь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Найди лишнее слово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смея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стереч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свет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ит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умни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рису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иш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algn="ctr"/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печ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Орфограммы глаголов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0" y="2204864"/>
            <a:ext cx="2915816" cy="165618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тся</a:t>
            </a:r>
            <a:endParaRPr lang="ru-RU" sz="3600" dirty="0" smtClean="0"/>
          </a:p>
          <a:p>
            <a:pPr algn="ctr"/>
            <a:r>
              <a:rPr lang="ru-RU" sz="3600" dirty="0" err="1" smtClean="0"/>
              <a:t>ться</a:t>
            </a:r>
            <a:endParaRPr lang="ru-RU" sz="3600" dirty="0"/>
          </a:p>
        </p:txBody>
      </p:sp>
      <p:sp>
        <p:nvSpPr>
          <p:cNvPr id="6" name="Овал 5"/>
          <p:cNvSpPr/>
          <p:nvPr/>
        </p:nvSpPr>
        <p:spPr>
          <a:xfrm rot="10800000" flipV="1">
            <a:off x="1331640" y="4581128"/>
            <a:ext cx="2775052" cy="165618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не с глаголами</a:t>
            </a:r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>
            <a:off x="3203848" y="2276872"/>
            <a:ext cx="2808312" cy="1800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Ь после шипящих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6228184" y="2276872"/>
            <a:ext cx="2915816" cy="187220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Личные </a:t>
            </a:r>
          </a:p>
          <a:p>
            <a:pPr algn="ctr"/>
            <a:r>
              <a:rPr lang="ru-RU" sz="2800" dirty="0" smtClean="0"/>
              <a:t>1 и 2 спряжения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5220072" y="4581128"/>
            <a:ext cx="2952328" cy="17281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Буква ё после шипящих в </a:t>
            </a:r>
          </a:p>
          <a:p>
            <a:pPr algn="ctr"/>
            <a:r>
              <a:rPr lang="ru-RU" sz="2800" dirty="0" smtClean="0"/>
              <a:t>глаголов</a:t>
            </a:r>
            <a:endParaRPr lang="ru-RU" sz="2800" dirty="0"/>
          </a:p>
        </p:txBody>
      </p:sp>
      <p:sp>
        <p:nvSpPr>
          <p:cNvPr id="11" name="Управляющая кнопка: настраиваемая 10">
            <a:hlinkClick r:id="" action="ppaction://noaction" highlightClick="1"/>
          </p:cNvPr>
          <p:cNvSpPr/>
          <p:nvPr/>
        </p:nvSpPr>
        <p:spPr>
          <a:xfrm>
            <a:off x="8460432" y="2708920"/>
            <a:ext cx="216024" cy="21602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 flipH="1" flipV="1">
            <a:off x="7668344" y="5517232"/>
            <a:ext cx="216024" cy="21602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835696" y="1124744"/>
            <a:ext cx="79208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2"/>
            <a:endCxn id="7" idx="0"/>
          </p:cNvCxnSpPr>
          <p:nvPr/>
        </p:nvCxnSpPr>
        <p:spPr>
          <a:xfrm flipH="1">
            <a:off x="4608004" y="1219200"/>
            <a:ext cx="78296" cy="10576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372200" y="980728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724128" y="908720"/>
            <a:ext cx="576064" cy="38164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2843808" y="836712"/>
            <a:ext cx="504056" cy="3672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451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64516" name="TextBox 3"/>
          <p:cNvSpPr txBox="1">
            <a:spLocks noChangeArrowheads="1"/>
          </p:cNvSpPr>
          <p:nvPr/>
        </p:nvSpPr>
        <p:spPr bwMode="auto">
          <a:xfrm>
            <a:off x="1403350" y="908050"/>
            <a:ext cx="748982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>
                <a:solidFill>
                  <a:schemeClr val="bg1"/>
                </a:solidFill>
              </a:rPr>
              <a:t>Любовь- это бесценный дар.</a:t>
            </a:r>
          </a:p>
          <a:p>
            <a:pPr eaLnBrk="1" hangingPunct="1"/>
            <a:r>
              <a:rPr lang="ru-RU" altLang="ru-RU" sz="3200">
                <a:solidFill>
                  <a:schemeClr val="bg1"/>
                </a:solidFill>
              </a:rPr>
              <a:t>Ты можешь подарить любовь,</a:t>
            </a:r>
          </a:p>
          <a:p>
            <a:pPr eaLnBrk="1" hangingPunct="1"/>
            <a:r>
              <a:rPr lang="ru-RU" altLang="ru-RU" sz="3200">
                <a:solidFill>
                  <a:schemeClr val="bg1"/>
                </a:solidFill>
              </a:rPr>
              <a:t>и все же она у тебя останется.</a:t>
            </a:r>
          </a:p>
          <a:p>
            <a:pPr algn="ctr" eaLnBrk="1" hangingPunct="1"/>
            <a:r>
              <a:rPr lang="ru-RU" altLang="ru-RU" sz="3200">
                <a:solidFill>
                  <a:schemeClr val="bg1"/>
                </a:solidFill>
              </a:rPr>
              <a:t>                                                                                                  Л.Н.Толстой</a:t>
            </a:r>
          </a:p>
        </p:txBody>
      </p:sp>
      <p:pic>
        <p:nvPicPr>
          <p:cNvPr id="64517" name="Picture 4" descr="D:\Документы\документы мамы\Мои документы\картинки и шаблоны\Новая папка\372d901241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 rot="21381951">
            <a:off x="1835696" y="1772815"/>
            <a:ext cx="5184576" cy="14465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rgbClr val="7030A0"/>
                </a:solidFill>
                <a:cs typeface="Arabic Typesetting" panose="03020402040406030203" pitchFamily="66" charset="-78"/>
              </a:rPr>
              <a:t>Правописание глаголов</a:t>
            </a:r>
            <a:endParaRPr lang="ru-RU" sz="4400" b="1" dirty="0">
              <a:solidFill>
                <a:srgbClr val="7030A0"/>
              </a:solidFill>
              <a:cs typeface="Arabic Typesetting" panose="03020402040406030203" pitchFamily="66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856984" cy="662473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dirty="0" smtClean="0">
              <a:latin typeface="Times New Roman"/>
              <a:ea typeface="SchoolBookC-Italic"/>
            </a:endParaRPr>
          </a:p>
          <a:p>
            <a:endParaRPr lang="ru-RU" sz="4800" b="1" dirty="0" smtClean="0">
              <a:latin typeface="Times New Roman"/>
              <a:ea typeface="SchoolBookC-Italic"/>
            </a:endParaRPr>
          </a:p>
          <a:p>
            <a:pPr>
              <a:buNone/>
            </a:pPr>
            <a:r>
              <a:rPr lang="ru-RU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Я Водяной, я Водяной!</a:t>
            </a:r>
          </a:p>
          <a:p>
            <a:pPr>
              <a:buNone/>
            </a:pPr>
            <a:r>
              <a:rPr lang="ru-RU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Никто не води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[</a:t>
            </a:r>
            <a:r>
              <a:rPr lang="ru-RU" sz="54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ца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]</a:t>
            </a:r>
            <a:r>
              <a:rPr lang="ru-RU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со мной.</a:t>
            </a:r>
          </a:p>
          <a:p>
            <a:pPr>
              <a:buNone/>
            </a:pPr>
            <a:r>
              <a:rPr lang="ru-RU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Внутри меня води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[</a:t>
            </a:r>
            <a:r>
              <a:rPr lang="ru-RU" sz="54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ца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]</a:t>
            </a:r>
            <a:r>
              <a:rPr lang="ru-RU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</a:t>
            </a:r>
          </a:p>
          <a:p>
            <a:pPr>
              <a:buNone/>
            </a:pPr>
            <a:r>
              <a:rPr lang="ru-RU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Ну что с таким води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[</a:t>
            </a:r>
            <a:r>
              <a:rPr lang="ru-RU" sz="54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ца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]?</a:t>
            </a:r>
            <a:endParaRPr lang="ru-RU" sz="5400" dirty="0">
              <a:latin typeface="Times New Roman"/>
              <a:ea typeface="Times New Roman"/>
            </a:endParaRPr>
          </a:p>
          <a:p>
            <a:pPr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300050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813" y="549275"/>
            <a:ext cx="6110287" cy="10144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Ох! Устали мы. Хотим отдыхать!</a:t>
            </a:r>
            <a:r>
              <a:rPr lang="ru-RU" sz="3000" b="1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br>
              <a:rPr lang="ru-RU" sz="3000" b="1" dirty="0">
                <a:solidFill>
                  <a:prstClr val="black"/>
                </a:solidFill>
                <a:latin typeface="Comic Sans MS" pitchFamily="66" charset="0"/>
              </a:rPr>
            </a:br>
            <a:endParaRPr lang="ru-RU" sz="3000" b="1" dirty="0">
              <a:solidFill>
                <a:prstClr val="black"/>
              </a:solidFill>
              <a:latin typeface="Comic Sans MS" pitchFamily="66" charset="0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2195513" y="3789363"/>
            <a:ext cx="5329237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6000" b="1">
                <a:solidFill>
                  <a:srgbClr val="0000FF"/>
                </a:solidFill>
                <a:latin typeface="Arial" charset="0"/>
              </a:rPr>
              <a:t> </a:t>
            </a:r>
          </a:p>
          <a:p>
            <a:pPr eaLnBrk="1" hangingPunct="1"/>
            <a:endParaRPr lang="ru-RU" altLang="ru-RU" sz="6000" b="1">
              <a:solidFill>
                <a:srgbClr val="0000FF"/>
              </a:solidFill>
              <a:latin typeface="Arial" charset="0"/>
            </a:endParaRPr>
          </a:p>
          <a:p>
            <a:pPr eaLnBrk="1" hangingPunct="1"/>
            <a:r>
              <a:rPr lang="ru-RU" altLang="ru-RU" sz="6000" b="1">
                <a:solidFill>
                  <a:srgbClr val="0000FF"/>
                </a:solidFill>
                <a:latin typeface="Arial" charset="0"/>
              </a:rPr>
              <a:t>Физминутка!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564344"/>
            <a:ext cx="3493551" cy="3127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Just Dance Kids 2 - The Gummy Bear Song (Wii Rip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7325" y="1374775"/>
            <a:ext cx="457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308</TotalTime>
  <Words>286</Words>
  <Application>Microsoft Office PowerPoint</Application>
  <PresentationFormat>Экран (4:3)</PresentationFormat>
  <Paragraphs>54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Слайд 1</vt:lpstr>
      <vt:lpstr>Слайд 2</vt:lpstr>
      <vt:lpstr>Слайд 3</vt:lpstr>
      <vt:lpstr>Слайд 4</vt:lpstr>
      <vt:lpstr>Найди лишнее слово</vt:lpstr>
      <vt:lpstr>Орфограммы глаголов</vt:lpstr>
      <vt:lpstr>Слайд 7</vt:lpstr>
      <vt:lpstr>Слайд 8</vt:lpstr>
      <vt:lpstr>Слайд 9</vt:lpstr>
      <vt:lpstr>Игра « Да- нет». </vt:lpstr>
      <vt:lpstr>Самооценка</vt:lpstr>
      <vt:lpstr>Домашнее задание: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юдбимдж</cp:lastModifiedBy>
  <cp:revision>36</cp:revision>
  <dcterms:created xsi:type="dcterms:W3CDTF">2014-02-01T09:37:38Z</dcterms:created>
  <dcterms:modified xsi:type="dcterms:W3CDTF">2019-02-18T19:44:18Z</dcterms:modified>
</cp:coreProperties>
</file>