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49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000"/>
          </a:pPr>
          <a:endParaRPr lang="ru-RU"/>
        </a:p>
      </c:txPr>
    </c:title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вы, что несвежий хлеб нельзя употреблять в пищу</c:v>
                </c:pt>
              </c:strCache>
            </c:strRef>
          </c:tx>
          <c:dLbls>
            <c:dLbl>
              <c:idx val="0"/>
              <c:layout>
                <c:manualLayout>
                  <c:x val="8.7719298245614048E-3"/>
                  <c:y val="-2.8824104461690783E-2"/>
                </c:manualLayout>
              </c:layout>
              <c:showVal val="1"/>
            </c:dLbl>
            <c:dLbl>
              <c:idx val="1"/>
              <c:layout>
                <c:manualLayout>
                  <c:x val="2.6315789473684216E-2"/>
                  <c:y val="-4.4546549587569775E-2"/>
                </c:manualLayout>
              </c:layout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Знают</c:v>
                </c:pt>
                <c:pt idx="1">
                  <c:v>Не знают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</c:v>
                </c:pt>
                <c:pt idx="1">
                  <c:v>0</c:v>
                </c:pt>
              </c:numCache>
            </c:numRef>
          </c:val>
        </c:ser>
        <c:shape val="cylinder"/>
        <c:axId val="56608256"/>
        <c:axId val="56609792"/>
        <c:axId val="0"/>
      </c:bar3DChart>
      <c:catAx>
        <c:axId val="5660825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56609792"/>
        <c:crosses val="autoZero"/>
        <c:auto val="1"/>
        <c:lblAlgn val="ctr"/>
        <c:lblOffset val="100"/>
      </c:catAx>
      <c:valAx>
        <c:axId val="56609792"/>
        <c:scaling>
          <c:orientation val="minMax"/>
        </c:scaling>
        <c:axPos val="l"/>
        <c:majorGridlines/>
        <c:numFmt formatCode="General" sourceLinked="1"/>
        <c:tickLblPos val="nextTo"/>
        <c:crossAx val="566082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000"/>
          </a:pPr>
          <a:endParaRPr lang="ru-RU"/>
        </a:p>
      </c:txPr>
    </c:title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выглядит хлеб, который нельзя употреблять в пищу</c:v>
                </c:pt>
              </c:strCache>
            </c:strRef>
          </c:tx>
          <c:dLbls>
            <c:dLbl>
              <c:idx val="0"/>
              <c:layout>
                <c:manualLayout>
                  <c:x val="1.4035087719298246E-2"/>
                  <c:y val="-1.3270621230520955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19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8.771929824561403E-3"/>
                  <c:y val="-3.5388323281389245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Дали различные описания</c:v>
                </c:pt>
                <c:pt idx="1">
                  <c:v>Затруднились с ответом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</c:v>
                </c:pt>
                <c:pt idx="1">
                  <c:v>2</c:v>
                </c:pt>
              </c:numCache>
            </c:numRef>
          </c:val>
        </c:ser>
        <c:shape val="cylinder"/>
        <c:axId val="85637760"/>
        <c:axId val="85647744"/>
        <c:axId val="0"/>
      </c:bar3DChart>
      <c:catAx>
        <c:axId val="8563776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85647744"/>
        <c:crosses val="autoZero"/>
        <c:auto val="1"/>
        <c:lblAlgn val="ctr"/>
        <c:lblOffset val="100"/>
      </c:catAx>
      <c:valAx>
        <c:axId val="85647744"/>
        <c:scaling>
          <c:orientation val="minMax"/>
        </c:scaling>
        <c:axPos val="l"/>
        <c:majorGridlines/>
        <c:numFmt formatCode="General" sourceLinked="1"/>
        <c:tickLblPos val="nextTo"/>
        <c:crossAx val="8563776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000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что такое плесень?</c:v>
                </c:pt>
              </c:strCache>
            </c:strRef>
          </c:tx>
          <c:dLbls>
            <c:dLbl>
              <c:idx val="0"/>
              <c:layout>
                <c:manualLayout>
                  <c:x val="6.8639855326641935E-3"/>
                  <c:y val="-4.3220835456966748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2.5739945747490809E-2"/>
                  <c:y val="-2.8813890304644499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Знают</c:v>
                </c:pt>
                <c:pt idx="1">
                  <c:v>Не знают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</c:v>
                </c:pt>
                <c:pt idx="1">
                  <c:v>7</c:v>
                </c:pt>
              </c:numCache>
            </c:numRef>
          </c:val>
        </c:ser>
        <c:shape val="cylinder"/>
        <c:axId val="86841216"/>
        <c:axId val="86842752"/>
        <c:axId val="0"/>
      </c:bar3DChart>
      <c:catAx>
        <c:axId val="8684121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86842752"/>
        <c:crosses val="autoZero"/>
        <c:auto val="1"/>
        <c:lblAlgn val="ctr"/>
        <c:lblOffset val="100"/>
      </c:catAx>
      <c:valAx>
        <c:axId val="86842752"/>
        <c:scaling>
          <c:orientation val="minMax"/>
        </c:scaling>
        <c:axPos val="l"/>
        <c:majorGridlines/>
        <c:numFmt formatCode="General" sourceLinked="1"/>
        <c:tickLblPos val="nextTo"/>
        <c:crossAx val="8684121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 dirty="0"/>
              <a:t>Как вы </a:t>
            </a:r>
            <a:r>
              <a:rPr lang="ru-RU" sz="2000" dirty="0" smtClean="0"/>
              <a:t>думаете, </a:t>
            </a:r>
            <a:r>
              <a:rPr lang="ru-RU" sz="2000" dirty="0"/>
              <a:t>плесень</a:t>
            </a:r>
            <a:r>
              <a:rPr lang="ru-RU" sz="2000" dirty="0" smtClean="0"/>
              <a:t>: опасна</a:t>
            </a:r>
            <a:r>
              <a:rPr lang="ru-RU" sz="2000" dirty="0"/>
              <a:t>, полезна.</a:t>
            </a:r>
          </a:p>
        </c:rich>
      </c:tx>
      <c:layout/>
    </c:title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вы думаете плесень:опасна, полезна.</c:v>
                </c:pt>
              </c:strCache>
            </c:strRef>
          </c:tx>
          <c:dLbls>
            <c:dLbl>
              <c:idx val="0"/>
              <c:layout>
                <c:manualLayout>
                  <c:x val="1.3861772478651379E-2"/>
                  <c:y val="-3.1354983202687571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1.7327215598314277E-2"/>
                  <c:y val="-4.9272116461366165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Опасна</c:v>
                </c:pt>
                <c:pt idx="1">
                  <c:v>Полезна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</c:v>
                </c:pt>
                <c:pt idx="1">
                  <c:v>0</c:v>
                </c:pt>
              </c:numCache>
            </c:numRef>
          </c:val>
        </c:ser>
        <c:shape val="cylinder"/>
        <c:axId val="86926464"/>
        <c:axId val="86928000"/>
        <c:axId val="0"/>
      </c:bar3DChart>
      <c:catAx>
        <c:axId val="8692646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86928000"/>
        <c:crosses val="autoZero"/>
        <c:auto val="1"/>
        <c:lblAlgn val="ctr"/>
        <c:lblOffset val="100"/>
      </c:catAx>
      <c:valAx>
        <c:axId val="86928000"/>
        <c:scaling>
          <c:orientation val="minMax"/>
        </c:scaling>
        <c:axPos val="l"/>
        <c:majorGridlines/>
        <c:numFmt formatCode="General" sourceLinked="1"/>
        <c:tickLblPos val="nextTo"/>
        <c:crossAx val="8692646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 dirty="0"/>
              <a:t>Знаете ли </a:t>
            </a:r>
            <a:r>
              <a:rPr lang="ru-RU" sz="2000" dirty="0" smtClean="0"/>
              <a:t>вы, </a:t>
            </a:r>
            <a:r>
              <a:rPr lang="ru-RU" sz="2000" dirty="0"/>
              <a:t>как можно ускорить рост плесени</a:t>
            </a:r>
          </a:p>
        </c:rich>
      </c:tx>
      <c:layout>
        <c:manualLayout>
          <c:xMode val="edge"/>
          <c:yMode val="edge"/>
          <c:x val="0.16269291338582678"/>
          <c:y val="2.432955276116913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как можно ускорить рост плесени</c:v>
                </c:pt>
              </c:strCache>
            </c:strRef>
          </c:tx>
          <c:dLbls>
            <c:dLbl>
              <c:idx val="0"/>
              <c:layout>
                <c:manualLayout>
                  <c:x val="2.6315789473684216E-2"/>
                  <c:y val="-3.5388440379882369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2.6315789473684216E-2"/>
                  <c:y val="-3.3176662856139641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Знают</c:v>
                </c:pt>
                <c:pt idx="1">
                  <c:v>Не знают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10</c:v>
                </c:pt>
              </c:numCache>
            </c:numRef>
          </c:val>
        </c:ser>
        <c:shape val="cylinder"/>
        <c:axId val="86831488"/>
        <c:axId val="86833024"/>
        <c:axId val="0"/>
      </c:bar3DChart>
      <c:catAx>
        <c:axId val="8683148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86833024"/>
        <c:crosses val="autoZero"/>
        <c:auto val="1"/>
        <c:lblAlgn val="ctr"/>
        <c:lblOffset val="100"/>
      </c:catAx>
      <c:valAx>
        <c:axId val="86833024"/>
        <c:scaling>
          <c:orientation val="minMax"/>
        </c:scaling>
        <c:axPos val="l"/>
        <c:majorGridlines/>
        <c:numFmt formatCode="General" sourceLinked="1"/>
        <c:tickLblPos val="nextTo"/>
        <c:crossAx val="8683148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11046678996663423"/>
          <c:y val="3.9761431411530809E-2"/>
        </c:manualLayout>
      </c:layout>
      <c:txPr>
        <a:bodyPr/>
        <a:lstStyle/>
        <a:p>
          <a:pPr>
            <a:defRPr sz="2000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как можно замедлить рост плесени на хлебе</c:v>
                </c:pt>
              </c:strCache>
            </c:strRef>
          </c:tx>
          <c:dLbls>
            <c:dLbl>
              <c:idx val="0"/>
              <c:layout>
                <c:manualLayout>
                  <c:x val="3.5087719298245636E-3"/>
                  <c:y val="-3.452926601689793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2.4561265368144788E-2"/>
                  <c:y val="-3.8845424269010172E-2"/>
                </c:manualLayout>
              </c:layout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en-US" sz="1600" b="1" dirty="0"/>
                      <a:t>15</a:t>
                    </a:r>
                  </a:p>
                </c:rich>
              </c:tx>
              <c:spPr/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Знают</c:v>
                </c:pt>
                <c:pt idx="1">
                  <c:v>Не знают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</c:v>
                </c:pt>
                <c:pt idx="1">
                  <c:v>15</c:v>
                </c:pt>
              </c:numCache>
            </c:numRef>
          </c:val>
        </c:ser>
        <c:shape val="cylinder"/>
        <c:axId val="93838720"/>
        <c:axId val="93848704"/>
        <c:axId val="0"/>
      </c:bar3DChart>
      <c:catAx>
        <c:axId val="9383872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93848704"/>
        <c:crosses val="autoZero"/>
        <c:auto val="1"/>
        <c:lblAlgn val="ctr"/>
        <c:lblOffset val="100"/>
      </c:catAx>
      <c:valAx>
        <c:axId val="93848704"/>
        <c:scaling>
          <c:orientation val="minMax"/>
        </c:scaling>
        <c:axPos val="l"/>
        <c:majorGridlines/>
        <c:numFmt formatCode="General" sourceLinked="1"/>
        <c:tickLblPos val="nextTo"/>
        <c:crossAx val="9383872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7986714" cy="2428891"/>
          </a:xfrm>
        </p:spPr>
        <p:txBody>
          <a:bodyPr/>
          <a:lstStyle/>
          <a:p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Тема:   ПЛЕСЕНЬ  НА ХЛЕБЕ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EE9F9904"/>
          <p:cNvPicPr/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3357554" y="3071810"/>
            <a:ext cx="5286412" cy="326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373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ВЛИЯНИЕ ТЕМПЕРАТУРЫ НА РАЗВИТИЕ ПЛЕСЕНИ НА ХЛЕБЕ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A6765D35"/>
          <p:cNvPicPr>
            <a:picLocks noGrp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4714876" y="1643051"/>
            <a:ext cx="2786082" cy="171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peg\Рабочий стол\плеснь\2014-09\DSC_0087.JPG"/>
          <p:cNvPicPr/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4714876" y="3429000"/>
            <a:ext cx="278608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1643050"/>
            <a:ext cx="38576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Кусок хлеба, который находился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холодильнике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 подмерз и затвердел. Плесени нет.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500438"/>
            <a:ext cx="378621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Кусок хлеба, оставленный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около батареи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подсох. Плесени нет.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Вывод: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 слишком жаркой температуре и в холодной среде плесень не развивается.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373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ВЛИЯНИЕ ВЛАЖНОСТИ НА РАЗВИТИЕ ПЛЕСЕНИ НА ХЛЕБЕ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Дмитрий\Desktop\Новая папка\DSC_0092.JPG"/>
          <p:cNvPicPr>
            <a:picLocks noGrp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4429124" y="1571613"/>
            <a:ext cx="253538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митрий\Desktop\Новая папка\DSC_0086.JPG"/>
          <p:cNvPicPr/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4429124" y="3786191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4282" y="1428736"/>
            <a:ext cx="421484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На куске хлеба,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сбрызнутого водой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помещенного в пластиковый контейнер, закрытый пленкой, плесень появилась на 4-й день наблюдения. На 6-й день весь хлеб был покрыт зеленоватой плесенью с отдельными пятнами черной плесени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929066"/>
            <a:ext cx="40005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Кусок хлеба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блюдце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6-му дню наблюдения высох. Плесени нет.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5357826"/>
            <a:ext cx="46434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влажная среда является необходимым условием для развития плесневых грибов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Результаты </a:t>
            </a:r>
            <a:r>
              <a:rPr lang="ru-RU" dirty="0" err="1" smtClean="0"/>
              <a:t>АНКЕТИРОВАНИя</a:t>
            </a:r>
            <a:r>
              <a:rPr lang="ru-RU" dirty="0" smtClean="0"/>
              <a:t>          УЧАЩИХСЯ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39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14356"/>
          <a:ext cx="7239000" cy="57420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85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7400948" cy="617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514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571480"/>
          <a:ext cx="7329510" cy="567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00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14375"/>
          <a:ext cx="7239000" cy="5741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85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71500"/>
          <a:ext cx="7329510" cy="5884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45562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Ребята недостаточно знают о плесени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хлебе.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поделиться полученными знаниями с одноклассниками.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Дать полезные рекомендации по правильному хранению хлеба.</a:t>
            </a:r>
          </a:p>
        </p:txBody>
      </p:sp>
      <p:pic>
        <p:nvPicPr>
          <p:cNvPr id="7" name="Рисунок 6" descr="C:\Users\user\Desktop\P10406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714752"/>
            <a:ext cx="394016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286676" cy="13230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Рекомендации</a:t>
            </a:r>
            <a:br>
              <a:rPr lang="ru-RU" dirty="0" smtClean="0"/>
            </a:br>
            <a:r>
              <a:rPr lang="ru-RU" dirty="0" smtClean="0"/>
              <a:t> по правильному хранению                   хлеба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472386" cy="48463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следует хранить хлеб в полиэтиленовых пакетах.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Разные сорта хлеба лучше хранить отдельно.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стоит убирать в пакет горячий хлеб, подождите, пока он остынет.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Хлебницу лучше держать в хорошо проветриваемом помещении.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Лучше всего хлеб сохраняется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 холоде.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положить (завернутую в марлю) горсточку соли.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Берите хлеба столько, сколько можете съесть за 1-2 дня. Не покупайте его впрок!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514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55985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 какой же вид плесени растет на хлебе, что способствует ее развитию. Какие надо создать условия, чтобы она не появлялась в хлебнице или на других продуктах.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Цель работы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исследование  причин появления плесени на хлебе.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расширить свои знания о плесени  через работу с научной литературой;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выяснить время появления плесени на различных сортах хлеба;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определить влияние различных факторов на рост плесени;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попытаться вырастить плесень на хлебе;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дать рекомендации по правильному хранению хлебобулочных изделий;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распространить полученные знания среди одноклассников.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              ЗАКЛЮЧЕНИЕ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Моя гипотеза подтвердилась, я смогла вырастить плесень на хлебе, определить сроки и условия ее появления на данном продукте.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узнала, что время образования плесени на различных сортах хлеба неодинаковое, оно может зависеть от содержания влаги в хлебе, от добавления в него различных консервантов.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Влажная и теплая среда – основное условие для развития плесени.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6575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7239000" cy="5312752"/>
          </a:xfrm>
        </p:spPr>
        <p:txBody>
          <a:bodyPr/>
          <a:lstStyle/>
          <a:p>
            <a:r>
              <a:rPr lang="ru-RU" sz="2400" b="1" dirty="0" smtClean="0"/>
              <a:t>ГИПОТЕЗА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возможно,  я смогу вырастить плесень на хлебе, определю сроки и условия ее появления на данном продукте. </a:t>
            </a:r>
          </a:p>
          <a:p>
            <a:endParaRPr lang="ru-RU" dirty="0"/>
          </a:p>
        </p:txBody>
      </p:sp>
      <p:pic>
        <p:nvPicPr>
          <p:cNvPr id="4" name="Рисунок 3" descr="C:\Documents and Settings\peg\Рабочий стол\плеснь\2014-09\DSC_0069.JPG"/>
          <p:cNvPicPr/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3428992" y="3357562"/>
            <a:ext cx="3643338" cy="261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251572"/>
          </a:xfrm>
        </p:spPr>
        <p:txBody>
          <a:bodyPr>
            <a:noAutofit/>
          </a:bodyPr>
          <a:lstStyle/>
          <a:p>
            <a:r>
              <a:rPr lang="ru-RU" sz="2000" dirty="0" smtClean="0"/>
              <a:t>    В одном спорангии содержится до 50 000 спор, каждая из которых способна воспроизвести сотни миллионов новых спор всего за несколько дней</a:t>
            </a:r>
            <a:endParaRPr lang="ru-RU" sz="2000" dirty="0"/>
          </a:p>
        </p:txBody>
      </p:sp>
      <p:pic>
        <p:nvPicPr>
          <p:cNvPr id="4" name="Содержимое 3" descr="hello_html_m6a5dcc50.png"/>
          <p:cNvPicPr>
            <a:picLocks noGrp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500034" y="1714488"/>
            <a:ext cx="721523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ВРЕД ПЛЕСНЕВОГО ГРИБА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может вызывать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пищевые отравления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так как отдельные виды плесени образуют токсичные вещества.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человека может начаться мучительный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кашель, тошнота, рвота, сильные головные боли, повышение температуры тела и аллергия.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ПОЛЬЗА ПЛЕСНЕВОГО ГРИБА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Европе плесень используют при </a:t>
            </a:r>
            <a:r>
              <a:rPr lang="ru-RU" dirty="0" smtClean="0"/>
              <a:t>изготовлении сыров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Плесневые грибы нужны </a:t>
            </a:r>
            <a:r>
              <a:rPr lang="ru-RU" dirty="0" smtClean="0"/>
              <a:t>для борьбы со многими насекомыми-вредителями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например колорадским жуком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 их участии изготавливают </a:t>
            </a:r>
            <a:r>
              <a:rPr lang="ru-RU" dirty="0" smtClean="0"/>
              <a:t>смеси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защищающие крылья самолётов </a:t>
            </a:r>
            <a:r>
              <a:rPr lang="ru-RU" dirty="0" smtClean="0"/>
              <a:t>от обледенения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 плесени был получен </a:t>
            </a:r>
            <a:r>
              <a:rPr lang="ru-RU" dirty="0" smtClean="0"/>
              <a:t>первый антибиотик — пенициллин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«БОЛЕЗНИ»  ХЛЕБА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C:\Users\Дмитрий\Downloads\P1040607.JPG"/>
          <p:cNvPicPr>
            <a:picLocks noGrp="1"/>
          </p:cNvPicPr>
          <p:nvPr>
            <p:ph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4500562" y="4143380"/>
            <a:ext cx="326248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85786" y="1142984"/>
            <a:ext cx="60722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Заплесневение хлеба возникает при длительном хранении хлеба. 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143116"/>
            <a:ext cx="65008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Однако рост плесени на хлебе можно замедлить. Для этого сегодня во многие сорта хлеба добавляют специальные химические вещества, которые препятствуют развитию плесени и замедляют ее рост. Их называют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ингибиторами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плесени.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7481918" cy="18945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ОПРЕДЕЛЕНИЕ  ВРЕМЕНИ                           ПОЯВЛЕНИЯ ПЛЕСЕНИ НА РАЗЛИЧНЫХ СОРТАХ ХЛЕБА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:\DCIM\108D3300\DSC_007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643050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1928802"/>
            <a:ext cx="6072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наблюдения мы взяли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 сорта хлеба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белый, зерновой, батон йодированный и черный «Бородинский»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357562"/>
            <a:ext cx="58579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Куски хлеба поместили в пластиковые контейнеры и закрыли полиэтиленовой пленкой. Наблюдения проводились ежедневно в течении 10 дней.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 на 10 день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:\Новая папка\плеснь\2014-09\DSC_017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857760"/>
            <a:ext cx="2357454" cy="1694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Новая папка\плеснь\2014-09\DSC_017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4857760"/>
            <a:ext cx="2286016" cy="176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" y="142853"/>
          <a:ext cx="8858279" cy="6691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043"/>
                <a:gridCol w="2345196"/>
                <a:gridCol w="1928826"/>
                <a:gridCol w="1428760"/>
                <a:gridCol w="2357454"/>
              </a:tblGrid>
              <a:tr h="6263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Белый хлеб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Зерновой хлеб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Йодированный батон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Черный хлеб «Бородинский</a:t>
                      </a:r>
                    </a:p>
                  </a:txBody>
                  <a:tcPr marL="68580" marR="68580" marT="0" marB="0"/>
                </a:tc>
              </a:tr>
              <a:tr h="1163135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1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5-й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</a:tr>
              <a:tr h="89472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6-й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Появилось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небольшое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зеленое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пятно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</a:tr>
              <a:tr h="75789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7-й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Появились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пятна зеленой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плесени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Появилось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белое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пятно</a:t>
                      </a:r>
                      <a:endParaRPr lang="ru-RU" dirty="0"/>
                    </a:p>
                  </a:txBody>
                  <a:tcPr/>
                </a:tc>
              </a:tr>
              <a:tr h="89472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8-й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Весь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кусок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зеленых пятнах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плесени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Пятно </a:t>
                      </a:r>
                      <a:r>
                        <a:rPr lang="ru-RU" b="1" dirty="0" smtClean="0"/>
                        <a:t>увеличилось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появились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толще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хлеба</a:t>
                      </a:r>
                      <a:endParaRPr lang="ru-RU" dirty="0"/>
                    </a:p>
                  </a:txBody>
                  <a:tcPr/>
                </a:tc>
              </a:tr>
              <a:tr h="101379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9-й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Так же,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как на 8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коробке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капли влаги, </a:t>
                      </a:r>
                      <a:r>
                        <a:rPr lang="ru-RU" dirty="0" smtClean="0"/>
                        <a:t>но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плесени нет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нижней стороны появилась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черная пушистая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плесень</a:t>
                      </a:r>
                      <a:endParaRPr lang="ru-RU" dirty="0"/>
                    </a:p>
                  </a:txBody>
                  <a:tcPr/>
                </a:tc>
              </a:tr>
              <a:tr h="1262215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10-й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Весь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кусок покрыт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разноцветной плесенью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со всех сторон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изменений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Плесень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заняла большую часть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хлеба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Words>748</Words>
  <PresentationFormat>Экран (4:3)</PresentationFormat>
  <Paragraphs>112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       Тема:   ПЛЕСЕНЬ  НА ХЛЕБЕ </vt:lpstr>
      <vt:lpstr> </vt:lpstr>
      <vt:lpstr>Слайд 3</vt:lpstr>
      <vt:lpstr>    В одном спорангии содержится до 50 000 спор, каждая из которых способна воспроизвести сотни миллионов новых спор всего за несколько дней</vt:lpstr>
      <vt:lpstr>ВРЕД ПЛЕСНЕВОГО ГРИБА </vt:lpstr>
      <vt:lpstr>ПОЛЬЗА ПЛЕСНЕВОГО ГРИБА </vt:lpstr>
      <vt:lpstr>«БОЛЕЗНИ»  ХЛЕБА </vt:lpstr>
      <vt:lpstr>     ОПРЕДЕЛЕНИЕ  ВРЕМЕНИ                           ПОЯВЛЕНИЯ ПЛЕСЕНИ НА РАЗЛИЧНЫХ СОРТАХ ХЛЕБА </vt:lpstr>
      <vt:lpstr>Слайд 9</vt:lpstr>
      <vt:lpstr>   ВЛИЯНИЕ ТЕМПЕРАТУРЫ НА РАЗВИТИЕ ПЛЕСЕНИ НА ХЛЕБЕ </vt:lpstr>
      <vt:lpstr>   ВЛИЯНИЕ ВЛАЖНОСТИ НА РАЗВИТИЕ ПЛЕСЕНИ НА ХЛЕБЕ </vt:lpstr>
      <vt:lpstr>  Результаты АНКЕТИРОВАНИя          УЧАЩИХСЯ</vt:lpstr>
      <vt:lpstr>Слайд 13</vt:lpstr>
      <vt:lpstr>Слайд 14</vt:lpstr>
      <vt:lpstr>Слайд 15</vt:lpstr>
      <vt:lpstr>Слайд 16</vt:lpstr>
      <vt:lpstr>Слайд 17</vt:lpstr>
      <vt:lpstr>Вывод:</vt:lpstr>
      <vt:lpstr>            Рекомендации  по правильному хранению                   хлеба</vt:lpstr>
      <vt:lpstr>              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   ПЛЕСЕНЬ НА ХЛЕБЕ </dc:title>
  <dc:creator>user</dc:creator>
  <cp:lastModifiedBy>user</cp:lastModifiedBy>
  <cp:revision>34</cp:revision>
  <dcterms:created xsi:type="dcterms:W3CDTF">2016-02-24T15:42:28Z</dcterms:created>
  <dcterms:modified xsi:type="dcterms:W3CDTF">2016-03-01T03:44:23Z</dcterms:modified>
</cp:coreProperties>
</file>