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9" r:id="rId7"/>
    <p:sldId id="270" r:id="rId8"/>
    <p:sldId id="271" r:id="rId9"/>
    <p:sldId id="272" r:id="rId10"/>
    <p:sldId id="257" r:id="rId11"/>
    <p:sldId id="258" r:id="rId12"/>
    <p:sldId id="273" r:id="rId13"/>
    <p:sldId id="274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59" r:id="rId27"/>
    <p:sldId id="260" r:id="rId28"/>
    <p:sldId id="261" r:id="rId29"/>
    <p:sldId id="290" r:id="rId30"/>
    <p:sldId id="288" r:id="rId31"/>
    <p:sldId id="289" r:id="rId32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ndex.ru/images/search?viewport=wide&amp;text=%D0%BA%D0%B0%D1%80%D1%82%D0%B8%D0%BD%D0%BA%D0%B8%20%D0%BC%D1%83%D1%80%D0%B0%D0%B2%D1%8C%D1%8F&amp;img_url=http://cs416820.vk.me/v416820795/34/YqExnJQToWM.jpg&amp;pos=1&amp;uinfo=sw-1306-sh-737-ww-1289-wh-647-pd-1-wp-2x3_640x960&amp;rpt=simage&amp;_=1413716884805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yandex.ru/images/search?source=wiz&amp;img_url=http://img-fotki.yandex.ru/get/5900/tatyana2q8-medvedeva.122/0_5349f_dd7fff4c_S.jpg&amp;uinfo=sw-1117-sh-894-ww-1062-wh-579-pd-1-wp-5x4_1280x1024&amp;_=1413617460408&amp;viewport=wide&amp;text=%D0%BA%D0%B0%D1%80%D1%82%D0%B8%D0%BD%D0%BA%D0%B8%20%D0%B1%D0%B5%D0%BB%D0%BE%D1%87%D0%BA%D0%B8%20%D0%B4%D0%BB%D1%8F%20%D0%B4%D0%B5%D1%82%D0%B5%D0%B9&amp;noreask=1&amp;pos=0&amp;rpt=simage&amp;lr=63&amp;pin=1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decor-doma.ru/published/publicdata/DECORD15WA/attachments/SC/products_pictures/MX-8601-13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obigrushke.ru/wp-content/uploads/2011/11/%D1%80%D0%B8%D0%BC%D1%81%D0%BA%D0%B8%D0%B5-%D1%86%D0%B8%D1%84%D1%80%D1%8B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204863"/>
            <a:ext cx="7272808" cy="412420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                      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3143842"/>
          </a:xfrm>
        </p:spPr>
        <p:txBody>
          <a:bodyPr>
            <a:normAutofit/>
          </a:bodyPr>
          <a:lstStyle/>
          <a:p>
            <a:r>
              <a:rPr lang="ru-RU" sz="8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Темазы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: </a:t>
            </a:r>
            <a:b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«Рим </a:t>
            </a:r>
            <a:r>
              <a:rPr lang="ru-RU" sz="8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чурагайлар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»</a:t>
            </a:r>
            <a:endParaRPr lang="ru-RU" sz="8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23728" y="4437112"/>
            <a:ext cx="4680520" cy="15121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М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өген-Бүрен ортумак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школазының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3 «а»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клазының башкызы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: 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Ооржак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Аржаана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Николаевна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март-2016ч.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08720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9087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0872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04864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204864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1008"/>
            <a:ext cx="82758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501008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573016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71400"/>
            <a:ext cx="91440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980728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60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2132856"/>
            <a:ext cx="15841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200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980728"/>
            <a:ext cx="118494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3140968"/>
            <a:ext cx="127150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87216" y="4797152"/>
            <a:ext cx="16926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700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3645024"/>
            <a:ext cx="197702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980728"/>
            <a:ext cx="29370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50+10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2132856"/>
            <a:ext cx="3995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100+100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797152"/>
            <a:ext cx="55801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500+100+100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4" grpId="0"/>
      <p:bldP spid="15" grpId="0"/>
      <p:bldP spid="16" grpId="0" animBg="1"/>
      <p:bldP spid="18" grpId="0" animBg="1"/>
      <p:bldP spid="19" grpId="0"/>
      <p:bldP spid="20" grpId="0" animBg="1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pic>
        <p:nvPicPr>
          <p:cNvPr id="13315" name="Объект 3" descr="http://im0-tub-ru.yandex.net/i?id=d9b059c4cd9685760a20dd285db49179-09-144&amp;n=2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5229225"/>
            <a:ext cx="1428750" cy="1428750"/>
          </a:xfrm>
        </p:spPr>
      </p:pic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549275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     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0" name="Объект 3" descr="http://im0-tub-ru.yandex.net/i?id=d9b059c4cd9685760a20dd285db49179-09-144&amp;n=21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48688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4163" y="461963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64" name="Объект 3" descr="http://im0-tub-ru.yandex.net/i?id=d9b059c4cd9685760a20dd285db49179-09-144&amp;n=21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050" y="45815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42703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88" name="Объект 3" descr="http://im0-tub-ru.yandex.net/i?id=d9b059c4cd9685760a20dd285db49179-09-144&amp;n=21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550" y="35734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423863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12" name="Объект 3" descr="http://im0-tub-ru.yandex.net/i?id=d9b059c4cd9685760a20dd285db49179-09-144&amp;n=21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2627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4587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36" name="Объект 3" descr="http://im0-tub-ru.yandex.net/i?id=d9b059c4cd9685760a20dd285db49179-09-144&amp;n=21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7813" y="1484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3850" y="1458913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3563" y="3068638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630613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/>
          </a:bodyPr>
          <a:lstStyle/>
          <a:p>
            <a:r>
              <a:rPr lang="ru-RU" sz="8800" dirty="0" smtClean="0"/>
              <a:t>357, 682, 803, 999, 580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3875" y="4797425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868863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Кымыскаяктыӊ  аян-чоруу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1570038" y="1458913"/>
            <a:ext cx="6727825" cy="3836987"/>
          </a:xfrm>
          <a:custGeom>
            <a:avLst/>
            <a:gdLst>
              <a:gd name="connsiteX0" fmla="*/ 0 w 6728346"/>
              <a:gd name="connsiteY0" fmla="*/ 3836514 h 3836514"/>
              <a:gd name="connsiteX1" fmla="*/ 955343 w 6728346"/>
              <a:gd name="connsiteY1" fmla="*/ 3140479 h 3836514"/>
              <a:gd name="connsiteX2" fmla="*/ 1610435 w 6728346"/>
              <a:gd name="connsiteY2" fmla="*/ 3317899 h 3836514"/>
              <a:gd name="connsiteX3" fmla="*/ 2142698 w 6728346"/>
              <a:gd name="connsiteY3" fmla="*/ 2485386 h 3836514"/>
              <a:gd name="connsiteX4" fmla="*/ 3166280 w 6728346"/>
              <a:gd name="connsiteY4" fmla="*/ 3181422 h 3836514"/>
              <a:gd name="connsiteX5" fmla="*/ 3671247 w 6728346"/>
              <a:gd name="connsiteY5" fmla="*/ 1843941 h 3836514"/>
              <a:gd name="connsiteX6" fmla="*/ 4339988 w 6728346"/>
              <a:gd name="connsiteY6" fmla="*/ 2253374 h 3836514"/>
              <a:gd name="connsiteX7" fmla="*/ 4544704 w 6728346"/>
              <a:gd name="connsiteY7" fmla="*/ 1243440 h 3836514"/>
              <a:gd name="connsiteX8" fmla="*/ 5704764 w 6728346"/>
              <a:gd name="connsiteY8" fmla="*/ 1461804 h 3836514"/>
              <a:gd name="connsiteX9" fmla="*/ 5868537 w 6728346"/>
              <a:gd name="connsiteY9" fmla="*/ 124323 h 3836514"/>
              <a:gd name="connsiteX10" fmla="*/ 6728346 w 6728346"/>
              <a:gd name="connsiteY10" fmla="*/ 137971 h 383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28346" h="3836514">
                <a:moveTo>
                  <a:pt x="0" y="3836514"/>
                </a:moveTo>
                <a:cubicBezTo>
                  <a:pt x="343468" y="3531714"/>
                  <a:pt x="686937" y="3226915"/>
                  <a:pt x="955343" y="3140479"/>
                </a:cubicBezTo>
                <a:cubicBezTo>
                  <a:pt x="1223749" y="3054043"/>
                  <a:pt x="1412543" y="3427081"/>
                  <a:pt x="1610435" y="3317899"/>
                </a:cubicBezTo>
                <a:cubicBezTo>
                  <a:pt x="1808328" y="3208717"/>
                  <a:pt x="1883390" y="2508132"/>
                  <a:pt x="2142698" y="2485386"/>
                </a:cubicBezTo>
                <a:cubicBezTo>
                  <a:pt x="2402006" y="2462640"/>
                  <a:pt x="2911522" y="3288329"/>
                  <a:pt x="3166280" y="3181422"/>
                </a:cubicBezTo>
                <a:cubicBezTo>
                  <a:pt x="3421038" y="3074515"/>
                  <a:pt x="3475629" y="1998616"/>
                  <a:pt x="3671247" y="1843941"/>
                </a:cubicBezTo>
                <a:cubicBezTo>
                  <a:pt x="3866865" y="1689266"/>
                  <a:pt x="4194412" y="2353458"/>
                  <a:pt x="4339988" y="2253374"/>
                </a:cubicBezTo>
                <a:cubicBezTo>
                  <a:pt x="4485564" y="2153290"/>
                  <a:pt x="4317242" y="1375368"/>
                  <a:pt x="4544704" y="1243440"/>
                </a:cubicBezTo>
                <a:cubicBezTo>
                  <a:pt x="4772166" y="1111512"/>
                  <a:pt x="5484125" y="1648323"/>
                  <a:pt x="5704764" y="1461804"/>
                </a:cubicBezTo>
                <a:cubicBezTo>
                  <a:pt x="5925403" y="1275285"/>
                  <a:pt x="5697940" y="344962"/>
                  <a:pt x="5868537" y="124323"/>
                </a:cubicBezTo>
                <a:cubicBezTo>
                  <a:pt x="6039134" y="-96316"/>
                  <a:pt x="6383740" y="20827"/>
                  <a:pt x="6728346" y="137971"/>
                </a:cubicBezTo>
              </a:path>
            </a:pathLst>
          </a:cu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407988"/>
            <a:ext cx="1057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5295900"/>
            <a:ext cx="1200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60648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 flipV="1">
            <a:off x="2051720" y="33265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60648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260648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2849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32849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509120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141277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2606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32849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450912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&lt;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34563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 +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60648"/>
            <a:ext cx="31683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 -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772816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IV+III=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284984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 -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509120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332656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184482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40352" y="260648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1772816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32849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400"/>
            <a:ext cx="16177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58368" y="19888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98884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96889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37890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63888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393305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40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27784" y="4437112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0426E-6 L -0.11163 -0.0018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49676E-6 L 0.10104 -0.0020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23034E-6 L 0.22708 -0.0020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0342E-6 L 0.06163 -0.0018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29" grpId="0"/>
      <p:bldP spid="29" grpId="1"/>
      <p:bldP spid="30" grpId="0"/>
      <p:bldP spid="30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386610"/>
          </a:xfrm>
        </p:spPr>
        <p:txBody>
          <a:bodyPr>
            <a:normAutofit/>
          </a:bodyPr>
          <a:lstStyle/>
          <a:p>
            <a:pPr algn="l"/>
            <a:r>
              <a:rPr lang="ru-RU" b="1" dirty="0" err="1" smtClean="0">
                <a:solidFill>
                  <a:srgbClr val="0070C0"/>
                </a:solidFill>
              </a:rPr>
              <a:t>Саннарны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ң одуруун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уламчыла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:</a:t>
            </a:r>
            <a:b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sz="6000" b="1" dirty="0" smtClean="0">
                <a:latin typeface="Times New Roman"/>
                <a:cs typeface="Times New Roman"/>
              </a:rPr>
              <a:t/>
            </a:r>
            <a:br>
              <a:rPr lang="ru-RU" sz="6000" b="1" dirty="0" smtClean="0">
                <a:latin typeface="Times New Roman"/>
                <a:cs typeface="Times New Roman"/>
              </a:rPr>
            </a:br>
            <a:r>
              <a:rPr lang="en-US" sz="6000" b="1" dirty="0" smtClean="0">
                <a:latin typeface="Times New Roman"/>
                <a:cs typeface="Times New Roman"/>
              </a:rPr>
              <a:t>CLIV, CLV, …, …</a:t>
            </a:r>
            <a:r>
              <a:rPr lang="ru-RU" sz="6000" b="1" dirty="0" smtClean="0">
                <a:latin typeface="Times New Roman"/>
                <a:cs typeface="Times New Roman"/>
              </a:rPr>
              <a:t/>
            </a:r>
            <a:br>
              <a:rPr lang="ru-RU" sz="6000" b="1" dirty="0" smtClean="0"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Бажынга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онаалга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latin typeface="Times New Roman"/>
                <a:cs typeface="Times New Roman"/>
              </a:rPr>
              <a:t>Ѳг-бүлеӊерниӊ кежигүн бүрүзүнүӊ харын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рим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чурагайлар-биле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бижиир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  <a:endParaRPr lang="ru-RU" dirty="0"/>
          </a:p>
        </p:txBody>
      </p:sp>
      <p:pic>
        <p:nvPicPr>
          <p:cNvPr id="3" name="Рисунок 10" descr="http://im3-tub-ru.yandex.net/i?id=bfd13e65c9a96a37e74f446b8c2be01a-73-14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88640"/>
            <a:ext cx="1789112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ерфолента 7"/>
          <p:cNvSpPr/>
          <p:nvPr/>
        </p:nvSpPr>
        <p:spPr>
          <a:xfrm>
            <a:off x="611188" y="549275"/>
            <a:ext cx="5086350" cy="3600450"/>
          </a:xfrm>
          <a:prstGeom prst="flowChartPunchedTap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8675" name="Picture 4" descr="http://extend.schoolwires.com/clipartgallery/images/3272880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3150" y="385763"/>
            <a:ext cx="42894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904875" y="1395413"/>
            <a:ext cx="44989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FF66FF"/>
                </a:solidFill>
              </a:rPr>
              <a:t>Кичээнгейлиг, </a:t>
            </a:r>
          </a:p>
          <a:p>
            <a:pPr algn="ctr"/>
            <a:r>
              <a:rPr lang="ru-RU" sz="2800" b="1" i="1">
                <a:solidFill>
                  <a:srgbClr val="FF66FF"/>
                </a:solidFill>
              </a:rPr>
              <a:t>дидим, тывыӊгыр</a:t>
            </a:r>
          </a:p>
          <a:p>
            <a:pPr algn="ctr"/>
            <a:r>
              <a:rPr lang="ru-RU" sz="2800" b="1" i="1">
                <a:solidFill>
                  <a:srgbClr val="FF66FF"/>
                </a:solidFill>
              </a:rPr>
              <a:t>ажылдааныӊар дээш</a:t>
            </a:r>
          </a:p>
          <a:p>
            <a:pPr algn="ctr"/>
            <a:r>
              <a:rPr lang="ru-RU" sz="2800" b="1" i="1">
                <a:solidFill>
                  <a:srgbClr val="FF66FF"/>
                </a:solidFill>
              </a:rPr>
              <a:t> улуу-биле четтирдим!</a:t>
            </a:r>
          </a:p>
        </p:txBody>
      </p:sp>
      <p:pic>
        <p:nvPicPr>
          <p:cNvPr id="28677" name="Рисунок 8" descr="G:\Photos\Soln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640138"/>
            <a:ext cx="24638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38661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 smtClean="0">
                <a:solidFill>
                  <a:srgbClr val="0070C0"/>
                </a:solidFill>
              </a:rPr>
              <a:t>Саннарны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ң одуруун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уламчыла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:</a:t>
            </a:r>
            <a:b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sz="6000" b="1" dirty="0" smtClean="0">
                <a:latin typeface="Times New Roman"/>
                <a:cs typeface="Times New Roman"/>
              </a:rPr>
              <a:t>1) 356, 357, …, …</a:t>
            </a:r>
            <a:br>
              <a:rPr lang="ru-RU" sz="6000" b="1" dirty="0" smtClean="0">
                <a:latin typeface="Times New Roman"/>
                <a:cs typeface="Times New Roman"/>
              </a:rPr>
            </a:br>
            <a:r>
              <a:rPr lang="ru-RU" sz="6000" b="1" dirty="0" smtClean="0">
                <a:latin typeface="Times New Roman"/>
                <a:cs typeface="Times New Roman"/>
              </a:rPr>
              <a:t>2) 671, 670, …, …</a:t>
            </a:r>
            <a:br>
              <a:rPr lang="ru-RU" sz="6000" b="1" dirty="0" smtClean="0">
                <a:latin typeface="Times New Roman"/>
                <a:cs typeface="Times New Roman"/>
              </a:rPr>
            </a:br>
            <a:r>
              <a:rPr lang="ru-RU" sz="6000" b="1" dirty="0" smtClean="0">
                <a:latin typeface="Times New Roman"/>
                <a:cs typeface="Times New Roman"/>
              </a:rPr>
              <a:t>3) </a:t>
            </a:r>
            <a:r>
              <a:rPr lang="en-US" sz="6000" b="1" dirty="0" smtClean="0">
                <a:latin typeface="Times New Roman"/>
                <a:cs typeface="Times New Roman"/>
              </a:rPr>
              <a:t>CLIV, CLV, …, …</a:t>
            </a:r>
            <a:r>
              <a:rPr lang="ru-RU" sz="6000" b="1" dirty="0" smtClean="0">
                <a:latin typeface="Times New Roman"/>
                <a:cs typeface="Times New Roman"/>
              </a:rPr>
              <a:t/>
            </a:r>
            <a:br>
              <a:rPr lang="ru-RU" sz="6000" b="1" dirty="0" smtClean="0"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r>
              <a:rPr lang="ru-RU" dirty="0" smtClean="0">
                <a:latin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cs typeface="Times New Roman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Pictures\img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58148">
            <a:off x="680476" y="845920"/>
            <a:ext cx="4073422" cy="4112041"/>
          </a:xfrm>
          <a:prstGeom prst="rect">
            <a:avLst/>
          </a:prstGeom>
          <a:noFill/>
        </p:spPr>
      </p:pic>
      <p:pic>
        <p:nvPicPr>
          <p:cNvPr id="1027" name="Picture 3" descr="C:\Users\Lenovo\Pictures\img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8605">
            <a:off x="4938353" y="831307"/>
            <a:ext cx="3888432" cy="3970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4463"/>
            <a:ext cx="5184576" cy="501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0963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771353" cy="414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76672"/>
            <a:ext cx="24955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32656"/>
            <a:ext cx="315086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696" y="2636912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140968"/>
            <a:ext cx="2880320" cy="284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82 из 280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560" t="10904" r="5501" b="5501"/>
          <a:stretch>
            <a:fillRect/>
          </a:stretch>
        </p:blipFill>
        <p:spPr bwMode="auto">
          <a:xfrm>
            <a:off x="1907704" y="692696"/>
            <a:ext cx="5256584" cy="5256584"/>
          </a:xfrm>
          <a:prstGeom prst="ellipse">
            <a:avLst/>
          </a:prstGeom>
          <a:noFill/>
        </p:spPr>
      </p:pic>
      <p:pic>
        <p:nvPicPr>
          <p:cNvPr id="9218" name="Picture 2" descr="Картинка 17 из 280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24" t="22034" r="27119" b="42373"/>
          <a:stretch>
            <a:fillRect/>
          </a:stretch>
        </p:blipFill>
        <p:spPr bwMode="auto">
          <a:xfrm>
            <a:off x="3707904" y="2276872"/>
            <a:ext cx="2016224" cy="151216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123728" y="836712"/>
            <a:ext cx="4788000" cy="4788000"/>
          </a:xfrm>
          <a:prstGeom prst="ellipse">
            <a:avLst/>
          </a:prstGeom>
          <a:noFill/>
          <a:ln w="333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67963" y="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05273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256490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5534561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256490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59986" y="98072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96090" y="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-315416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Арка 20"/>
          <p:cNvSpPr/>
          <p:nvPr/>
        </p:nvSpPr>
        <p:spPr>
          <a:xfrm rot="10800000">
            <a:off x="0" y="2852936"/>
            <a:ext cx="9144000" cy="4005064"/>
          </a:xfrm>
          <a:prstGeom prst="blockArc">
            <a:avLst>
              <a:gd name="adj1" fmla="val 10803470"/>
              <a:gd name="adj2" fmla="val 20440"/>
              <a:gd name="adj3" fmla="val 3895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789040"/>
            <a:ext cx="9144000" cy="23488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065450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Рим </a:t>
            </a:r>
            <a:r>
              <a:rPr lang="ru-RU" sz="9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чурагайлар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48680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4868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0294" y="177281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6671" y="177281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6989" y="177281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996952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4139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184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64642" y="4005064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50851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8959" y="508518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50851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71134" y="5085184"/>
            <a:ext cx="15728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03648" y="332657"/>
          <a:ext cx="6984776" cy="5256583"/>
        </p:xfrm>
        <a:graphic>
          <a:graphicData uri="http://schemas.openxmlformats.org/drawingml/2006/table">
            <a:tbl>
              <a:tblPr/>
              <a:tblGrid>
                <a:gridCol w="3492388"/>
                <a:gridCol w="3492388"/>
              </a:tblGrid>
              <a:tr h="912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Араб</a:t>
                      </a:r>
                      <a:r>
                        <a:rPr lang="ru-RU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чурагай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Рим</a:t>
                      </a:r>
                      <a:r>
                        <a:rPr lang="ru-RU" sz="3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чурагай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500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0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1000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ru-RU" sz="3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224</TotalTime>
  <Words>237</Words>
  <Application>Microsoft Office PowerPoint</Application>
  <PresentationFormat>Экран (4:3)</PresentationFormat>
  <Paragraphs>165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MSC_MS_RU_RU_Ed_4_Accessories_2007v_Russia</vt:lpstr>
      <vt:lpstr>Темазы:  «Рим чурагайлар»</vt:lpstr>
      <vt:lpstr>357, 682, 803, 999, 580</vt:lpstr>
      <vt:lpstr>Саннарның одуруун уламчыла:  1) 356, 357, …, … 2) 671, 670, …, … 3) CLIV, CLV, …, …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Кымыскаяктыӊ  аян-чоруу</vt:lpstr>
      <vt:lpstr>     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Кымыскаяктыӊ  аян-чоруу</vt:lpstr>
      <vt:lpstr>Слайд 23</vt:lpstr>
      <vt:lpstr>Слайд 24</vt:lpstr>
      <vt:lpstr>Слайд 25</vt:lpstr>
      <vt:lpstr>Саннарның одуруун уламчыла:   CLIV, CLV, …, …   </vt:lpstr>
      <vt:lpstr>Бажынга онаалга  Ѳг-бүлеӊерниӊ кежигүн бүрүзүнүӊ харын рим чурагайлар-биле бижиир.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32</cp:revision>
  <cp:lastPrinted>2014-10-19T19:35:49Z</cp:lastPrinted>
  <dcterms:created xsi:type="dcterms:W3CDTF">2012-03-10T09:28:15Z</dcterms:created>
  <dcterms:modified xsi:type="dcterms:W3CDTF">2016-03-17T07:57:37Z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