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2"/>
  </p:notesMasterIdLst>
  <p:sldIdLst>
    <p:sldId id="256" r:id="rId2"/>
    <p:sldId id="264" r:id="rId3"/>
    <p:sldId id="265" r:id="rId4"/>
    <p:sldId id="266" r:id="rId5"/>
    <p:sldId id="267" r:id="rId6"/>
    <p:sldId id="269" r:id="rId7"/>
    <p:sldId id="270" r:id="rId8"/>
    <p:sldId id="271" r:id="rId9"/>
    <p:sldId id="272" r:id="rId10"/>
    <p:sldId id="27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A93A86-01EB-4183-9BAD-2D00FFD5511F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C8CBDF-CE71-4CA7-96EB-FB8EBE1ADF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12001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348880"/>
            <a:ext cx="8352928" cy="1440160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400" b="0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Проект:</a:t>
            </a:r>
            <a:r>
              <a:rPr lang="ru-RU" sz="4400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400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400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i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«Как запомнить словарные слова».</a:t>
            </a:r>
            <a:endParaRPr lang="ru-RU" sz="4400" i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58160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84976" cy="5976664"/>
          </a:xfrm>
        </p:spPr>
        <p:txBody>
          <a:bodyPr>
            <a:noAutofit/>
          </a:bodyPr>
          <a:lstStyle/>
          <a:p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орна́мент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— 3 слога [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арнам’инт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]</a:t>
            </a:r>
          </a:p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о — [а] — гласный, безударный</a:t>
            </a:r>
          </a:p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р — [р] — согласный, непарный звонкий, сонорный, парный твёрдый</a:t>
            </a:r>
          </a:p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н — [н] — согласный, непарный звонкий, сонорный, парный твёрдый</a:t>
            </a:r>
          </a:p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а — [а] — гласный, ударный</a:t>
            </a:r>
          </a:p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м — [м’] — согласный, непарный звонкий, сонорный, парный мягкий</a:t>
            </a:r>
          </a:p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е — [и] — гласный, безударный</a:t>
            </a:r>
          </a:p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н — [н’] — согласный, непарный звонкий, сонорный, парный мягкий</a:t>
            </a:r>
          </a:p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т — [т] — согласный, парный глухой, парный твёрдый</a:t>
            </a:r>
          </a:p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В слове 8 букв и 8 звуков.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51720" y="168895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  <a:endParaRPr lang="ru-RU" sz="14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54036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" y="332657"/>
            <a:ext cx="8229600" cy="4176464"/>
          </a:xfrm>
        </p:spPr>
        <p:txBody>
          <a:bodyPr/>
          <a:lstStyle/>
          <a:p>
            <a:r>
              <a:rPr lang="ru-RU" dirty="0" smtClean="0"/>
              <a:t> ерерне4н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-орнаментом</a:t>
            </a:r>
          </a:p>
          <a:p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  <a:p>
            <a:endParaRPr lang="ru-RU" sz="2400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  <a:p>
            <a:endParaRPr lang="ru-RU" sz="2400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2067" y="188640"/>
            <a:ext cx="3384376" cy="2088232"/>
          </a:xfrm>
        </p:spPr>
        <p:txBody>
          <a:bodyPr>
            <a:noAutofit/>
          </a:bodyPr>
          <a:lstStyle/>
          <a:p>
            <a:r>
              <a:rPr lang="ru-RU" sz="2400" b="0" dirty="0">
                <a:solidFill>
                  <a:schemeClr val="bg2">
                    <a:lumMod val="25000"/>
                  </a:schemeClr>
                </a:solidFill>
              </a:rPr>
              <a:t>о</a:t>
            </a: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</a:rPr>
              <a:t>рнаментировать</a:t>
            </a:r>
            <a:endParaRPr lang="ru-RU" sz="2400" b="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Рисунок 4" descr="Вырезка экрана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32656"/>
            <a:ext cx="2065860" cy="51246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427984" y="476672"/>
            <a:ext cx="432048" cy="216024"/>
          </a:xfrm>
          <a:prstGeom prst="rect">
            <a:avLst/>
          </a:prstGeom>
          <a:noFill/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602067" y="980728"/>
            <a:ext cx="1593669" cy="182920"/>
          </a:xfrm>
          <a:custGeom>
            <a:avLst/>
            <a:gdLst>
              <a:gd name="connsiteX0" fmla="*/ 1593669 w 1593669"/>
              <a:gd name="connsiteY0" fmla="*/ 169858 h 182920"/>
              <a:gd name="connsiteX1" fmla="*/ 849086 w 1593669"/>
              <a:gd name="connsiteY1" fmla="*/ 40 h 182920"/>
              <a:gd name="connsiteX2" fmla="*/ 0 w 1593669"/>
              <a:gd name="connsiteY2" fmla="*/ 182920 h 182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3669" h="182920">
                <a:moveTo>
                  <a:pt x="1593669" y="169858"/>
                </a:moveTo>
                <a:cubicBezTo>
                  <a:pt x="1354183" y="83860"/>
                  <a:pt x="1114697" y="-2137"/>
                  <a:pt x="849086" y="40"/>
                </a:cubicBezTo>
                <a:cubicBezTo>
                  <a:pt x="583475" y="2217"/>
                  <a:pt x="117566" y="154617"/>
                  <a:pt x="0" y="18292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7058" y="1700808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орнаментный</a:t>
            </a:r>
            <a:endParaRPr lang="ru-RU" sz="11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Полилиния 13"/>
          <p:cNvSpPr/>
          <p:nvPr/>
        </p:nvSpPr>
        <p:spPr>
          <a:xfrm>
            <a:off x="679269" y="1632824"/>
            <a:ext cx="1502228" cy="222102"/>
          </a:xfrm>
          <a:custGeom>
            <a:avLst/>
            <a:gdLst>
              <a:gd name="connsiteX0" fmla="*/ 1502228 w 1502228"/>
              <a:gd name="connsiteY0" fmla="*/ 209039 h 222102"/>
              <a:gd name="connsiteX1" fmla="*/ 666205 w 1502228"/>
              <a:gd name="connsiteY1" fmla="*/ 33 h 222102"/>
              <a:gd name="connsiteX2" fmla="*/ 0 w 1502228"/>
              <a:gd name="connsiteY2" fmla="*/ 222102 h 222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02228" h="222102">
                <a:moveTo>
                  <a:pt x="1502228" y="209039"/>
                </a:moveTo>
                <a:cubicBezTo>
                  <a:pt x="1209402" y="103447"/>
                  <a:pt x="916576" y="-2144"/>
                  <a:pt x="666205" y="33"/>
                </a:cubicBezTo>
                <a:cubicBezTo>
                  <a:pt x="415834" y="2210"/>
                  <a:pt x="82731" y="222102"/>
                  <a:pt x="0" y="222102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638161" y="188640"/>
            <a:ext cx="366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  <a:endParaRPr lang="ru-RU" sz="1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3528" y="2276872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.Орнамент-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имя существительное.</a:t>
            </a:r>
          </a:p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Н.ф. орнамент</a:t>
            </a:r>
          </a:p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II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.Морф.приз; пост. приз: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нариц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неодуш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, м. р, 2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скл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;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непост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. приз: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И.п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, ед. ч.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III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.(Что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?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) орнамент.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763688" y="4077072"/>
            <a:ext cx="1440160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652120" y="2905199"/>
            <a:ext cx="3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2">
                    <a:lumMod val="25000"/>
                  </a:schemeClr>
                </a:solidFill>
              </a:rPr>
              <a:t>3</a:t>
            </a:r>
            <a:endParaRPr lang="ru-RU" sz="1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8194" name="Picture 2" descr="https://papermatrix.files.wordpress.com/2012/06/image8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286256"/>
            <a:ext cx="4720715" cy="20521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475339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392489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Собрать множество однокоренных слов.</a:t>
            </a:r>
          </a:p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Глаголы: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орнаментировать, орнаментироваться, орнаментовать, орнаментоваться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Прилагательные: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орнаментальный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Причастия: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орнаментированный, орнаментованный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С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уществительные: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орнамент,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орнаментация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, орнаментика, 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орнаментирование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, орнаментировка, орнаментист, орнаментовка, </a:t>
            </a:r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орнаментщик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Задание №6</a:t>
            </a: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178" name="Picture 10" descr="https://365psd.com/images/istock/thumbs/1295/12952743-floral-decor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4929198"/>
            <a:ext cx="3644344" cy="16721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407671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712968" cy="3528393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solidFill>
                  <a:schemeClr val="bg2">
                    <a:lumMod val="10000"/>
                  </a:schemeClr>
                </a:solidFill>
              </a:rPr>
              <a:t>Подобрать поговорки, пословицы и фразеологизмы или речевое использование слова «орнамент»: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  Сложный орнамент, украсить орнаментом, резной орнамент, цветочный орнамент, геометрический орнамент, причудливый орнамент, затейливый орнамент, восточный орнамент, замысловатый орнамент, рельефный орнамент и т.д.</a:t>
            </a:r>
          </a:p>
          <a:p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Задание №7</a:t>
            </a: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148" name="Picture 4" descr="https://goroddetstva.by/upload/resize_cache/iblock/131/1000_1000_1/13191b56b7fb2d5a765950f82cf76fd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4500570"/>
            <a:ext cx="7604348" cy="14220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654836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Подобрать синонимы и антонимы.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Задание №8</a:t>
            </a: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09279234"/>
              </p:ext>
            </p:extLst>
          </p:nvPr>
        </p:nvGraphicFramePr>
        <p:xfrm>
          <a:off x="755576" y="2204864"/>
          <a:ext cx="7174010" cy="18288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3587005"/>
                <a:gridCol w="3587005"/>
              </a:tblGrid>
              <a:tr h="39533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синонимы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антонимы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95332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узор</a:t>
                      </a:r>
                      <a:endParaRPr lang="ru-RU" sz="2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отсутствуют</a:t>
                      </a:r>
                      <a:endParaRPr lang="ru-RU" sz="2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95332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арабеска</a:t>
                      </a:r>
                      <a:endParaRPr lang="ru-RU" sz="2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5332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завитушка</a:t>
                      </a:r>
                      <a:endParaRPr lang="ru-RU" sz="24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4269820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85720" y="620688"/>
            <a:ext cx="8358246" cy="5472608"/>
          </a:xfrm>
        </p:spPr>
        <p:txBody>
          <a:bodyPr>
            <a:noAutofit/>
          </a:bodyPr>
          <a:lstStyle/>
          <a:p>
            <a:r>
              <a:rPr lang="ru-RU" sz="2400" b="1" u="sng" dirty="0" smtClean="0">
                <a:solidFill>
                  <a:schemeClr val="bg2">
                    <a:lumMod val="10000"/>
                  </a:schemeClr>
                </a:solidFill>
              </a:rPr>
              <a:t>Попробовать составить мини-рассказ.</a:t>
            </a:r>
          </a:p>
          <a:p>
            <a:pPr marL="109728" indent="0" algn="just">
              <a:buNone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  <a:r>
              <a:rPr lang="ru-RU" sz="2200" dirty="0" smtClean="0">
                <a:solidFill>
                  <a:schemeClr val="bg2">
                    <a:lumMod val="25000"/>
                  </a:schemeClr>
                </a:solidFill>
              </a:rPr>
              <a:t>За </a:t>
            </a:r>
            <a:r>
              <a:rPr lang="ru-RU" sz="2200" dirty="0">
                <a:solidFill>
                  <a:schemeClr val="bg2">
                    <a:lumMod val="25000"/>
                  </a:schemeClr>
                </a:solidFill>
              </a:rPr>
              <a:t>время существования лепного декора у разных народов и в разные эпохи складывались различные принципы, традиции и мотивы орнамента. </a:t>
            </a:r>
          </a:p>
          <a:p>
            <a:pPr marL="109728" indent="0" algn="just">
              <a:buNone/>
            </a:pPr>
            <a:r>
              <a:rPr lang="ru-RU" sz="2200" dirty="0" smtClean="0">
                <a:solidFill>
                  <a:schemeClr val="bg2">
                    <a:lumMod val="25000"/>
                  </a:schemeClr>
                </a:solidFill>
              </a:rPr>
              <a:t>  Орнамент </a:t>
            </a:r>
            <a:r>
              <a:rPr lang="ru-RU" sz="2200" dirty="0">
                <a:solidFill>
                  <a:schemeClr val="bg2">
                    <a:lumMod val="25000"/>
                  </a:schemeClr>
                </a:solidFill>
              </a:rPr>
              <a:t>бывает скромным и несложным, частичным, но может также быть пышным и сложным, состоящим из целого множества элементов или покрывать всю поверхность предметов.</a:t>
            </a:r>
          </a:p>
          <a:p>
            <a:pPr marL="109728" indent="0" algn="just">
              <a:buNone/>
            </a:pPr>
            <a:r>
              <a:rPr lang="ru-RU" sz="2200" dirty="0" smtClean="0">
                <a:solidFill>
                  <a:schemeClr val="bg2">
                    <a:lumMod val="25000"/>
                  </a:schemeClr>
                </a:solidFill>
              </a:rPr>
              <a:t>  По </a:t>
            </a:r>
            <a:r>
              <a:rPr lang="ru-RU" sz="2200" dirty="0">
                <a:solidFill>
                  <a:schemeClr val="bg2">
                    <a:lumMod val="25000"/>
                  </a:schemeClr>
                </a:solidFill>
              </a:rPr>
              <a:t>мотивам орнаменты лепного декора тоже бывают разными. Геометрический орнамент включает в себя точки, прямые, волнистые либо зигзагообразные линии, круги и ромбы, спирали и кресты, звезды и т. д. Растительный орнамент – это стилизованные листья, плоды и цветы.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5071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Задание №9</a:t>
            </a: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97078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Нужно просклонять или проспрягать слово.</a:t>
            </a:r>
            <a:endParaRPr lang="ru-RU" sz="24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  Падеж                ед.ч.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       мн.ч.</a:t>
            </a:r>
          </a:p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Именительный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	орнамент	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  орнаменты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Родительный	орнамента	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  орнаментов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Дательный	орнаменту	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  орнаментам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Винительный	орнамент	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  орнаменты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Творительный	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орнаментом   орнаментами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Предложный	орнаменте	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   орнаментах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  <a:p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Задание №10</a:t>
            </a: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57376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Выяснить происхождение слова.</a:t>
            </a:r>
          </a:p>
          <a:p>
            <a:r>
              <a:rPr lang="vi-VN" sz="2400" dirty="0" smtClean="0">
                <a:solidFill>
                  <a:schemeClr val="bg2">
                    <a:lumMod val="25000"/>
                  </a:schemeClr>
                </a:solidFill>
              </a:rPr>
              <a:t>Орна́мент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-происходит 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от лат. 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ornamentum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«снаряжение, украшение», от гл. 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ornare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«снабжать; наряжать; украшать», из 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ordinare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«приводить в порядок; устраивать»; восходит к 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италийск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. *</a:t>
            </a:r>
            <a:r>
              <a:rPr lang="ru-RU" sz="2400" dirty="0" err="1">
                <a:solidFill>
                  <a:schemeClr val="bg2">
                    <a:lumMod val="25000"/>
                  </a:schemeClr>
                </a:solidFill>
              </a:rPr>
              <a:t>ored</a:t>
            </a:r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(h)- «упорядочивать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».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Задание №11</a:t>
            </a:r>
            <a:endParaRPr lang="ru-RU" sz="3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56864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235</TotalTime>
  <Words>442</Words>
  <Application>Microsoft Office PowerPoint</Application>
  <PresentationFormat>Экран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Проект:  «Как запомнить словарные слова».</vt:lpstr>
      <vt:lpstr>Слайд 2</vt:lpstr>
      <vt:lpstr>орнаментировать</vt:lpstr>
      <vt:lpstr>Задание №6</vt:lpstr>
      <vt:lpstr>Задание №7</vt:lpstr>
      <vt:lpstr>Задание №8</vt:lpstr>
      <vt:lpstr>Задание №9</vt:lpstr>
      <vt:lpstr>Задание №10</vt:lpstr>
      <vt:lpstr>Задание №11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Elena</cp:lastModifiedBy>
  <cp:revision>29</cp:revision>
  <dcterms:created xsi:type="dcterms:W3CDTF">2018-05-12T18:33:31Z</dcterms:created>
  <dcterms:modified xsi:type="dcterms:W3CDTF">2019-05-10T11:21:12Z</dcterms:modified>
</cp:coreProperties>
</file>