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80" r:id="rId5"/>
    <p:sldId id="279" r:id="rId6"/>
    <p:sldId id="259" r:id="rId7"/>
    <p:sldId id="265" r:id="rId8"/>
    <p:sldId id="267" r:id="rId9"/>
    <p:sldId id="274" r:id="rId10"/>
    <p:sldId id="270" r:id="rId11"/>
    <p:sldId id="273" r:id="rId12"/>
    <p:sldId id="275" r:id="rId13"/>
    <p:sldId id="276" r:id="rId14"/>
    <p:sldId id="277" r:id="rId15"/>
  </p:sldIdLst>
  <p:sldSz cx="10080625" cy="7559675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-1068" y="-90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4" name="Рисунок 33"/>
          <p:cNvPicPr/>
          <p:nvPr/>
        </p:nvPicPr>
        <p:blipFill>
          <a:blip r:embed="rId2"/>
          <a:stretch/>
        </p:blipFill>
        <p:spPr>
          <a:xfrm>
            <a:off x="2292480" y="1768680"/>
            <a:ext cx="5494680" cy="4384080"/>
          </a:xfrm>
          <a:prstGeom prst="rect">
            <a:avLst/>
          </a:prstGeom>
          <a:ln>
            <a:noFill/>
          </a:ln>
        </p:spPr>
      </p:pic>
      <p:pic>
        <p:nvPicPr>
          <p:cNvPr id="35" name="Рисунок 34"/>
          <p:cNvPicPr/>
          <p:nvPr/>
        </p:nvPicPr>
        <p:blipFill>
          <a:blip r:embed="rId2"/>
          <a:stretch/>
        </p:blipFill>
        <p:spPr>
          <a:xfrm>
            <a:off x="2292480" y="1768680"/>
            <a:ext cx="5494680" cy="4384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0" name="Рисунок 69"/>
          <p:cNvPicPr/>
          <p:nvPr/>
        </p:nvPicPr>
        <p:blipFill>
          <a:blip r:embed="rId2"/>
          <a:stretch/>
        </p:blipFill>
        <p:spPr>
          <a:xfrm>
            <a:off x="2292480" y="1768680"/>
            <a:ext cx="5494680" cy="4384080"/>
          </a:xfrm>
          <a:prstGeom prst="rect">
            <a:avLst/>
          </a:prstGeom>
          <a:ln>
            <a:noFill/>
          </a:ln>
        </p:spPr>
      </p:pic>
      <p:pic>
        <p:nvPicPr>
          <p:cNvPr id="71" name="Рисунок 70"/>
          <p:cNvPicPr/>
          <p:nvPr/>
        </p:nvPicPr>
        <p:blipFill>
          <a:blip r:embed="rId2"/>
          <a:stretch/>
        </p:blipFill>
        <p:spPr>
          <a:xfrm>
            <a:off x="2292480" y="1768680"/>
            <a:ext cx="5494680" cy="4384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3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 lang="ru-RU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0920" cy="1261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ru-RU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0920" cy="438372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CustomShape 1"/>
          <p:cNvSpPr/>
          <p:nvPr/>
        </p:nvSpPr>
        <p:spPr>
          <a:xfrm>
            <a:off x="216360" y="1512000"/>
            <a:ext cx="9214920" cy="2303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ru-RU" sz="4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Дискуссионный </a:t>
            </a:r>
            <a:r>
              <a:rPr lang="ru-RU" sz="44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клуб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CustomShape 2"/>
          <p:cNvSpPr/>
          <p:nvPr/>
        </p:nvSpPr>
        <p:spPr>
          <a:xfrm>
            <a:off x="6565692" y="5400000"/>
            <a:ext cx="3514668" cy="121066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r>
              <a:rPr lang="ru-RU" sz="2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Разработал:</a:t>
            </a:r>
          </a:p>
          <a:p>
            <a:r>
              <a:rPr lang="ru-RU" sz="20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истории и обществознания</a:t>
            </a:r>
            <a:r>
              <a:rPr lang="ru-RU" sz="2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0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Мурсков</a:t>
            </a:r>
            <a:r>
              <a:rPr lang="ru-RU" sz="2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А.С.</a:t>
            </a:r>
          </a:p>
          <a:p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CustomShape 1"/>
          <p:cNvSpPr/>
          <p:nvPr/>
        </p:nvSpPr>
        <p:spPr>
          <a:xfrm>
            <a:off x="696107" y="2529248"/>
            <a:ext cx="9070920" cy="126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ru-RU" sz="4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Судьи 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0" y="4497049"/>
            <a:ext cx="3132944" cy="126666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Следить за регламентом</a:t>
            </a:r>
            <a:endParaRPr lang="ru-RU" sz="3200" dirty="0"/>
          </a:p>
        </p:txBody>
      </p:sp>
      <p:sp>
        <p:nvSpPr>
          <p:cNvPr id="3" name="Ромб 2"/>
          <p:cNvSpPr/>
          <p:nvPr/>
        </p:nvSpPr>
        <p:spPr>
          <a:xfrm>
            <a:off x="3132944" y="3897443"/>
            <a:ext cx="4197246" cy="2518347"/>
          </a:xfrm>
          <a:prstGeom prst="diamond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08720" algn="ctr">
              <a:lnSpc>
                <a:spcPct val="100000"/>
              </a:lnSpc>
              <a:buClr>
                <a:srgbClr val="000000"/>
              </a:buClr>
              <a:buSzPct val="45000"/>
            </a:pPr>
            <a:r>
              <a:rPr lang="ru-RU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Анализ выступления отрицающей и </a:t>
            </a:r>
            <a:r>
              <a:rPr lang="ru-RU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вопросов</a:t>
            </a:r>
            <a:endParaRPr lang="ru-RU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7105338" y="4110953"/>
            <a:ext cx="3102964" cy="2304837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08720" algn="ctr">
              <a:lnSpc>
                <a:spcPct val="100000"/>
              </a:lnSpc>
              <a:buClr>
                <a:srgbClr val="000000"/>
              </a:buClr>
              <a:buSzPct val="45000"/>
            </a:pPr>
            <a:r>
              <a:rPr lang="ru-RU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Подведение итогов объявление победителей </a:t>
            </a:r>
            <a:endParaRPr lang="ru-RU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050497" y="122415"/>
            <a:ext cx="4242217" cy="235345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Выбираются </a:t>
            </a:r>
            <a:r>
              <a:rPr lang="ru-RU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из учащихся в их обязанности входит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504000" y="301320"/>
            <a:ext cx="9070920" cy="126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Проведение дебатов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2" name="CustomShape 2"/>
          <p:cNvSpPr/>
          <p:nvPr/>
        </p:nvSpPr>
        <p:spPr>
          <a:xfrm>
            <a:off x="504000" y="1769040"/>
            <a:ext cx="9070920" cy="4383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23" name="Рисунок 122"/>
          <p:cNvPicPr/>
          <p:nvPr/>
        </p:nvPicPr>
        <p:blipFill>
          <a:blip r:embed="rId2"/>
          <a:stretch/>
        </p:blipFill>
        <p:spPr>
          <a:xfrm>
            <a:off x="867467" y="1208766"/>
            <a:ext cx="7694280" cy="5770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504000" y="301320"/>
            <a:ext cx="9070920" cy="126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marL="216000" indent="-215280" algn="ctr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Подведение итогов дебатов (выявление победителей)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25" name="Рисунок 124"/>
          <p:cNvPicPr/>
          <p:nvPr/>
        </p:nvPicPr>
        <p:blipFill>
          <a:blip r:embed="rId2"/>
          <a:stretch/>
        </p:blipFill>
        <p:spPr>
          <a:xfrm>
            <a:off x="1563480" y="1656000"/>
            <a:ext cx="6949080" cy="5211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ustomShape 1"/>
          <p:cNvSpPr/>
          <p:nvPr/>
        </p:nvSpPr>
        <p:spPr>
          <a:xfrm>
            <a:off x="504000" y="-5040"/>
            <a:ext cx="9070920" cy="187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marL="216000" indent="-215280" algn="ctr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Высказывание зрителей о проведенных дебатах, плюсы, минусы.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7" name="CustomShape 2"/>
          <p:cNvSpPr/>
          <p:nvPr/>
        </p:nvSpPr>
        <p:spPr>
          <a:xfrm>
            <a:off x="504000" y="1769040"/>
            <a:ext cx="9070920" cy="4383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432000" indent="-323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Зрители в ходе выступления групп заполняют бланк с </a:t>
            </a:r>
            <a:r>
              <a:rPr lang="ru-RU" sz="32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указанием </a:t>
            </a:r>
            <a:r>
              <a:rPr lang="ru-RU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аргументов сторон 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Высказывание зрителей должны быть основаны на анализе дебатов 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28" name="Рисунок 127"/>
          <p:cNvPicPr/>
          <p:nvPr/>
        </p:nvPicPr>
        <p:blipFill>
          <a:blip r:embed="rId2"/>
          <a:stretch/>
        </p:blipFill>
        <p:spPr>
          <a:xfrm>
            <a:off x="2895120" y="4392000"/>
            <a:ext cx="3953520" cy="27921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ustomShape 1"/>
          <p:cNvSpPr/>
          <p:nvPr/>
        </p:nvSpPr>
        <p:spPr>
          <a:xfrm>
            <a:off x="504000" y="301320"/>
            <a:ext cx="9070920" cy="126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Что такое дискуссия?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CustomShape 2"/>
          <p:cNvSpPr/>
          <p:nvPr/>
        </p:nvSpPr>
        <p:spPr>
          <a:xfrm>
            <a:off x="504000" y="1769040"/>
            <a:ext cx="9070920" cy="4383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r>
              <a:rPr lang="ru-RU" sz="26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icrosoft YaHei"/>
              </a:rPr>
              <a:t>Дискуссия </a:t>
            </a:r>
            <a:r>
              <a:rPr lang="ru-RU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icrosoft YaHei"/>
              </a:rPr>
              <a:t>– это мероприятие, в ходе которого происходит </a:t>
            </a:r>
            <a:r>
              <a:rPr lang="ru-RU" sz="2600" b="0" u="sng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icrosoft YaHei"/>
              </a:rPr>
              <a:t>обмен мнениями</a:t>
            </a:r>
            <a:r>
              <a:rPr lang="ru-RU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icrosoft YaHei"/>
              </a:rPr>
              <a:t> по какому-либо вопросу, </a:t>
            </a:r>
            <a:r>
              <a:rPr lang="ru-RU" sz="2600" b="0" u="sng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icrosoft YaHei"/>
              </a:rPr>
              <a:t>обсуждение проблемы</a:t>
            </a:r>
            <a:r>
              <a:rPr lang="ru-RU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icrosoft YaHei"/>
              </a:rPr>
              <a:t> или сопоставление информации, идей, мнений, предложений в соответствии с определенными правилами.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2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Microsoft YaHei"/>
              </a:rPr>
              <a:t> 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6" name="Рисунок 75"/>
          <p:cNvPicPr/>
          <p:nvPr/>
        </p:nvPicPr>
        <p:blipFill>
          <a:blip r:embed="rId2"/>
          <a:stretch/>
        </p:blipFill>
        <p:spPr>
          <a:xfrm>
            <a:off x="4342468" y="3767433"/>
            <a:ext cx="5232452" cy="3562755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Стрелка вправо 22"/>
          <p:cNvSpPr/>
          <p:nvPr/>
        </p:nvSpPr>
        <p:spPr>
          <a:xfrm rot="19333672">
            <a:off x="5242201" y="2041277"/>
            <a:ext cx="1912850" cy="837759"/>
          </a:xfrm>
          <a:prstGeom prst="right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Субъект?</a:t>
            </a:r>
            <a:endParaRPr lang="ru-RU" dirty="0"/>
          </a:p>
        </p:txBody>
      </p:sp>
      <p:sp>
        <p:nvSpPr>
          <p:cNvPr id="34" name="Стрелка вправо 33"/>
          <p:cNvSpPr/>
          <p:nvPr/>
        </p:nvSpPr>
        <p:spPr>
          <a:xfrm rot="5400000">
            <a:off x="3995682" y="4038710"/>
            <a:ext cx="1355218" cy="869673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Цели?</a:t>
            </a:r>
            <a:endParaRPr lang="ru-RU" dirty="0"/>
          </a:p>
        </p:txBody>
      </p:sp>
      <p:sp>
        <p:nvSpPr>
          <p:cNvPr id="42" name="Стрелка вправо 41"/>
          <p:cNvSpPr/>
          <p:nvPr/>
        </p:nvSpPr>
        <p:spPr>
          <a:xfrm rot="2453878" flipH="1">
            <a:off x="2486533" y="2096606"/>
            <a:ext cx="1685702" cy="740457"/>
          </a:xfrm>
          <a:prstGeom prst="rightArrow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Объект?</a:t>
            </a:r>
          </a:p>
        </p:txBody>
      </p:sp>
      <p:sp>
        <p:nvSpPr>
          <p:cNvPr id="2" name="Ромб 1"/>
          <p:cNvSpPr/>
          <p:nvPr/>
        </p:nvSpPr>
        <p:spPr>
          <a:xfrm>
            <a:off x="3013022" y="2660921"/>
            <a:ext cx="3320541" cy="1200221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Дискуссия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462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Волна 32"/>
          <p:cNvSpPr/>
          <p:nvPr/>
        </p:nvSpPr>
        <p:spPr>
          <a:xfrm rot="3505870">
            <a:off x="6769325" y="2502931"/>
            <a:ext cx="2226008" cy="659495"/>
          </a:xfrm>
          <a:prstGeom prst="wav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Массовая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 rot="19333672">
            <a:off x="5242201" y="2041277"/>
            <a:ext cx="1912850" cy="837759"/>
          </a:xfrm>
          <a:prstGeom prst="right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Субъект?</a:t>
            </a:r>
            <a:endParaRPr lang="ru-RU" dirty="0"/>
          </a:p>
        </p:txBody>
      </p:sp>
      <p:sp>
        <p:nvSpPr>
          <p:cNvPr id="32" name="Волна 31"/>
          <p:cNvSpPr/>
          <p:nvPr/>
        </p:nvSpPr>
        <p:spPr>
          <a:xfrm rot="1143076">
            <a:off x="7855253" y="872053"/>
            <a:ext cx="1971975" cy="468112"/>
          </a:xfrm>
          <a:prstGeom prst="wav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46" dirty="0">
                <a:solidFill>
                  <a:schemeClr val="tx1"/>
                </a:solidFill>
              </a:rPr>
              <a:t>Большие</a:t>
            </a:r>
            <a:endParaRPr lang="ru-RU" sz="1488" dirty="0">
              <a:solidFill>
                <a:schemeClr val="tx1"/>
              </a:solidFill>
            </a:endParaRPr>
          </a:p>
        </p:txBody>
      </p:sp>
      <p:sp>
        <p:nvSpPr>
          <p:cNvPr id="31" name="Волна 30"/>
          <p:cNvSpPr/>
          <p:nvPr/>
        </p:nvSpPr>
        <p:spPr>
          <a:xfrm>
            <a:off x="8238601" y="153980"/>
            <a:ext cx="1450664" cy="340754"/>
          </a:xfrm>
          <a:prstGeom prst="wav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15" dirty="0">
                <a:solidFill>
                  <a:schemeClr val="tx1"/>
                </a:solidFill>
              </a:rPr>
              <a:t>Малые</a:t>
            </a:r>
            <a:endParaRPr lang="ru-RU" sz="1488" dirty="0">
              <a:solidFill>
                <a:schemeClr val="tx1"/>
              </a:solidFill>
            </a:endParaRPr>
          </a:p>
        </p:txBody>
      </p:sp>
      <p:sp>
        <p:nvSpPr>
          <p:cNvPr id="34" name="Стрелка вправо 33"/>
          <p:cNvSpPr/>
          <p:nvPr/>
        </p:nvSpPr>
        <p:spPr>
          <a:xfrm rot="5400000">
            <a:off x="3995682" y="4038710"/>
            <a:ext cx="1355218" cy="869673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Цели?</a:t>
            </a:r>
            <a:endParaRPr lang="ru-RU" dirty="0"/>
          </a:p>
        </p:txBody>
      </p:sp>
      <p:sp>
        <p:nvSpPr>
          <p:cNvPr id="36" name="Двойная волна 35"/>
          <p:cNvSpPr/>
          <p:nvPr/>
        </p:nvSpPr>
        <p:spPr>
          <a:xfrm rot="609614">
            <a:off x="6220435" y="5687305"/>
            <a:ext cx="2482973" cy="467991"/>
          </a:xfrm>
          <a:prstGeom prst="doubleWav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Предметные</a:t>
            </a:r>
            <a:endParaRPr lang="ru-RU" sz="1488" dirty="0"/>
          </a:p>
        </p:txBody>
      </p:sp>
      <p:sp>
        <p:nvSpPr>
          <p:cNvPr id="37" name="Волна 36"/>
          <p:cNvSpPr/>
          <p:nvPr/>
        </p:nvSpPr>
        <p:spPr>
          <a:xfrm rot="20778740">
            <a:off x="1111118" y="5577655"/>
            <a:ext cx="2224360" cy="873633"/>
          </a:xfrm>
          <a:prstGeom prst="wav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Личностные</a:t>
            </a:r>
            <a:endParaRPr lang="ru-RU" sz="2000" dirty="0"/>
          </a:p>
        </p:txBody>
      </p:sp>
      <p:sp>
        <p:nvSpPr>
          <p:cNvPr id="40" name="Скругленная прямоугольная выноска 39"/>
          <p:cNvSpPr/>
          <p:nvPr/>
        </p:nvSpPr>
        <p:spPr>
          <a:xfrm>
            <a:off x="3498256" y="6441168"/>
            <a:ext cx="2835307" cy="521778"/>
          </a:xfrm>
          <a:prstGeom prst="wedgeRoundRectCallout">
            <a:avLst>
              <a:gd name="adj1" fmla="val -1350"/>
              <a:gd name="adj2" fmla="val -123547"/>
              <a:gd name="adj3" fmla="val 16667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/>
              <a:t>Метапредметные</a:t>
            </a:r>
            <a:endParaRPr lang="ru-RU" sz="1488" dirty="0"/>
          </a:p>
        </p:txBody>
      </p:sp>
      <p:sp>
        <p:nvSpPr>
          <p:cNvPr id="42" name="Стрелка вправо 41"/>
          <p:cNvSpPr/>
          <p:nvPr/>
        </p:nvSpPr>
        <p:spPr>
          <a:xfrm rot="2453878" flipH="1">
            <a:off x="2486533" y="2096606"/>
            <a:ext cx="1685702" cy="740457"/>
          </a:xfrm>
          <a:prstGeom prst="rightArrow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Объект?</a:t>
            </a:r>
          </a:p>
        </p:txBody>
      </p:sp>
      <p:sp>
        <p:nvSpPr>
          <p:cNvPr id="44" name="Двойная волна 43"/>
          <p:cNvSpPr/>
          <p:nvPr/>
        </p:nvSpPr>
        <p:spPr>
          <a:xfrm>
            <a:off x="3357545" y="933820"/>
            <a:ext cx="1917648" cy="484001"/>
          </a:xfrm>
          <a:prstGeom prst="doubleWav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84" dirty="0">
                <a:solidFill>
                  <a:schemeClr val="tx1"/>
                </a:solidFill>
              </a:rPr>
              <a:t>Личность</a:t>
            </a:r>
          </a:p>
        </p:txBody>
      </p:sp>
      <p:sp>
        <p:nvSpPr>
          <p:cNvPr id="45" name="Волна 44"/>
          <p:cNvSpPr/>
          <p:nvPr/>
        </p:nvSpPr>
        <p:spPr>
          <a:xfrm rot="2630357">
            <a:off x="314743" y="551433"/>
            <a:ext cx="1681725" cy="646506"/>
          </a:xfrm>
          <a:prstGeom prst="wav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15" dirty="0">
                <a:solidFill>
                  <a:schemeClr val="tx1"/>
                </a:solidFill>
              </a:rPr>
              <a:t>Явление</a:t>
            </a:r>
            <a:endParaRPr lang="ru-RU" sz="1488" dirty="0">
              <a:solidFill>
                <a:schemeClr val="tx1"/>
              </a:solidFill>
            </a:endParaRPr>
          </a:p>
        </p:txBody>
      </p:sp>
      <p:sp>
        <p:nvSpPr>
          <p:cNvPr id="46" name="Двойная волна 45"/>
          <p:cNvSpPr/>
          <p:nvPr/>
        </p:nvSpPr>
        <p:spPr>
          <a:xfrm rot="19587360">
            <a:off x="-60725" y="2249900"/>
            <a:ext cx="1576322" cy="433868"/>
          </a:xfrm>
          <a:prstGeom prst="doubleWav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84" dirty="0">
                <a:solidFill>
                  <a:schemeClr val="tx1"/>
                </a:solidFill>
              </a:rPr>
              <a:t>Процесс</a:t>
            </a:r>
            <a:endParaRPr lang="ru-RU" sz="1488" dirty="0">
              <a:solidFill>
                <a:schemeClr val="tx1"/>
              </a:solidFill>
            </a:endParaRPr>
          </a:p>
        </p:txBody>
      </p:sp>
      <p:sp>
        <p:nvSpPr>
          <p:cNvPr id="43" name="Овал 42"/>
          <p:cNvSpPr/>
          <p:nvPr/>
        </p:nvSpPr>
        <p:spPr>
          <a:xfrm rot="20228875">
            <a:off x="1067486" y="1169720"/>
            <a:ext cx="2471866" cy="885731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/>
              <a:t>Проблемный вопрос</a:t>
            </a:r>
          </a:p>
        </p:txBody>
      </p:sp>
      <p:sp>
        <p:nvSpPr>
          <p:cNvPr id="47" name="Волна 46"/>
          <p:cNvSpPr/>
          <p:nvPr/>
        </p:nvSpPr>
        <p:spPr>
          <a:xfrm rot="2025982">
            <a:off x="7915146" y="2293865"/>
            <a:ext cx="2226008" cy="659495"/>
          </a:xfrm>
          <a:prstGeom prst="wav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П</a:t>
            </a:r>
            <a:r>
              <a:rPr lang="ru-RU" sz="2400" dirty="0" smtClean="0">
                <a:solidFill>
                  <a:schemeClr val="tx1"/>
                </a:solidFill>
              </a:rPr>
              <a:t>арная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0" name="Двойная волна 29"/>
          <p:cNvSpPr/>
          <p:nvPr/>
        </p:nvSpPr>
        <p:spPr>
          <a:xfrm rot="18837026">
            <a:off x="6758507" y="630679"/>
            <a:ext cx="1818102" cy="430516"/>
          </a:xfrm>
          <a:prstGeom prst="doubleWav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315" dirty="0"/>
              <a:t>Групповая</a:t>
            </a:r>
            <a:endParaRPr lang="ru-RU" sz="1488" dirty="0"/>
          </a:p>
        </p:txBody>
      </p:sp>
      <p:sp>
        <p:nvSpPr>
          <p:cNvPr id="8" name="Овал 7"/>
          <p:cNvSpPr/>
          <p:nvPr/>
        </p:nvSpPr>
        <p:spPr>
          <a:xfrm>
            <a:off x="6108768" y="1417821"/>
            <a:ext cx="3275462" cy="550902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Обучающиеся</a:t>
            </a:r>
          </a:p>
        </p:txBody>
      </p:sp>
      <p:sp>
        <p:nvSpPr>
          <p:cNvPr id="35" name="Овал 34"/>
          <p:cNvSpPr/>
          <p:nvPr/>
        </p:nvSpPr>
        <p:spPr>
          <a:xfrm>
            <a:off x="3061861" y="5178781"/>
            <a:ext cx="3331830" cy="860414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Формирование</a:t>
            </a:r>
            <a:endParaRPr lang="ru-RU" sz="1488" dirty="0"/>
          </a:p>
        </p:txBody>
      </p:sp>
      <p:sp>
        <p:nvSpPr>
          <p:cNvPr id="2" name="Ромб 1"/>
          <p:cNvSpPr/>
          <p:nvPr/>
        </p:nvSpPr>
        <p:spPr>
          <a:xfrm>
            <a:off x="3013022" y="2660921"/>
            <a:ext cx="3320541" cy="1200221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Дискуссия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036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504000" y="301320"/>
            <a:ext cx="9070920" cy="1261440"/>
          </a:xfrm>
          <a:prstGeom prst="rect">
            <a:avLst/>
          </a:prstGeom>
          <a:solidFill>
            <a:srgbClr val="729FC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Виды: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1" name="CustomShape 2"/>
          <p:cNvSpPr/>
          <p:nvPr/>
        </p:nvSpPr>
        <p:spPr>
          <a:xfrm>
            <a:off x="216000" y="1769040"/>
            <a:ext cx="9358920" cy="4383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1. </a:t>
            </a:r>
            <a:r>
              <a:rPr lang="ru-RU" sz="3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;Calibri"/>
                <a:ea typeface="Calibri;Calibri"/>
              </a:rPr>
              <a:t>Массовая дискуссия.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3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;Calibri"/>
                <a:ea typeface="Calibri;Calibri"/>
              </a:rPr>
              <a:t>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3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;Calibri"/>
                <a:ea typeface="Calibri;Calibri"/>
              </a:rPr>
              <a:t>2. Групповая дискуссия.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2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;Calibri"/>
                <a:ea typeface="Calibri;Calibri"/>
              </a:rPr>
              <a:t>а) Панельная дискуссия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ru-RU" sz="2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;Calibri"/>
                <a:ea typeface="Calibri;Calibri"/>
              </a:rPr>
              <a:t>б) Дебаты </a:t>
            </a:r>
            <a:r>
              <a:rPr lang="ru-RU" sz="11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;Calibri"/>
                <a:ea typeface="Calibri;Calibri"/>
              </a:rPr>
              <a:t> </a:t>
            </a:r>
            <a:r>
              <a:rPr lang="ru-RU" sz="3200" b="1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;Calibri"/>
                <a:ea typeface="Calibri;Calibri"/>
              </a:rPr>
              <a:t>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2" name="Рисунок 81"/>
          <p:cNvPicPr/>
          <p:nvPr/>
        </p:nvPicPr>
        <p:blipFill>
          <a:blip r:embed="rId2"/>
          <a:stretch/>
        </p:blipFill>
        <p:spPr>
          <a:xfrm>
            <a:off x="2308838" y="4547661"/>
            <a:ext cx="4796499" cy="3012013"/>
          </a:xfrm>
          <a:prstGeom prst="rect">
            <a:avLst/>
          </a:prstGeom>
          <a:ln>
            <a:noFill/>
          </a:ln>
        </p:spPr>
      </p:pic>
      <p:pic>
        <p:nvPicPr>
          <p:cNvPr id="83" name="Рисунок 82"/>
          <p:cNvPicPr/>
          <p:nvPr/>
        </p:nvPicPr>
        <p:blipFill>
          <a:blip r:embed="rId3"/>
          <a:stretch/>
        </p:blipFill>
        <p:spPr>
          <a:xfrm>
            <a:off x="5400000" y="1752479"/>
            <a:ext cx="4433548" cy="2795181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504000" y="301320"/>
            <a:ext cx="9070920" cy="126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9" name="CustomShape 2"/>
          <p:cNvSpPr/>
          <p:nvPr/>
        </p:nvSpPr>
        <p:spPr>
          <a:xfrm>
            <a:off x="504000" y="1769040"/>
            <a:ext cx="9070920" cy="4383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00" name="Рисунок 99"/>
          <p:cNvPicPr/>
          <p:nvPr/>
        </p:nvPicPr>
        <p:blipFill>
          <a:blip r:embed="rId2"/>
          <a:stretch/>
        </p:blipFill>
        <p:spPr>
          <a:xfrm>
            <a:off x="504000" y="353160"/>
            <a:ext cx="9142920" cy="6856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CustomShape 1"/>
          <p:cNvSpPr/>
          <p:nvPr/>
        </p:nvSpPr>
        <p:spPr>
          <a:xfrm>
            <a:off x="504000" y="301320"/>
            <a:ext cx="9070920" cy="1261440"/>
          </a:xfrm>
          <a:prstGeom prst="rect">
            <a:avLst/>
          </a:prstGeom>
          <a:solidFill>
            <a:srgbClr val="729FC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Принципы проведения дебатов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0" y="2234211"/>
            <a:ext cx="10080625" cy="853761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u="sng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Microsoft YaHei"/>
                <a:cs typeface="Times New Roman" panose="02020603050405020304" pitchFamily="18" charset="0"/>
              </a:rPr>
              <a:t>Тема. В “Дебатах”</a:t>
            </a:r>
            <a:r>
              <a:rPr lang="ru-RU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Microsoft YaHei"/>
                <a:cs typeface="Times New Roman" panose="02020603050405020304" pitchFamily="18" charset="0"/>
              </a:rPr>
              <a:t> тема формулируется в виде утверждения.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-853" y="4061727"/>
            <a:ext cx="10080625" cy="97814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u="sng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Microsoft YaHei"/>
                <a:cs typeface="Times New Roman" panose="02020603050405020304" pitchFamily="18" charset="0"/>
              </a:rPr>
              <a:t>Утверждающая </a:t>
            </a:r>
            <a:r>
              <a:rPr lang="ru-RU" sz="2400" b="1" u="sng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Microsoft YaHei"/>
                <a:cs typeface="Times New Roman" panose="02020603050405020304" pitchFamily="18" charset="0"/>
              </a:rPr>
              <a:t>сторона</a:t>
            </a:r>
            <a:r>
              <a:rPr lang="ru-RU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Microsoft YaHei"/>
                <a:cs typeface="Times New Roman" panose="02020603050405020304" pitchFamily="18" charset="0"/>
              </a:rPr>
              <a:t> . В дебатах спикеры утверждающей стороны пытаются убедить судей в правильности своих позиций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0" y="5866150"/>
            <a:ext cx="10080625" cy="101433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u="sng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Microsoft YaHei"/>
                <a:cs typeface="Times New Roman" panose="02020603050405020304" pitchFamily="18" charset="0"/>
              </a:rPr>
              <a:t>Отрицающая </a:t>
            </a:r>
            <a:r>
              <a:rPr lang="ru-RU" sz="2400" b="1" u="sng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Microsoft YaHei"/>
                <a:cs typeface="Times New Roman" panose="02020603050405020304" pitchFamily="18" charset="0"/>
              </a:rPr>
              <a:t>сторона.</a:t>
            </a:r>
            <a:r>
              <a:rPr lang="ru-RU" sz="2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 panose="02020603050405020304" pitchFamily="18" charset="0"/>
                <a:ea typeface="Microsoft YaHei"/>
                <a:cs typeface="Times New Roman" panose="02020603050405020304" pitchFamily="18" charset="0"/>
              </a:rPr>
              <a:t> Спикеры отрицающей стороны хотят доказать судье, что позиция утверждающей стороны неверна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504000" y="301320"/>
            <a:ext cx="9070920" cy="126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marL="720" algn="ctr">
              <a:lnSpc>
                <a:spcPct val="100000"/>
              </a:lnSpc>
              <a:buClr>
                <a:srgbClr val="000000"/>
              </a:buClr>
              <a:buSzPct val="45000"/>
            </a:pPr>
            <a:r>
              <a:rPr lang="ru-RU" sz="4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Подготовительный этап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0" name="CustomShape 2"/>
          <p:cNvSpPr/>
          <p:nvPr/>
        </p:nvSpPr>
        <p:spPr>
          <a:xfrm>
            <a:off x="504000" y="1769040"/>
            <a:ext cx="9070920" cy="4383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432000" indent="-323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Учащиеся разбитые на группы прорабатывают тему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Утверждающая сторона находит аргументы защищающие тему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32000" indent="-323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Отрицающая группа выявляет слабость, недостатки поставленной темы, оспаривает её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CustomShape 1"/>
          <p:cNvSpPr/>
          <p:nvPr/>
        </p:nvSpPr>
        <p:spPr>
          <a:xfrm>
            <a:off x="504000" y="301320"/>
            <a:ext cx="9070920" cy="1261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/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Регламент проведения дебатов </a:t>
            </a:r>
            <a:endParaRPr lang="ru-RU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2" name="CustomShape 2"/>
          <p:cNvSpPr/>
          <p:nvPr/>
        </p:nvSpPr>
        <p:spPr>
          <a:xfrm>
            <a:off x="144000" y="6048000"/>
            <a:ext cx="9070920" cy="129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marL="432000" indent="-32328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1-10</a:t>
            </a:r>
            <a:r>
              <a:rPr lang="ru-RU" sz="2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порядок выступления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r>
              <a:rPr lang="ru-RU" sz="2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У1, У2, У3 </a:t>
            </a:r>
            <a:r>
              <a:rPr lang="ru-RU" sz="2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- соответственно первый, второй и третий спикеры утверждающей команды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2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О1, О2, О3</a:t>
            </a:r>
            <a:r>
              <a:rPr lang="ru-RU" sz="2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- отрицающей.</a:t>
            </a: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113" name="Table 3"/>
          <p:cNvGraphicFramePr/>
          <p:nvPr>
            <p:extLst>
              <p:ext uri="{D42A27DB-BD31-4B8C-83A1-F6EECF244321}">
                <p14:modId xmlns:p14="http://schemas.microsoft.com/office/powerpoint/2010/main" val="2415903858"/>
              </p:ext>
            </p:extLst>
          </p:nvPr>
        </p:nvGraphicFramePr>
        <p:xfrm>
          <a:off x="414720" y="1491120"/>
          <a:ext cx="9360000" cy="4455414"/>
        </p:xfrm>
        <a:graphic>
          <a:graphicData uri="http://schemas.openxmlformats.org/drawingml/2006/table">
            <a:tbl>
              <a:tblPr/>
              <a:tblGrid>
                <a:gridCol w="3119040"/>
                <a:gridCol w="3119040"/>
                <a:gridCol w="3121920"/>
              </a:tblGrid>
              <a:tr h="1038649">
                <a:tc>
                  <a:txBody>
                    <a:bodyPr/>
                    <a:lstStyle/>
                    <a:p>
                      <a:r>
                        <a:rPr lang="ru-RU" sz="2600" b="0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Утверждающая</a:t>
                      </a:r>
                      <a:endParaRPr lang="ru-RU" sz="1800" b="0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Вопросы сторон</a:t>
                      </a:r>
                      <a:endParaRPr lang="ru-RU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0" strike="noStrike" spc="-1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Отрицающая</a:t>
                      </a:r>
                      <a:endParaRPr lang="ru-RU" sz="1800" b="0" strike="noStrike" spc="-1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1116049">
                <a:tc>
                  <a:txBody>
                    <a:bodyPr/>
                    <a:lstStyle/>
                    <a:p>
                      <a:r>
                        <a:rPr lang="ru-RU" sz="3200" b="1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Microsoft YaHei"/>
                        </a:rPr>
                        <a:t>1</a:t>
                      </a:r>
                      <a:r>
                        <a:rPr lang="ru-RU" sz="2800" b="1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Microsoft YaHei"/>
                        </a:rPr>
                        <a:t>. У1 — 6 мин.</a:t>
                      </a:r>
                      <a:endParaRPr lang="ru-RU" sz="2800" b="1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u="sng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</a:rPr>
                        <a:t>2.</a:t>
                      </a:r>
                      <a:r>
                        <a:rPr lang="ru-RU" sz="2400" b="0" u="sng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Microsoft YaHei"/>
                        </a:rPr>
                        <a:t>О3 к У1 — 3 мин.</a:t>
                      </a:r>
                      <a:endParaRPr lang="ru-RU" sz="2400" b="0" u="sng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endParaRPr lang="ru-RU" sz="2400" b="0" u="sng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r>
                        <a:rPr lang="ru-RU" sz="2400" b="0" u="sng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Microsoft YaHei"/>
                        </a:rPr>
                        <a:t>4.У3 к О1 — 3 мин. </a:t>
                      </a:r>
                      <a:endParaRPr lang="ru-RU" sz="2400" b="0" u="sng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Microsoft YaHei"/>
                        </a:rPr>
                        <a:t>3. О1 — 6 мин.</a:t>
                      </a:r>
                      <a:endParaRPr lang="ru-RU" sz="2800" b="1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1116049">
                <a:tc>
                  <a:txBody>
                    <a:bodyPr/>
                    <a:lstStyle/>
                    <a:p>
                      <a:r>
                        <a:rPr lang="ru-RU" sz="2800" b="1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Microsoft YaHei"/>
                        </a:rPr>
                        <a:t>5. У2 — 5 мин.</a:t>
                      </a:r>
                      <a:endParaRPr lang="ru-RU" sz="2800" b="1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0" u="sng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Microsoft YaHei"/>
                        </a:rPr>
                        <a:t>6. О1 к У2 — 3 мин.</a:t>
                      </a:r>
                      <a:endParaRPr lang="ru-RU" sz="2400" b="0" u="sng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endParaRPr lang="ru-RU" sz="2400" b="0" u="sng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  <a:p>
                      <a:r>
                        <a:rPr lang="ru-RU" sz="2400" b="0" u="sng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Microsoft YaHei"/>
                        </a:rPr>
                        <a:t>8.У1 к О2 — 3 мин.</a:t>
                      </a:r>
                      <a:endParaRPr lang="ru-RU" sz="2400" b="0" u="sng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Microsoft YaHei"/>
                        </a:rPr>
                        <a:t>7. О2 — 5 мин.</a:t>
                      </a:r>
                      <a:endParaRPr lang="ru-RU" sz="2800" b="1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1039325">
                <a:tc>
                  <a:txBody>
                    <a:bodyPr/>
                    <a:lstStyle/>
                    <a:p>
                      <a:r>
                        <a:rPr lang="ru-RU" sz="2800" b="1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Microsoft YaHei"/>
                        </a:rPr>
                        <a:t>9. У3 — 5 мин.</a:t>
                      </a:r>
                      <a:endParaRPr lang="ru-RU" sz="2800" b="1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strike="noStrike" spc="-1" dirty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Arial"/>
                          <a:ea typeface="Microsoft YaHei"/>
                        </a:rPr>
                        <a:t>10. О3 — 5 мин.</a:t>
                      </a:r>
                      <a:endParaRPr lang="ru-RU" sz="2800" b="1" strike="noStrike" spc="-1" dirty="0">
                        <a:solidFill>
                          <a:srgbClr val="000000"/>
                        </a:solidFill>
                        <a:uFill>
                          <a:solidFill>
                            <a:srgbClr val="FFFFFF"/>
                          </a:solidFill>
                        </a:uFill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396</TotalTime>
  <Words>331</Words>
  <Application>Microsoft Office PowerPoint</Application>
  <PresentationFormat>Произвольный</PresentationFormat>
  <Paragraphs>76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/>
  <dc:description/>
  <cp:lastModifiedBy>306</cp:lastModifiedBy>
  <cp:revision>24</cp:revision>
  <dcterms:created xsi:type="dcterms:W3CDTF">2016-10-18T13:09:13Z</dcterms:created>
  <dcterms:modified xsi:type="dcterms:W3CDTF">2018-10-06T06:01:34Z</dcterms:modified>
  <dc:language>ru-RU</dc:language>
</cp:coreProperties>
</file>