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66"/>
    <a:srgbClr val="D60093"/>
    <a:srgbClr val="00FF00"/>
    <a:srgbClr val="66FF33"/>
    <a:srgbClr val="99FF33"/>
    <a:srgbClr val="CC3399"/>
    <a:srgbClr val="FF66CC"/>
    <a:srgbClr val="FF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136904" cy="2232248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для </a:t>
            </a:r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4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ли ребенок к школе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4071938" cy="323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7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136904" cy="2232248"/>
          </a:xfrm>
        </p:spPr>
        <p:txBody>
          <a:bodyPr>
            <a:noAutofit/>
          </a:bodyPr>
          <a:lstStyle/>
          <a:p>
            <a:pPr lvl="0" algn="l" fontAlgn="base"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Запишите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свои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ответы: если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Вы согласны с утверждением, напишите «ДА», если не согласны – «НЕТ»</a:t>
            </a:r>
            <a:endParaRPr lang="ru-RU" sz="1400" dirty="0">
              <a:solidFill>
                <a:prstClr val="black"/>
              </a:solidFill>
            </a:endParaRP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852936"/>
            <a:ext cx="9001000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4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8136904" cy="3096344"/>
          </a:xfrm>
        </p:spPr>
        <p:txBody>
          <a:bodyPr>
            <a:noAutofit/>
          </a:bodyPr>
          <a:lstStyle/>
          <a:p>
            <a:pPr marL="457200" indent="-457200">
              <a:spcAft>
                <a:spcPts val="0"/>
              </a:spcAft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Хочет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ли Ваш ребенок идти в школу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?</a:t>
            </a: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     2.   Привлекает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ли Вашего ребенка в школе то,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что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в ней будет интересно учиться, и он много узнает?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3. Может ли Ваш ребенок, заниматься самостоятельно каким либо делом, требующим сосредоточенности в течение 30 минут (например, собирать конструктор)?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4.   Верно ли, что Ваш ребенок в присутствии незнакомых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людей нисколько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не стесняется?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5. Умеет ли ваш ребенок составлять рассказы по картинке не короче чем из пяти предложений?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6.   Может ли ваш ребенок рассказать наизусть несколько стихотворений?</a:t>
            </a: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8208912" cy="316835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</a:t>
            </a:r>
          </a:p>
          <a:p>
            <a:pPr algn="just">
              <a:spcAft>
                <a:spcPts val="0"/>
              </a:spcAft>
            </a:pP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7. Умеет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ли он изменять существительные по числам?</a:t>
            </a: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8. Умеет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ли Ваш ребенок читать по слогам или, что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      еще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лучше, целыми словами?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9.   Умеет ли Ваш ребенок считать до десяти и обратно?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10. Может ли он решать простые задачи на вычитание или прибавление единицы?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11. Верно ли, что Ваш ребенок имеет твердую руку?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12. Любит ли он рисовать и раскрашивать картинки?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13. Может ли Ваш ребенок пользоваться ножницами и клеем (например, делать аппликации)?</a:t>
            </a: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8208912" cy="316835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</a:t>
            </a:r>
          </a:p>
          <a:p>
            <a:pPr algn="just">
              <a:spcAft>
                <a:spcPts val="0"/>
              </a:spcAft>
            </a:pPr>
            <a:endParaRPr lang="ru-RU" sz="2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14. Может ли он собрать разрезную картинку из пяти частей за одну минуту?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15. Знает ли ребенок название диких и домашних животных?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16. Может ли он обобщать понятия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(например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, назвать одним словом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"овощи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" помидоры, морковь, лук)?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17. Любит ли Ваш ребенок заниматься самостоятельно - рисовать, собирать мозаику и т.д.?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/>
              </a:rPr>
              <a:t>18. Может ли Ваш ребенок понимать и точно выполнять словесные инструкции?</a:t>
            </a: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962"/>
            <a:ext cx="9144000" cy="6887574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8136904" cy="352839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Подсчитайте 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</a:rPr>
              <a:t>количество положительных </a:t>
            </a:r>
            <a:r>
              <a:rPr lang="ru-RU" sz="2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	ответов 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</a:rPr>
              <a:t>на вопросы теста. И если оно составляет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15-18 баллов 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</a:rPr>
              <a:t>- можно считать, что ребенок вполне готов к тому. Чтобы идти в школу. Вы не напрасно много с ним занимались, а школьные трудности, если и возникнут, будут легко преодолимыми</a:t>
            </a:r>
            <a:r>
              <a:rPr lang="ru-RU" sz="2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;</a:t>
            </a:r>
            <a:endParaRPr lang="ru-RU" sz="2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10-14 баллов 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</a:rPr>
              <a:t>- Вы на правильном пути, и ребенок многому научился, а содержание вопросов, на которые Вы ответили отрицанием, подскажет Вам точки приложения дальнейших усилий</a:t>
            </a:r>
            <a:r>
              <a:rPr lang="ru-RU" sz="2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;</a:t>
            </a:r>
            <a:endParaRPr lang="ru-RU" sz="26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</a:rPr>
              <a:t>меньше 9 баллов 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</a:rPr>
              <a:t>- постарайтесь уделять больше времени занятиям с ребенком, и обратите особое внимание на то, чего он не умеет!</a:t>
            </a:r>
          </a:p>
          <a:p>
            <a:endParaRPr lang="ru-RU" sz="4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3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175" y="0"/>
            <a:ext cx="91711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429000"/>
            <a:ext cx="4752528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D60093"/>
                </a:solidFill>
                <a:latin typeface="Monotype Corsiva" panose="03010101010201010101" pitchFamily="66" charset="0"/>
              </a:rPr>
              <a:t>Спасибо за внимание</a:t>
            </a:r>
            <a:r>
              <a:rPr lang="ru-RU" sz="6600" dirty="0" smtClean="0">
                <a:solidFill>
                  <a:srgbClr val="D60093"/>
                </a:solidFill>
              </a:rPr>
              <a:t>!</a:t>
            </a:r>
            <a:endParaRPr lang="ru-RU" sz="660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311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Viktoriya</dc:creator>
  <cp:lastModifiedBy>Пользователь</cp:lastModifiedBy>
  <cp:revision>28</cp:revision>
  <dcterms:created xsi:type="dcterms:W3CDTF">2017-09-30T12:36:51Z</dcterms:created>
  <dcterms:modified xsi:type="dcterms:W3CDTF">2019-02-28T12:49:14Z</dcterms:modified>
</cp:coreProperties>
</file>