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9" r:id="rId4"/>
    <p:sldId id="274" r:id="rId5"/>
    <p:sldId id="273" r:id="rId6"/>
    <p:sldId id="264" r:id="rId7"/>
    <p:sldId id="265" r:id="rId8"/>
    <p:sldId id="266" r:id="rId9"/>
    <p:sldId id="267" r:id="rId10"/>
    <p:sldId id="268" r:id="rId11"/>
    <p:sldId id="269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14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FB8D8-41A7-4A48-9261-63AEAD5975D9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AD755-9D4D-4F58-BE1A-7C8D126E1C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152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AD755-9D4D-4F58-BE1A-7C8D126E1CC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58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AD755-9D4D-4F58-BE1A-7C8D126E1CC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58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AD755-9D4D-4F58-BE1A-7C8D126E1CC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58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3FD23-CC3A-4B47-951E-5422AAFF668D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DFC1-0CF0-4E57-8467-A7A231FA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395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3FD23-CC3A-4B47-951E-5422AAFF668D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DFC1-0CF0-4E57-8467-A7A231FA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996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3FD23-CC3A-4B47-951E-5422AAFF668D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DFC1-0CF0-4E57-8467-A7A231FA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830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3FD23-CC3A-4B47-951E-5422AAFF668D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DFC1-0CF0-4E57-8467-A7A231FA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679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3FD23-CC3A-4B47-951E-5422AAFF668D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DFC1-0CF0-4E57-8467-A7A231FA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349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3FD23-CC3A-4B47-951E-5422AAFF668D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DFC1-0CF0-4E57-8467-A7A231FA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255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3FD23-CC3A-4B47-951E-5422AAFF668D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DFC1-0CF0-4E57-8467-A7A231FA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716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3FD23-CC3A-4B47-951E-5422AAFF668D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DFC1-0CF0-4E57-8467-A7A231FA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724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3FD23-CC3A-4B47-951E-5422AAFF668D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DFC1-0CF0-4E57-8467-A7A231FA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773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3FD23-CC3A-4B47-951E-5422AAFF668D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DFC1-0CF0-4E57-8467-A7A231FA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061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3FD23-CC3A-4B47-951E-5422AAFF668D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DFC1-0CF0-4E57-8467-A7A231FA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39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3FD23-CC3A-4B47-951E-5422AAFF668D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DDFC1-0CF0-4E57-8467-A7A231FAAC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159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73630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Тест для  </a:t>
            </a:r>
            <a:r>
              <a:rPr lang="ru-RU" dirty="0" smtClean="0">
                <a:latin typeface="Times New Roman"/>
                <a:ea typeface="Times New Roman"/>
              </a:rPr>
              <a:t>родителей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latin typeface="Times New Roman"/>
                <a:ea typeface="Times New Roman"/>
              </a:rPr>
              <a:t>«Готовы  ли  Вы  отдать  своего  ребенка  в  школу?» </a:t>
            </a:r>
            <a:endParaRPr lang="ru-RU" dirty="0"/>
          </a:p>
        </p:txBody>
      </p:sp>
      <p:pic>
        <p:nvPicPr>
          <p:cNvPr id="3" name="Picture 2" descr="C:\Users\Пользователь\Desktop\ывап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917" b="90000" l="8438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3" y="2564904"/>
            <a:ext cx="6024670" cy="451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66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2290266"/>
          </a:xfrm>
        </p:spPr>
        <p:txBody>
          <a:bodyPr>
            <a:normAutofit fontScale="90000"/>
          </a:bodyPr>
          <a:lstStyle/>
          <a:p>
            <a:r>
              <a:rPr lang="ru-RU" dirty="0"/>
              <a:t>4 – есть опасения, что ребенок не найдёт контакта с учительницей, надо обратить внимание на сюжетные игры</a:t>
            </a:r>
          </a:p>
        </p:txBody>
      </p:sp>
      <p:pic>
        <p:nvPicPr>
          <p:cNvPr id="7170" name="Picture 2" descr="C:\Users\Пользователь\Desktop\0414236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708920"/>
            <a:ext cx="4777694" cy="383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74638"/>
            <a:ext cx="5688632" cy="4954562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/>
                <a:ea typeface="Times New Roman"/>
              </a:rPr>
              <a:t>5 – ребенок слишком привязан к матери, может быть стоит отдать его в малочисленный класс или отложить школу на год. В любом случае полезно поиграть в школу.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2050" name="Picture 2" descr="C:\Users\Пользователь\Desktop\iPGFMM5G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876" b="98837" l="6004" r="968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311671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9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95232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внимание!!!</a:t>
            </a:r>
            <a:endParaRPr lang="ru-RU" sz="6000" dirty="0"/>
          </a:p>
        </p:txBody>
      </p:sp>
      <p:pic>
        <p:nvPicPr>
          <p:cNvPr id="4" name="Picture 2" descr="C:\Users\Пользователь\Desktop\0_91774_c89fefe_orig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785858"/>
            <a:ext cx="2952328" cy="392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Пользователь\Desktop\8244963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5906" y="2780928"/>
            <a:ext cx="3211513" cy="391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93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568952" cy="2434282"/>
          </a:xfrm>
        </p:spPr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Занесите свои ответы в табличку: если Вы согласны с утверждением, поставьте крестик после косой черты, если не согласны, оставьте клетку пустой.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1" name="Picture 3" descr="C:\Users\Пользователь\Desktop\1961458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636912"/>
            <a:ext cx="2317844" cy="3285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023356"/>
              </p:ext>
            </p:extLst>
          </p:nvPr>
        </p:nvGraphicFramePr>
        <p:xfrm>
          <a:off x="467542" y="2924943"/>
          <a:ext cx="5976668" cy="27146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995485"/>
                <a:gridCol w="996112"/>
                <a:gridCol w="996112"/>
                <a:gridCol w="996112"/>
                <a:gridCol w="996112"/>
                <a:gridCol w="996735"/>
              </a:tblGrid>
              <a:tr h="5429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29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  1/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  2/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  3/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   4/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 5/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29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  6/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  7/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  8/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   9/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 10/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29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11/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12/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13/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 14/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 15/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332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507288" cy="5865515"/>
          </a:xfrm>
        </p:spPr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1. Мне  кажется,  что  мой  ребенок  будет  учиться  хуже  других  детей.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2. Я  опасаюсь, что мой ребенок часто будет обижать других детей.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3. На мой взгляд, четыре урока – непомерная нагрузка для маленького ребенка.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4. Трудно быть уверенным, что учителя младших классов хорошо понимают детей.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5. Ребенок может спокойно учиться только в том случае, если учительница – его собственная мама.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422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507288" cy="6120680"/>
          </a:xfrm>
        </p:spPr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6. Трудно представить, что первоклассник может быстро научиться читать, считать и писать.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7. Мне кажется, что дети в этом возрасте ещё не способны дружить.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8. Боюсь даже думать о том, как мой ребенок будет обходиться без дневного  сна.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9. Мой ребенок часто плачет, когда к нему обращается незнакомый взрослый человек.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10. Мой ребенок с трудом расстается с матерью.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82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507288" cy="5865515"/>
          </a:xfrm>
        </p:spPr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11. Начальная школа, по-моему, редко способна чему-либо научить ребенка.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12. Я опасаюсь, что дети будут дразнить  моего  ребенка.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13. Мой малыш, по-моему, значительно слабее своих сверстников.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14. Боюсь, что учительница не имеет возможности оценить успехи каждого ребенка.</a:t>
            </a:r>
          </a:p>
          <a:p>
            <a:r>
              <a:rPr lang="ru-RU" dirty="0">
                <a:latin typeface="Times New Roman"/>
                <a:ea typeface="Times New Roman"/>
              </a:rPr>
              <a:t>15. Мой ребенок часто говорит: «Мама, пойдем в школу вместе!»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61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604867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А </a:t>
            </a:r>
            <a:r>
              <a:rPr lang="ru-RU" sz="3200" dirty="0"/>
              <a:t>теперь подсчитайте, сколько крестиков оказалось в каждом столбце и какова общая сумма.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Если </a:t>
            </a:r>
            <a:r>
              <a:rPr lang="ru-RU" sz="3200" dirty="0"/>
              <a:t>общий показатель принимает значение до 4 баллов – это означает, что у вас есть все основания оптимистично ждать первого сентября –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по </a:t>
            </a:r>
            <a:r>
              <a:rPr lang="ru-RU" sz="3200" dirty="0"/>
              <a:t>крайней мере, Вы </a:t>
            </a:r>
            <a:r>
              <a:rPr lang="ru-RU" sz="3200" dirty="0" smtClean="0"/>
              <a:t>сами </a:t>
            </a:r>
            <a:r>
              <a:rPr lang="ru-RU" sz="3200" dirty="0"/>
              <a:t>вполне готовы к школьной жизни Вашего  ребенка;</a:t>
            </a:r>
            <a:br>
              <a:rPr lang="ru-RU" sz="3200" dirty="0"/>
            </a:br>
            <a:r>
              <a:rPr lang="ru-RU" sz="3200" dirty="0"/>
              <a:t>5 - 9 баллов – Вам надо лучше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подготовиться </a:t>
            </a:r>
            <a:r>
              <a:rPr lang="ru-RU" sz="3200" dirty="0"/>
              <a:t>к возможным трудностям </a:t>
            </a:r>
            <a:r>
              <a:rPr lang="ru-RU" sz="3200" dirty="0" smtClean="0"/>
              <a:t>;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10 баллов и больше – было бы неплохо посоветоваться с детским психологом.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3074" name="Picture 2" descr="C:\Users\Пользователь\Desktop\0_f5ebd_3ff36069_X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2614249" cy="432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03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4464496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А  теперь обратим внимание  на  то, в каких столбцах получено 2  или 3 крестика</a:t>
            </a:r>
            <a:r>
              <a:rPr lang="ru-RU" sz="4000" dirty="0" smtClean="0"/>
              <a:t>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			     1 </a:t>
            </a:r>
            <a:r>
              <a:rPr lang="ru-RU" sz="3200" dirty="0"/>
              <a:t>– необходимо больше </a:t>
            </a:r>
            <a:r>
              <a:rPr lang="ru-RU" sz="3200" dirty="0" smtClean="0"/>
              <a:t>				      заниматься </a:t>
            </a:r>
            <a:r>
              <a:rPr lang="ru-RU" sz="3200" dirty="0"/>
              <a:t>играми и заданиями, </a:t>
            </a:r>
            <a:r>
              <a:rPr lang="ru-RU" sz="3200" dirty="0" smtClean="0"/>
              <a:t>			     развивающими </a:t>
            </a:r>
            <a:r>
              <a:rPr lang="ru-RU" sz="3200" dirty="0"/>
              <a:t>память, внимание, тонкую моторику</a:t>
            </a:r>
            <a:r>
              <a:rPr lang="ru-RU" sz="3200" dirty="0" smtClean="0"/>
              <a:t>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099" name="Picture 3" descr="C:\Users\Пользователь\Desktop\upr0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62764"/>
            <a:ext cx="2088232" cy="392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37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274638"/>
            <a:ext cx="5338936" cy="4666530"/>
          </a:xfrm>
        </p:spPr>
        <p:txBody>
          <a:bodyPr>
            <a:normAutofit/>
          </a:bodyPr>
          <a:lstStyle/>
          <a:p>
            <a:r>
              <a:rPr lang="ru-RU" dirty="0"/>
              <a:t>2 – нужно обратить внимание на то, умеет ли ваш ребенок общаться с другими детьми</a:t>
            </a:r>
          </a:p>
        </p:txBody>
      </p:sp>
      <p:pic>
        <p:nvPicPr>
          <p:cNvPr id="5122" name="Picture 2" descr="C:\Users\Пользователь\Desktop\0001-001-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8560" y="1124744"/>
            <a:ext cx="468052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07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5760640" cy="4968552"/>
          </a:xfrm>
        </p:spPr>
        <p:txBody>
          <a:bodyPr>
            <a:normAutofit fontScale="90000"/>
          </a:bodyPr>
          <a:lstStyle/>
          <a:p>
            <a:r>
              <a:rPr lang="ru-RU" dirty="0"/>
              <a:t>	3 – предвидятся сложности, связанные со здоровьем ребенка, но ещё есть время заняться закаливанием и общеукрепляющими упражнениями.</a:t>
            </a:r>
            <a:br>
              <a:rPr lang="ru-RU" dirty="0"/>
            </a:br>
            <a:endParaRPr lang="ru-RU" dirty="0"/>
          </a:p>
        </p:txBody>
      </p:sp>
      <p:pic>
        <p:nvPicPr>
          <p:cNvPr id="6147" name="Picture 3" descr="C:\Users\Пользователь\Desktop\c576c0d325140e91542cd33884e1fbf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1454" y="2204864"/>
            <a:ext cx="3742546" cy="437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67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СВЕТЛОЙ ПАСХИ.docx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</TotalTime>
  <Words>394</Words>
  <Application>Microsoft Office PowerPoint</Application>
  <PresentationFormat>Экран (4:3)</PresentationFormat>
  <Paragraphs>57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ПРАЗДНИК СВЕТЛОЙ ПАСХИ.docx</vt:lpstr>
      <vt:lpstr>Тест для  родителей «Готовы  ли  Вы  отдать  своего  ребенка  в  школу?» </vt:lpstr>
      <vt:lpstr>Занесите свои ответы в табличку: если Вы согласны с утверждением, поставьте крестик после косой черты, если не согласны, оставьте клетку пустой.</vt:lpstr>
      <vt:lpstr>Презентация PowerPoint</vt:lpstr>
      <vt:lpstr>Презентация PowerPoint</vt:lpstr>
      <vt:lpstr>Презентация PowerPoint</vt:lpstr>
      <vt:lpstr>А теперь подсчитайте, сколько крестиков оказалось в каждом столбце и какова общая сумма.   Если общий показатель принимает значение до 4 баллов – это означает, что у вас есть все основания оптимистично ждать первого сентября –  по крайней мере, Вы сами вполне готовы к школьной жизни Вашего  ребенка; 5 - 9 баллов – Вам надо лучше  подготовиться к возможным трудностям ; 10 баллов и больше – было бы неплохо посоветоваться с детским психологом. </vt:lpstr>
      <vt:lpstr>А  теперь обратим внимание  на  то, в каких столбцах получено 2  или 3 крестика.          1 – необходимо больше           заниматься играми и заданиями,         развивающими память, внимание, тонкую моторику. </vt:lpstr>
      <vt:lpstr>2 – нужно обратить внимание на то, умеет ли ваш ребенок общаться с другими детьми</vt:lpstr>
      <vt:lpstr> 3 – предвидятся сложности, связанные со здоровьем ребенка, но ещё есть время заняться закаливанием и общеукрепляющими упражнениями. </vt:lpstr>
      <vt:lpstr>4 – есть опасения, что ребенок не найдёт контакта с учительницей, надо обратить внимание на сюжетные игры</vt:lpstr>
      <vt:lpstr>5 – ребенок слишком привязан к матери, может быть стоит отдать его в малочисленный класс или отложить школу на год. В любом случае полезно поиграть в школу. </vt:lpstr>
      <vt:lpstr>Спасибо за внимание!!!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ГОТОВНОСТЬ РЕБЕНКА К ШКОЛЬНОМУ ОБУЧЕНИЮ</dc:title>
  <dc:creator>Admin</dc:creator>
  <cp:lastModifiedBy>Пользователь</cp:lastModifiedBy>
  <cp:revision>24</cp:revision>
  <dcterms:created xsi:type="dcterms:W3CDTF">2015-01-23T07:24:46Z</dcterms:created>
  <dcterms:modified xsi:type="dcterms:W3CDTF">2019-05-10T09:30:55Z</dcterms:modified>
</cp:coreProperties>
</file>