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8" r:id="rId4"/>
    <p:sldId id="270" r:id="rId5"/>
    <p:sldId id="273" r:id="rId6"/>
    <p:sldId id="269" r:id="rId7"/>
    <p:sldId id="271" r:id="rId8"/>
    <p:sldId id="266" r:id="rId9"/>
    <p:sldId id="257" r:id="rId10"/>
    <p:sldId id="258" r:id="rId11"/>
    <p:sldId id="259" r:id="rId12"/>
    <p:sldId id="260" r:id="rId13"/>
    <p:sldId id="265" r:id="rId14"/>
    <p:sldId id="261" r:id="rId15"/>
    <p:sldId id="262" r:id="rId16"/>
    <p:sldId id="263" r:id="rId17"/>
    <p:sldId id="264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34559" autoAdjust="0"/>
    <p:restoredTop sz="86380" autoAdjust="0"/>
  </p:normalViewPr>
  <p:slideViewPr>
    <p:cSldViewPr>
      <p:cViewPr>
        <p:scale>
          <a:sx n="75" d="100"/>
          <a:sy n="75" d="100"/>
        </p:scale>
        <p:origin x="-1872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7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8A5BD79-C508-45C2-9AEF-F3F23AA9DC1B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473F012-39EE-49F7-8C8F-EBC87CBA5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BD79-C508-45C2-9AEF-F3F23AA9DC1B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F012-39EE-49F7-8C8F-EBC87CBA5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BD79-C508-45C2-9AEF-F3F23AA9DC1B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F012-39EE-49F7-8C8F-EBC87CBA5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A5BD79-C508-45C2-9AEF-F3F23AA9DC1B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73F012-39EE-49F7-8C8F-EBC87CBA5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8A5BD79-C508-45C2-9AEF-F3F23AA9DC1B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473F012-39EE-49F7-8C8F-EBC87CBA5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BD79-C508-45C2-9AEF-F3F23AA9DC1B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F012-39EE-49F7-8C8F-EBC87CBA5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BD79-C508-45C2-9AEF-F3F23AA9DC1B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F012-39EE-49F7-8C8F-EBC87CBA5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A5BD79-C508-45C2-9AEF-F3F23AA9DC1B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473F012-39EE-49F7-8C8F-EBC87CBA5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5BD79-C508-45C2-9AEF-F3F23AA9DC1B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3F012-39EE-49F7-8C8F-EBC87CBA5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A5BD79-C508-45C2-9AEF-F3F23AA9DC1B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473F012-39EE-49F7-8C8F-EBC87CBA5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A5BD79-C508-45C2-9AEF-F3F23AA9DC1B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473F012-39EE-49F7-8C8F-EBC87CBA57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8A5BD79-C508-45C2-9AEF-F3F23AA9DC1B}" type="datetimeFigureOut">
              <a:rPr lang="ru-RU" smtClean="0"/>
              <a:pPr/>
              <a:t>30.10.2018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473F012-39EE-49F7-8C8F-EBC87CBA5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0%D0%BB%D0%B0%D0%BB%D0%B8%D1%8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0"/>
            <a:ext cx="6643734" cy="4572008"/>
          </a:xfr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Семинар –практикум: учебный предмет  </a:t>
            </a:r>
            <a:b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«речь и альтернативная коммуникация». 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027" name="Picture 3" descr="F:\Untitled-33.jpg"/>
          <p:cNvPicPr>
            <a:picLocks noChangeAspect="1" noChangeArrowheads="1"/>
          </p:cNvPicPr>
          <p:nvPr/>
        </p:nvPicPr>
        <p:blipFill>
          <a:blip r:embed="rId2" cstate="print"/>
          <a:srcRect l="13163" t="55208" r="7270" b="18750"/>
          <a:stretch>
            <a:fillRect/>
          </a:stretch>
        </p:blipFill>
        <p:spPr bwMode="auto">
          <a:xfrm>
            <a:off x="3071802" y="4714884"/>
            <a:ext cx="3857652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842946"/>
          </a:xfrm>
        </p:spPr>
        <p:txBody>
          <a:bodyPr>
            <a:normAutofit/>
          </a:bodyPr>
          <a:lstStyle/>
          <a:p>
            <a:pPr lvl="0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ПОЯСНИТЕЛЬНАЯ ЗАПИСКА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АООП вариант 2 (стр323)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214422"/>
            <a:ext cx="8153400" cy="4929222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 smtClean="0"/>
              <a:t> </a:t>
            </a:r>
            <a:endParaRPr lang="ru-RU" sz="4900" dirty="0" smtClean="0"/>
          </a:p>
          <a:p>
            <a:pPr algn="just"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Рабочая программа по предмету «Речь и альтернативная коммуникация» разработана на основе следующих документов:</a:t>
            </a:r>
          </a:p>
          <a:p>
            <a:pPr lvl="0"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Федеральный закон Российской Федерации от 29 декабря 2012г. N273-ФЗ "Об образовании в Российской Федерации"</a:t>
            </a:r>
          </a:p>
          <a:p>
            <a:pPr lvl="0"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образования обучающихся с умственной отсталостью (интеллектуальными нарушениями) (Утвержден приказом министерства образования и науки Российской Федерации от 19.12.2014 года №1599) </a:t>
            </a:r>
          </a:p>
          <a:p>
            <a:pPr lvl="0"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Адаптированная основная образовательная программа общего образования детей с интеллектуальными нарушениями ГОКУ «СКШИ № 33 г. Братска»</a:t>
            </a:r>
          </a:p>
          <a:p>
            <a:pPr lvl="0"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Учебный план  ГОКУ «СКШИ № 33 г. Братска», приказ №162 от 03.09.2018 г.</a:t>
            </a:r>
          </a:p>
          <a:p>
            <a:pPr lvl="0"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Положение о порядке  разработки и утверждения рабочих программ в ГОКУ «СКШИ № 33 г. Братска»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Формирование коммуникативных и речевых навыков с использованием средств вербальной и невербальной коммуникации, умения пользоваться ими в процессе социального взаимодействия.</a:t>
            </a:r>
          </a:p>
          <a:p>
            <a:pPr algn="just"/>
            <a:r>
              <a:rPr lang="ru-RU" sz="6400" b="1" i="1" dirty="0" smtClean="0">
                <a:latin typeface="Times New Roman" pitchFamily="18" charset="0"/>
                <a:cs typeface="Times New Roman" pitchFamily="18" charset="0"/>
              </a:rPr>
              <a:t>Основные задачи: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Расширение жизненного опыта и повседневных социальных контактов в доступных для ребенка пределах. Формирование навыков вербальной и невербальной коммуникации. Формирование навыков установления, поддержания и завершения контакта.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lvl="0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ОБЩАЯ ХАРАКТЕРИСТИКА УЧЕБНОГО ПРЕДМЕТА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АООП вариант 2 (стр323)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Коммуникация и общение – неотъемлемые составляющие социальной жизни человека. У многих детей с тяжелыми и множественными нарушениями развития устная (звучащая) речь отсутствует или нарушена настолько, что понимание ее окружающими значительно  затруднено, либо невозможно. </a:t>
            </a:r>
          </a:p>
          <a:p>
            <a:pPr algn="just"/>
            <a:r>
              <a:rPr lang="ru-RU" dirty="0" smtClean="0"/>
              <a:t>В связи с этим, обучение детей речи и коммуникации должно включать целенаправленную педагогическую работу по формированию у них потребности в общении, на развитие сохранных речевых механизмов, а также на обучение использованию альтернативных средств коммуникации и социального общения. 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Содержание предмета «речь и альтернативная коммуникация» представлено следующими разделами: «Коммуникация», «Развитие речи средствами вербальной и невербальной коммуникации», «Чтение и письмо».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Описание места учебного предмета в учебном плане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Учебный предмет «Речь и альтернативная коммуникация» входит в предметную область «Язык и речевая практика» и относится к обязательной части учебного плана образования обучающихся с умственной отсталостью (интеллектуальными нарушениями). </a:t>
            </a:r>
          </a:p>
          <a:p>
            <a:pPr algn="just"/>
            <a:r>
              <a:rPr lang="ru-RU" dirty="0" smtClean="0"/>
              <a:t>Данная рабочая программа в соответствии с учебным планом, календарным учебным графиком ГОКУ «СКШИ №33 г. Братска» на 2018/2019 учебный год, предусматривает изучение предмета в количестве 68 часов, 2 часа в неделю, 34 учебные недели.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9" y="285728"/>
            <a:ext cx="8358246" cy="536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dirty="0" smtClean="0"/>
              <a:t>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ПЛАНИРУЕМЫЙ РЕЗУЛЬТАТ ОСВОЕНИЯ УЧЕБНОГО ПРЕДМЕТА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АООП вариант 2 (стр. 309)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8463022" cy="489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186766" cy="857256"/>
          </a:xfrm>
        </p:spPr>
        <p:txBody>
          <a:bodyPr>
            <a:normAutofit/>
          </a:bodyPr>
          <a:lstStyle/>
          <a:p>
            <a:pPr lvl="0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 ОСНОВНОЕ СОДЕРЖАНИЕ УЧЕБНОГО ПРЕДМЕТА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АООП вариант 2 (стр324)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829576" cy="5429288"/>
          </a:xfrm>
        </p:spPr>
        <p:txBody>
          <a:bodyPr>
            <a:normAutofit fontScale="32500" lnSpcReduction="20000"/>
          </a:bodyPr>
          <a:lstStyle/>
          <a:p>
            <a:r>
              <a:rPr lang="ru-RU" sz="4300" b="1" i="1" dirty="0" err="1" smtClean="0">
                <a:latin typeface="Times New Roman" pitchFamily="18" charset="0"/>
                <a:cs typeface="Times New Roman" pitchFamily="18" charset="0"/>
              </a:rPr>
              <a:t>Импрессивная</a:t>
            </a:r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 речь: </a:t>
            </a: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понимание обращённой речи;  </a:t>
            </a: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понимание слов, обозначающих предмет (посуда, мебель, игрушки, одежда, обувь, 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животные,овощи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, фрукты, бытовые приборы, школьные принадлежности, продукты, транспорт, птицы и др.);</a:t>
            </a: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понимание обобщающих понятий (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посуда,мебель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, игрушки, одежда, обувь, 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животные,овощи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, фрукты, бытовые приборы, школьные принадлежности, продукты, транспорт, птицы 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идр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.).</a:t>
            </a: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понимание слов, обозначающих действия предмета (пить, есть, сидеть, стоять, 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бегать,спать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, рисовать, играть и др.). </a:t>
            </a: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понимание слов, обозначающих признак предмета (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цвет,величина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, форма и др.).</a:t>
            </a: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понимание слов, обозначающих признак действия, состояние (громко, тихо, хорошо, плохо, весело, грустно и др.). </a:t>
            </a: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понимание слов, 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указывающихна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предмет, его признак (я, он, мой, твой и др.). </a:t>
            </a: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понимание слов, обозначающих 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число,количество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 предметов (пять, второй и др.). </a:t>
            </a: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понимание слов, обозначающих взаимосвязь слов </a:t>
            </a:r>
            <a:r>
              <a:rPr lang="ru-RU" sz="4300" dirty="0" err="1" smtClean="0">
                <a:latin typeface="Times New Roman" pitchFamily="18" charset="0"/>
                <a:cs typeface="Times New Roman" pitchFamily="18" charset="0"/>
              </a:rPr>
              <a:t>впредложении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(в, на, под, из, из-за и др.). </a:t>
            </a: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понимание простых предложений. </a:t>
            </a: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понимание содержания текста из 3-4 предложений.</a:t>
            </a:r>
          </a:p>
          <a:p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Экспрессивная речь:  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повторение отдельных звуков,  слогов, слов.</a:t>
            </a:r>
          </a:p>
          <a:p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Глобальное чтение</a:t>
            </a: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- узнавание (различение) напечатанного слова, обозначающего собственное имя.</a:t>
            </a:r>
          </a:p>
          <a:p>
            <a:r>
              <a:rPr lang="ru-RU" sz="4300" b="1" i="1" dirty="0" smtClean="0">
                <a:latin typeface="Times New Roman" pitchFamily="18" charset="0"/>
                <a:cs typeface="Times New Roman" pitchFamily="18" charset="0"/>
              </a:rPr>
              <a:t>Лексические темы:</a:t>
            </a: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«Игрушки», «Во саду, и в огороде», «Человек, части тела», «Одежда, обувь», «Осень», «Дом», «Семья», «Посуда», «Мебель», «Зима. Новый год», «Домашние животные и птицы», «Дикие животные», «Продукты», «Профессии», «Весна», «Транспорт», «Насекомые», «Лето».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58204" cy="58261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ТЕМАТИЧЕСКОЕ ПЛАНИРОВАНИЕ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b="1608"/>
          <a:stretch>
            <a:fillRect/>
          </a:stretch>
        </p:blipFill>
        <p:spPr bwMode="auto">
          <a:xfrm>
            <a:off x="285720" y="1142984"/>
            <a:ext cx="8543599" cy="4504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7. ОПИСАНИЕ МАТЕРИАЛЬНО-ТЕХНИЧЕСКОГО ОБЕСПЕЧЕНИЕ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27101" t="31553" r="23515" b="17258"/>
          <a:stretch>
            <a:fillRect/>
          </a:stretch>
        </p:blipFill>
        <p:spPr bwMode="auto">
          <a:xfrm>
            <a:off x="214282" y="1214422"/>
            <a:ext cx="850109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467600" cy="207170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СВЕТА\Desktop\283859-svetik.jpg"/>
          <p:cNvPicPr>
            <a:picLocks noChangeAspect="1" noChangeArrowheads="1"/>
          </p:cNvPicPr>
          <p:nvPr/>
        </p:nvPicPr>
        <p:blipFill>
          <a:blip r:embed="rId2"/>
          <a:srcRect t="3223"/>
          <a:stretch>
            <a:fillRect/>
          </a:stretch>
        </p:blipFill>
        <p:spPr bwMode="auto">
          <a:xfrm>
            <a:off x="857224" y="2541404"/>
            <a:ext cx="7171160" cy="43165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План работы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972452" cy="561672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 Содержание программы и особенности написание программы « Речь и альтернативной коммуникации» ( Августинопольская С.А.)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  Структура урока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«Речь и альтернативная коммуникация»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(Московских Л.Ю.)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Методы и приемы обучения по предмету        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«Речь и альтернативная коммуникация»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(Жигули Е.В.,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Шарипова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В.В) 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Из опыта работы с детьми (Шабанова  И. П.)</a:t>
            </a:r>
            <a:endParaRPr lang="ru-RU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СВЕТА\Desktop\slide_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48154"/>
            <a:ext cx="9144000" cy="6906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396" y="404664"/>
            <a:ext cx="8352928" cy="6145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Афази́я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локальное отсутствие или нарушение уже сформировавшейся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(в отличие от </a:t>
            </a:r>
            <a:r>
              <a:rPr lang="ru-RU" sz="2000" dirty="0">
                <a:latin typeface="Times New Roman" pitchFamily="18" charset="0"/>
                <a:cs typeface="Times New Roman" pitchFamily="18" charset="0"/>
                <a:hlinkClick r:id="rId2" tooltip="Алалия"/>
              </a:rPr>
              <a:t>алалии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). Возникает при органических поражениях речевых отделов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головного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мозга в результате перенесённых травм, опухолей,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инсультов,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воспалительных процессов и при некоторых психических заболеваниях. Афазия затрагивает различные формы речевой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endParaRPr lang="ru-RU" sz="2000" baseline="30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Алали́я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отсутствие или недоразвитие речи у детей при нормальном слухе и первично сохранном интеллекте; причиной алалии чаще всего является повреждение речевых областей больших полушарий головного мозга при родах, а также мозговые заболевания или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травмы.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Анартрия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это отсутствие речи, обусловленное поражением нервно-мышечного аппарата, обеспечивающего ее артикуляционный компонент, то есть коррекция произносимых звуков и слов с помощью глотки, языка, зубов и щек. Понимание услышанной речи при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анартрии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не страдает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Аграммати́зм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нарушение речи, проявляющееся в трудностях при порождении или восприятии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предложений.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 люди, страдающие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аграмматизмом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имеют повреждения мозга в районе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сильвиевой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борозды.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4086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slid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28670"/>
            <a:ext cx="80648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Дифицитарность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явление связанное с нехваткой чего-либо необходимого для нормального развития и функционирования организма и человека.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Моторика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двигательные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процессы и связанные с ними физиологические и психологические явления; двигательная активность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Моторная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дифицитарность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проявляется в замедленности темпа, недостаточной согласованности и координации движений.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Содержание предмета и особенности написания программы</a:t>
            </a:r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« Речь и альтернативная коммуникация»</a:t>
            </a:r>
            <a:endParaRPr lang="ru-RU" sz="40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7467600" cy="64294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программы</a:t>
            </a:r>
            <a:endParaRPr lang="ru-RU" sz="4000" b="1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8153400" cy="509589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Пояснительная записка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Общая характеристика учебного предмета</a:t>
            </a:r>
          </a:p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Описание места учебного предмета в учебном плане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Планируемый результат освоения учебного предмета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Основное содержание учебного предмета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Тематическое планирование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Описание материально-технического обеспечение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744</TotalTime>
  <Words>694</Words>
  <Application>Microsoft Office PowerPoint</Application>
  <PresentationFormat>Экран (4:3)</PresentationFormat>
  <Paragraphs>70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Семинар –практикум: учебный предмет   «речь и альтернативная коммуникация». </vt:lpstr>
      <vt:lpstr>План работы:</vt:lpstr>
      <vt:lpstr>Слайд 3</vt:lpstr>
      <vt:lpstr>Слайд 4</vt:lpstr>
      <vt:lpstr>Слайд 5</vt:lpstr>
      <vt:lpstr>Слайд 6</vt:lpstr>
      <vt:lpstr>Слайд 7</vt:lpstr>
      <vt:lpstr>Слайд 8</vt:lpstr>
      <vt:lpstr>Структура программы</vt:lpstr>
      <vt:lpstr>1. ПОЯСНИТЕЛЬНАЯ ЗАПИСКА АООП вариант 2 (стр323)</vt:lpstr>
      <vt:lpstr>2. ОБЩАЯ ХАРАКТЕРИСТИКА УЧЕБНОГО ПРЕДМЕТА  АООП вариант 2 (стр323)</vt:lpstr>
      <vt:lpstr>3. Описание места учебного предмета в учебном плане</vt:lpstr>
      <vt:lpstr>Слайд 13</vt:lpstr>
      <vt:lpstr>4.  ПЛАНИРУЕМЫЙ РЕЗУЛЬТАТ ОСВОЕНИЯ УЧЕБНОГО ПРЕДМЕТА  АООП вариант 2 (стр. 309)</vt:lpstr>
      <vt:lpstr>5. ОСНОВНОЕ СОДЕРЖАНИЕ УЧЕБНОГО ПРЕДМЕТА АООП вариант 2 (стр324)</vt:lpstr>
      <vt:lpstr>6. ТЕМАТИЧЕСКОЕ ПЛАНИРОВАНИЕ </vt:lpstr>
      <vt:lpstr>7. ОПИСАНИЕ МАТЕРИАЛЬНО-ТЕХНИЧЕСКОГО ОБЕСПЕЧЕНИЕ</vt:lpstr>
      <vt:lpstr>СПАСИБО 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 предмета и особенности написание программы « Речь и альтернативная коммуникация»</dc:title>
  <dc:creator>СВЕТА</dc:creator>
  <cp:lastModifiedBy>СВЕТА</cp:lastModifiedBy>
  <cp:revision>74</cp:revision>
  <dcterms:created xsi:type="dcterms:W3CDTF">2018-10-27T08:32:10Z</dcterms:created>
  <dcterms:modified xsi:type="dcterms:W3CDTF">2018-10-30T10:07:47Z</dcterms:modified>
</cp:coreProperties>
</file>