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2717089-2B2C-4B69-BB18-6208B2A4C82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7E39C12-3C89-45BD-95B2-A50D5DCA3C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P3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Орфограммы в корнях слов. Тренировочные упражнения.(5 класс)</a:t>
            </a:r>
            <a:endParaRPr lang="ru-RU" sz="48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869160"/>
            <a:ext cx="4352528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Составила: Седунова Екатерина Александровна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5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Собери парочки(работа в парах)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раздаточный материал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         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рать ягоду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Разд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рать на части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Зам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рать от страха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стать в кругу друзей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Отп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рать дверь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Заст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лать одеялом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Отт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рать грязь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           Е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Отп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реть ключом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Уб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 комнату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реть от горя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Раст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реть по столу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Уд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 от папы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Расст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лить постель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стит на солнце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275856" y="1484784"/>
            <a:ext cx="151216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79912" y="1916832"/>
            <a:ext cx="100811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79912" y="2276872"/>
            <a:ext cx="122413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491880" y="2636912"/>
            <a:ext cx="136815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275856" y="1628800"/>
            <a:ext cx="1512168" cy="1692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779912" y="3573016"/>
            <a:ext cx="122413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275856" y="2780928"/>
            <a:ext cx="172819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голос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44408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0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640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68760"/>
            <a:ext cx="48205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</a:rPr>
              <a:t>  Ж  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5400" dirty="0" smtClean="0">
                <a:latin typeface="Arial Black" panose="020B0A04020102020204" pitchFamily="34" charset="0"/>
              </a:rPr>
              <a:t>    </a:t>
            </a:r>
            <a:r>
              <a:rPr lang="ru-RU" sz="5400" dirty="0" err="1" smtClean="0">
                <a:latin typeface="Arial Black" panose="020B0A04020102020204" pitchFamily="34" charset="0"/>
              </a:rPr>
              <a:t>лудь</a:t>
            </a:r>
            <a:endParaRPr lang="ru-RU" sz="5400" dirty="0" smtClean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2708920"/>
            <a:ext cx="323197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sz="4800" dirty="0" smtClean="0">
                <a:latin typeface="Arial Black" panose="020B0A04020102020204" pitchFamily="34" charset="0"/>
              </a:rPr>
              <a:t> Ш     пот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1233" y="2132856"/>
            <a:ext cx="48461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 Крыж  </a:t>
            </a:r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4800" dirty="0" smtClean="0">
                <a:latin typeface="Arial Black" panose="020B0A04020102020204" pitchFamily="34" charset="0"/>
              </a:rPr>
              <a:t> вник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3933056"/>
            <a:ext cx="27943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sz="6000" dirty="0" smtClean="0">
                <a:latin typeface="Arial Black" panose="020B0A04020102020204" pitchFamily="34" charset="0"/>
              </a:rPr>
              <a:t>  Ш   в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429000"/>
            <a:ext cx="2919389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sz="4800" dirty="0" smtClean="0">
                <a:latin typeface="Arial Black" panose="020B0A04020102020204" pitchFamily="34" charset="0"/>
              </a:rPr>
              <a:t>Ш    </a:t>
            </a:r>
            <a:r>
              <a:rPr lang="ru-RU" sz="4800" dirty="0" err="1" smtClean="0">
                <a:latin typeface="Arial Black" panose="020B0A04020102020204" pitchFamily="34" charset="0"/>
              </a:rPr>
              <a:t>рох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cxnSp>
        <p:nvCxnSpPr>
          <p:cNvPr id="12" name="Прямая со стрелкой 11"/>
          <p:cNvCxnSpPr>
            <a:stCxn id="2" idx="3"/>
          </p:cNvCxnSpPr>
          <p:nvPr/>
        </p:nvCxnSpPr>
        <p:spPr>
          <a:xfrm>
            <a:off x="6296206" y="1868925"/>
            <a:ext cx="1084106" cy="1200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67431" y="2708920"/>
            <a:ext cx="812881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923655" y="3717032"/>
            <a:ext cx="2240633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716016" y="4093915"/>
            <a:ext cx="2448272" cy="6312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270011" y="4409529"/>
            <a:ext cx="2894277" cy="16837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24328" y="3933056"/>
            <a:ext cx="1380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Что?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476672"/>
            <a:ext cx="8832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Работа с табличками: «О» , «Ё»</a:t>
            </a:r>
            <a:endParaRPr lang="ru-RU" sz="32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голос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1111" y="6008165"/>
            <a:ext cx="609600" cy="609600"/>
          </a:xfrm>
          <a:prstGeom prst="rect">
            <a:avLst/>
          </a:prstGeom>
        </p:spPr>
      </p:pic>
      <p:pic>
        <p:nvPicPr>
          <p:cNvPr id="8" name="голос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95256" y="60863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5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0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dirty="0" smtClean="0"/>
              <a:t>ЛУДЬ           (ж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лудёвый)</a:t>
            </a:r>
            <a:br>
              <a:rPr lang="ru-RU" dirty="0" smtClean="0"/>
            </a:br>
            <a:r>
              <a:rPr lang="ru-RU" dirty="0" smtClean="0"/>
              <a:t>Крыж</a:t>
            </a: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dirty="0" smtClean="0"/>
              <a:t>вник (исключение)</a:t>
            </a:r>
            <a:br>
              <a:rPr lang="ru-RU" dirty="0" smtClean="0"/>
            </a:br>
            <a:r>
              <a:rPr lang="ru-RU" dirty="0" smtClean="0"/>
              <a:t>Ш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dirty="0" smtClean="0"/>
              <a:t>пот               (ш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птать)</a:t>
            </a:r>
            <a:br>
              <a:rPr lang="ru-RU" dirty="0" smtClean="0"/>
            </a:br>
            <a:r>
              <a:rPr lang="ru-RU" dirty="0" smtClean="0"/>
              <a:t>Ш</a:t>
            </a: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dirty="0" smtClean="0"/>
              <a:t>рох               (исключение)</a:t>
            </a:r>
            <a:br>
              <a:rPr lang="ru-RU" dirty="0" smtClean="0"/>
            </a:br>
            <a:r>
              <a:rPr lang="ru-RU" dirty="0" smtClean="0"/>
              <a:t>Ш</a:t>
            </a: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dirty="0" smtClean="0"/>
              <a:t>в                    (исключение)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6165304"/>
            <a:ext cx="6766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Имена существительные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25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</a:rPr>
              <a:t>Ж..</a:t>
            </a:r>
            <a:r>
              <a:rPr lang="ru-RU" sz="5400" dirty="0" err="1" smtClean="0">
                <a:latin typeface="Arial Black" panose="020B0A04020102020204" pitchFamily="34" charset="0"/>
              </a:rPr>
              <a:t>лтый</a:t>
            </a:r>
            <a:r>
              <a:rPr lang="ru-RU" sz="5400" dirty="0" smtClean="0">
                <a:latin typeface="Arial Black" panose="020B0A04020102020204" pitchFamily="34" charset="0"/>
              </a:rPr>
              <a:t/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Ж..</a:t>
            </a:r>
            <a:r>
              <a:rPr lang="ru-RU" sz="5400" dirty="0" err="1" smtClean="0">
                <a:latin typeface="Arial Black" panose="020B0A04020102020204" pitchFamily="34" charset="0"/>
              </a:rPr>
              <a:t>сткий</a:t>
            </a:r>
            <a:r>
              <a:rPr lang="ru-RU" sz="5400" dirty="0" smtClean="0">
                <a:latin typeface="Arial Black" panose="020B0A04020102020204" pitchFamily="34" charset="0"/>
              </a:rPr>
              <a:t/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Ч..</a:t>
            </a:r>
            <a:r>
              <a:rPr lang="ru-RU" sz="5400" dirty="0" err="1" smtClean="0">
                <a:latin typeface="Arial Black" panose="020B0A04020102020204" pitchFamily="34" charset="0"/>
              </a:rPr>
              <a:t>рный</a:t>
            </a:r>
            <a:r>
              <a:rPr lang="ru-RU" sz="5400" dirty="0" smtClean="0">
                <a:latin typeface="Arial Black" panose="020B0A04020102020204" pitchFamily="34" charset="0"/>
              </a:rPr>
              <a:t/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Ш..</a:t>
            </a:r>
            <a:r>
              <a:rPr lang="ru-RU" sz="5400" dirty="0" err="1" smtClean="0">
                <a:latin typeface="Arial Black" panose="020B0A04020102020204" pitchFamily="34" charset="0"/>
              </a:rPr>
              <a:t>лковый</a:t>
            </a:r>
            <a:r>
              <a:rPr lang="ru-RU" sz="5400" dirty="0" smtClean="0">
                <a:latin typeface="Arial Black" panose="020B0A04020102020204" pitchFamily="34" charset="0"/>
              </a:rPr>
              <a:t/>
            </a:r>
            <a:br>
              <a:rPr lang="ru-RU" sz="5400" dirty="0" smtClean="0">
                <a:latin typeface="Arial Black" panose="020B0A04020102020204" pitchFamily="34" charset="0"/>
              </a:rPr>
            </a:br>
            <a:endParaRPr lang="ru-RU" sz="5400" dirty="0">
              <a:latin typeface="Arial Black" panose="020B0A04020102020204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228184" y="1700808"/>
            <a:ext cx="115212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28184" y="2564904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300192" y="3356992"/>
            <a:ext cx="100811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732240" y="3789040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96336" y="3140968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Какой?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голос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44408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Ж</a:t>
            </a:r>
            <a:r>
              <a:rPr lang="ru-RU" sz="9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sz="6000" dirty="0" smtClean="0">
                <a:latin typeface="Arial Black" panose="020B0A04020102020204" pitchFamily="34" charset="0"/>
              </a:rPr>
              <a:t>лтый</a:t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smtClean="0">
                <a:latin typeface="Arial Black" panose="020B0A04020102020204" pitchFamily="34" charset="0"/>
              </a:rPr>
              <a:t>Ж</a:t>
            </a:r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sz="6000" dirty="0" smtClean="0">
                <a:latin typeface="Arial Black" panose="020B0A04020102020204" pitchFamily="34" charset="0"/>
              </a:rPr>
              <a:t>сткий</a:t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smtClean="0">
                <a:latin typeface="Arial Black" panose="020B0A04020102020204" pitchFamily="34" charset="0"/>
              </a:rPr>
              <a:t>Ш</a:t>
            </a:r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sz="6000" dirty="0" smtClean="0">
                <a:latin typeface="Arial Black" panose="020B0A04020102020204" pitchFamily="34" charset="0"/>
              </a:rPr>
              <a:t>лковый</a:t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smtClean="0">
                <a:latin typeface="Arial Black" panose="020B0A04020102020204" pitchFamily="34" charset="0"/>
              </a:rPr>
              <a:t>Ч</a:t>
            </a:r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ё</a:t>
            </a:r>
            <a:r>
              <a:rPr lang="ru-RU" sz="6000" dirty="0" smtClean="0">
                <a:latin typeface="Arial Black" panose="020B0A04020102020204" pitchFamily="34" charset="0"/>
              </a:rPr>
              <a:t>рный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6165304"/>
            <a:ext cx="639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Имена прилагательные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63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Arial Black" panose="020B0A04020102020204" pitchFamily="34" charset="0"/>
              </a:rPr>
              <a:t>Ц..  </a:t>
            </a:r>
            <a:r>
              <a:rPr lang="ru-RU" sz="5400" b="1" dirty="0" err="1" smtClean="0">
                <a:latin typeface="Arial Black" panose="020B0A04020102020204" pitchFamily="34" charset="0"/>
              </a:rPr>
              <a:t>рк</a:t>
            </a: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err="1" smtClean="0">
                <a:latin typeface="Arial Black" panose="020B0A04020102020204" pitchFamily="34" charset="0"/>
              </a:rPr>
              <a:t>Акц</a:t>
            </a:r>
            <a:r>
              <a:rPr lang="ru-RU" sz="5400" b="1" dirty="0" smtClean="0">
                <a:latin typeface="Arial Black" panose="020B0A04020102020204" pitchFamily="34" charset="0"/>
              </a:rPr>
              <a:t> ..  я</a:t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err="1" smtClean="0">
                <a:latin typeface="Arial Black" panose="020B0A04020102020204" pitchFamily="34" charset="0"/>
              </a:rPr>
              <a:t>Полиц</a:t>
            </a:r>
            <a:r>
              <a:rPr lang="ru-RU" sz="5400" b="1" dirty="0" smtClean="0">
                <a:latin typeface="Arial Black" panose="020B0A04020102020204" pitchFamily="34" charset="0"/>
              </a:rPr>
              <a:t>..  я</a:t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>Ц .. </a:t>
            </a:r>
            <a:r>
              <a:rPr lang="ru-RU" sz="5400" b="1" dirty="0" err="1" smtClean="0">
                <a:latin typeface="Arial Black" panose="020B0A04020102020204" pitchFamily="34" charset="0"/>
              </a:rPr>
              <a:t>ган</a:t>
            </a: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>Куриц ..</a:t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err="1" smtClean="0">
                <a:latin typeface="Arial Black" panose="020B0A04020102020204" pitchFamily="34" charset="0"/>
              </a:rPr>
              <a:t>Лисиц..н</a:t>
            </a: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>Ц..</a:t>
            </a:r>
            <a:r>
              <a:rPr lang="ru-RU" sz="5400" b="1" dirty="0" err="1" smtClean="0">
                <a:latin typeface="Arial Black" panose="020B0A04020102020204" pitchFamily="34" charset="0"/>
              </a:rPr>
              <a:t>ркуль</a:t>
            </a:r>
            <a:endParaRPr lang="ru-RU" sz="5400" b="1" dirty="0">
              <a:latin typeface="Arial Black" panose="020B0A04020102020204" pitchFamily="34" charset="0"/>
            </a:endParaRPr>
          </a:p>
        </p:txBody>
      </p:sp>
      <p:pic>
        <p:nvPicPr>
          <p:cNvPr id="3" name="голос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56376" y="61860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3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Ц</a:t>
            </a:r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dirty="0" smtClean="0">
                <a:latin typeface="Arial Black" panose="020B0A04020102020204" pitchFamily="34" charset="0"/>
              </a:rPr>
              <a:t>рк 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в корне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Акц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dirty="0" smtClean="0">
                <a:latin typeface="Arial Black" panose="020B0A04020102020204" pitchFamily="34" charset="0"/>
              </a:rPr>
              <a:t>я(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на –</a:t>
            </a:r>
            <a:r>
              <a:rPr lang="ru-RU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ция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-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Полиц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dirty="0" smtClean="0">
                <a:latin typeface="Arial Black" panose="020B0A04020102020204" pitchFamily="34" charset="0"/>
              </a:rPr>
              <a:t>я(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на –</a:t>
            </a:r>
            <a:r>
              <a:rPr lang="ru-RU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ция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-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Ц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ы</a:t>
            </a:r>
            <a:r>
              <a:rPr lang="ru-RU" dirty="0" smtClean="0">
                <a:latin typeface="Arial Black" panose="020B0A04020102020204" pitchFamily="34" charset="0"/>
              </a:rPr>
              <a:t>ган(</a:t>
            </a:r>
            <a:r>
              <a:rPr lang="ru-RU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исключ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.)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Куриц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ы</a:t>
            </a:r>
            <a:r>
              <a:rPr lang="ru-RU" dirty="0" smtClean="0">
                <a:latin typeface="Arial Black" panose="020B0A04020102020204" pitchFamily="34" charset="0"/>
              </a:rPr>
              <a:t>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в окончании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Лисиц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ы</a:t>
            </a:r>
            <a:r>
              <a:rPr lang="ru-RU" dirty="0" smtClean="0">
                <a:latin typeface="Arial Black" panose="020B0A04020102020204" pitchFamily="34" charset="0"/>
              </a:rPr>
              <a:t>н(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в суффиксе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Ц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r>
              <a:rPr lang="ru-RU" dirty="0" smtClean="0">
                <a:latin typeface="Arial Black" panose="020B0A04020102020204" pitchFamily="34" charset="0"/>
              </a:rPr>
              <a:t>ркуль(</a:t>
            </a:r>
            <a:r>
              <a:rPr lang="ru-RU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в корне</a:t>
            </a:r>
            <a:r>
              <a:rPr lang="ru-RU" dirty="0" smtClean="0">
                <a:latin typeface="Arial Black" panose="020B0A04020102020204" pitchFamily="34" charset="0"/>
              </a:rPr>
              <a:t>)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Р..</a:t>
            </a:r>
            <a:r>
              <a:rPr lang="ru-RU" sz="6000" dirty="0" err="1" smtClean="0">
                <a:latin typeface="Arial Black" panose="020B0A04020102020204" pitchFamily="34" charset="0"/>
              </a:rPr>
              <a:t>стение</a:t>
            </a:r>
            <a:r>
              <a:rPr lang="ru-RU" sz="6000" dirty="0" smtClean="0">
                <a:latin typeface="Arial Black" panose="020B0A04020102020204" pitchFamily="34" charset="0"/>
              </a:rPr>
              <a:t/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err="1" smtClean="0">
                <a:latin typeface="Arial Black" panose="020B0A04020102020204" pitchFamily="34" charset="0"/>
              </a:rPr>
              <a:t>Р..сток</a:t>
            </a:r>
            <a:r>
              <a:rPr lang="ru-RU" sz="6000" dirty="0" smtClean="0">
                <a:latin typeface="Arial Black" panose="020B0A04020102020204" pitchFamily="34" charset="0"/>
              </a:rPr>
              <a:t/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err="1" smtClean="0">
                <a:latin typeface="Arial Black" panose="020B0A04020102020204" pitchFamily="34" charset="0"/>
              </a:rPr>
              <a:t>Отр</a:t>
            </a:r>
            <a:r>
              <a:rPr lang="ru-RU" sz="6000" dirty="0" smtClean="0">
                <a:latin typeface="Arial Black" panose="020B0A04020102020204" pitchFamily="34" charset="0"/>
              </a:rPr>
              <a:t>..</a:t>
            </a:r>
            <a:r>
              <a:rPr lang="ru-RU" sz="6000" dirty="0" err="1" smtClean="0">
                <a:latin typeface="Arial Black" panose="020B0A04020102020204" pitchFamily="34" charset="0"/>
              </a:rPr>
              <a:t>сль</a:t>
            </a:r>
            <a:r>
              <a:rPr lang="ru-RU" sz="6000" dirty="0" smtClean="0">
                <a:latin typeface="Arial Black" panose="020B0A04020102020204" pitchFamily="34" charset="0"/>
              </a:rPr>
              <a:t/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err="1" smtClean="0">
                <a:latin typeface="Arial Black" panose="020B0A04020102020204" pitchFamily="34" charset="0"/>
              </a:rPr>
              <a:t>Водор</a:t>
            </a:r>
            <a:r>
              <a:rPr lang="ru-RU" sz="6000" dirty="0" smtClean="0">
                <a:latin typeface="Arial Black" panose="020B0A04020102020204" pitchFamily="34" charset="0"/>
              </a:rPr>
              <a:t>..</a:t>
            </a:r>
            <a:r>
              <a:rPr lang="ru-RU" sz="6000" dirty="0" err="1" smtClean="0">
                <a:latin typeface="Arial Black" panose="020B0A04020102020204" pitchFamily="34" charset="0"/>
              </a:rPr>
              <a:t>сли</a:t>
            </a:r>
            <a:r>
              <a:rPr lang="ru-RU" sz="6000" dirty="0" smtClean="0">
                <a:latin typeface="Arial Black" panose="020B0A04020102020204" pitchFamily="34" charset="0"/>
              </a:rPr>
              <a:t/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smtClean="0">
                <a:latin typeface="Arial Black" panose="020B0A04020102020204" pitchFamily="34" charset="0"/>
              </a:rPr>
              <a:t>Выр..</a:t>
            </a:r>
            <a:r>
              <a:rPr lang="ru-RU" sz="6000" dirty="0" err="1" smtClean="0">
                <a:latin typeface="Arial Black" panose="020B0A04020102020204" pitchFamily="34" charset="0"/>
              </a:rPr>
              <a:t>стить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588224" y="1700808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012160" y="263691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372200" y="3212976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840252" y="3573016"/>
            <a:ext cx="61206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35377" y="2856042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Имя сущ.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840252" y="5301208"/>
            <a:ext cx="4680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69863" y="5116542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Глагол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rial Black" panose="020B0A04020102020204" pitchFamily="34" charset="0"/>
              </a:rPr>
              <a:t>Р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5400" dirty="0" smtClean="0">
                <a:latin typeface="Arial Black" panose="020B0A04020102020204" pitchFamily="34" charset="0"/>
              </a:rPr>
              <a:t>стение(..СТ)</a:t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Р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5400" dirty="0" smtClean="0">
                <a:latin typeface="Arial Black" panose="020B0A04020102020204" pitchFamily="34" charset="0"/>
              </a:rPr>
              <a:t>сток(</a:t>
            </a:r>
            <a:r>
              <a:rPr lang="ru-RU" sz="5400" dirty="0" err="1" smtClean="0">
                <a:latin typeface="Arial Black" panose="020B0A04020102020204" pitchFamily="34" charset="0"/>
              </a:rPr>
              <a:t>исключ</a:t>
            </a:r>
            <a:r>
              <a:rPr lang="ru-RU" sz="5400" dirty="0" smtClean="0">
                <a:latin typeface="Arial Black" panose="020B0A04020102020204" pitchFamily="34" charset="0"/>
              </a:rPr>
              <a:t>.)</a:t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Отр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5400" dirty="0" smtClean="0">
                <a:latin typeface="Arial Black" panose="020B0A04020102020204" pitchFamily="34" charset="0"/>
              </a:rPr>
              <a:t>сль(</a:t>
            </a:r>
            <a:r>
              <a:rPr lang="ru-RU" sz="5400" dirty="0" err="1" smtClean="0">
                <a:latin typeface="Arial Black" panose="020B0A04020102020204" pitchFamily="34" charset="0"/>
              </a:rPr>
              <a:t>исключ</a:t>
            </a:r>
            <a:r>
              <a:rPr lang="ru-RU" sz="5400" dirty="0" smtClean="0">
                <a:latin typeface="Arial Black" panose="020B0A04020102020204" pitchFamily="34" charset="0"/>
              </a:rPr>
              <a:t>.)</a:t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Водор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5400" dirty="0" smtClean="0">
                <a:latin typeface="Arial Black" panose="020B0A04020102020204" pitchFamily="34" charset="0"/>
              </a:rPr>
              <a:t>сли(..С)</a:t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smtClean="0">
                <a:latin typeface="Arial Black" panose="020B0A04020102020204" pitchFamily="34" charset="0"/>
              </a:rPr>
              <a:t>Выр</a:t>
            </a:r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5400" dirty="0" smtClean="0">
                <a:latin typeface="Arial Black" panose="020B0A04020102020204" pitchFamily="34" charset="0"/>
              </a:rPr>
              <a:t>стить(..СТ)</a:t>
            </a:r>
            <a:endParaRPr lang="ru-RU" sz="5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4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92</TotalTime>
  <Words>121</Words>
  <Application>Microsoft Office PowerPoint</Application>
  <PresentationFormat>Экран (4:3)</PresentationFormat>
  <Paragraphs>49</Paragraphs>
  <Slides>10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Орфограммы в корнях слов. Тренировочные упражнения.(5 класс)</vt:lpstr>
      <vt:lpstr>Презентация PowerPoint</vt:lpstr>
      <vt:lpstr>ЖЁЛУДЬ           (желудёвый) Крыжовник (исключение) Шёпот               (шептать) Шорох               (исключение) Шов                    (исключение)  </vt:lpstr>
      <vt:lpstr>Ж..лтый Ж..сткий Ч..рный Ш..лковый </vt:lpstr>
      <vt:lpstr>Жёлтый Жёсткий Шёлковый Чёрный</vt:lpstr>
      <vt:lpstr>Ц..  рк Акц ..  я Полиц..  я Ц .. ган Куриц .. Лисиц..н Ц..ркуль</vt:lpstr>
      <vt:lpstr>Цирк (в корне) Акция(на –ция-) Полиция(на –ция-) Цыган(исключ.) Курицы(в окончании) Лисицын(в суффиксе) Циркуль(в корне)</vt:lpstr>
      <vt:lpstr>Р..стение Р..сток Отр..сль Водор..сли Выр..стить</vt:lpstr>
      <vt:lpstr>Растение(..СТ) Росток(исключ.) Отрасль(исключ.) Водоросли(..С) Вырастить(..СТ)</vt:lpstr>
      <vt:lpstr>Собери парочки(работа в парах) раздаточный материал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10</cp:revision>
  <dcterms:created xsi:type="dcterms:W3CDTF">2019-04-18T03:22:05Z</dcterms:created>
  <dcterms:modified xsi:type="dcterms:W3CDTF">2019-04-18T04:56:12Z</dcterms:modified>
</cp:coreProperties>
</file>