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7901"/>
    <a:srgbClr val="116E0C"/>
    <a:srgbClr val="27AE02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24" autoAdjust="0"/>
  </p:normalViewPr>
  <p:slideViewPr>
    <p:cSldViewPr>
      <p:cViewPr varScale="1">
        <p:scale>
          <a:sx n="83" d="100"/>
          <a:sy n="83" d="100"/>
        </p:scale>
        <p:origin x="-149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435253-58DE-40C4-984C-D5CB4E5CADC4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9B55C-DD52-485D-982C-AF50D7366F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874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3645024"/>
            <a:ext cx="65527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27AE0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 </a:t>
            </a:r>
            <a:r>
              <a:rPr lang="ru-RU" sz="4400" b="1" dirty="0">
                <a:solidFill>
                  <a:srgbClr val="27AE0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4400" b="1" dirty="0" smtClean="0">
                <a:solidFill>
                  <a:srgbClr val="27AE0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</a:p>
          <a:p>
            <a:pPr algn="ctr"/>
            <a:r>
              <a:rPr lang="ru-RU" sz="4400" b="1" dirty="0" smtClean="0">
                <a:solidFill>
                  <a:srgbClr val="27AE0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«Правильно </a:t>
            </a:r>
            <a:r>
              <a:rPr lang="ru-RU" sz="4400" b="1" dirty="0">
                <a:solidFill>
                  <a:srgbClr val="27AE0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Вы </a:t>
            </a:r>
            <a:endParaRPr lang="ru-RU" sz="4400" b="1" dirty="0" smtClean="0">
              <a:solidFill>
                <a:srgbClr val="27AE0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27AE0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воспитываете </a:t>
            </a:r>
            <a:r>
              <a:rPr lang="ru-RU" sz="4400" b="1" dirty="0">
                <a:solidFill>
                  <a:srgbClr val="27AE0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ребёнка?» </a:t>
            </a:r>
            <a:endParaRPr lang="ru-RU" sz="4400" b="1" dirty="0">
              <a:solidFill>
                <a:srgbClr val="27AE0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6899590"/>
              </p:ext>
            </p:extLst>
          </p:nvPr>
        </p:nvGraphicFramePr>
        <p:xfrm>
          <a:off x="1691680" y="4195919"/>
          <a:ext cx="5760639" cy="2113400"/>
        </p:xfrm>
        <a:graphic>
          <a:graphicData uri="http://schemas.openxmlformats.org/drawingml/2006/table">
            <a:tbl>
              <a:tblPr/>
              <a:tblGrid>
                <a:gridCol w="928927"/>
                <a:gridCol w="941829"/>
                <a:gridCol w="1065686"/>
                <a:gridCol w="904414"/>
                <a:gridCol w="904414"/>
                <a:gridCol w="1015369"/>
              </a:tblGrid>
              <a:tr h="5283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3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3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 dirty="0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0"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3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132856"/>
            <a:ext cx="8291264" cy="1656184"/>
          </a:xfrm>
        </p:spPr>
        <p:txBody>
          <a:bodyPr/>
          <a:lstStyle/>
          <a:p>
            <a:r>
              <a:rPr lang="ru-RU" sz="3200" dirty="0">
                <a:latin typeface="Times New Roman"/>
                <a:ea typeface="Times New Roman"/>
                <a:cs typeface="+mj-cs"/>
              </a:rPr>
              <a:t>Занесите свои ответы в </a:t>
            </a:r>
            <a:r>
              <a:rPr lang="ru-RU" sz="3200" dirty="0" smtClean="0">
                <a:latin typeface="Times New Roman"/>
                <a:ea typeface="Times New Roman"/>
                <a:cs typeface="+mj-cs"/>
              </a:rPr>
              <a:t>табличку по номерам: </a:t>
            </a:r>
            <a:r>
              <a:rPr lang="ru-RU" sz="3200" dirty="0">
                <a:latin typeface="Times New Roman"/>
                <a:ea typeface="Times New Roman"/>
                <a:cs typeface="+mj-cs"/>
              </a:rPr>
              <a:t>если Вы согласны с утверждением, </a:t>
            </a:r>
            <a:r>
              <a:rPr lang="ru-RU" sz="3200" dirty="0" smtClean="0">
                <a:latin typeface="Times New Roman"/>
                <a:ea typeface="Times New Roman"/>
                <a:cs typeface="+mj-cs"/>
              </a:rPr>
              <a:t>напишите «ДА», если не согласны – «НЕТ»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390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060848"/>
            <a:ext cx="87849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 Гордитесь ли вы тем, что Ваш ребёнок уже с детства был чистюлей?</a:t>
            </a:r>
          </a:p>
          <a:p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Умеете ли Вы спокойно и обстоятельно   отвечать своему ребёнку на вопросы, связанные со взаимоотношениями мужчин и женщин?</a:t>
            </a:r>
          </a:p>
          <a:p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Целуете ли и гладите своего ребёнка после того, как ему исполнилось 5 лет?</a:t>
            </a:r>
          </a:p>
          <a:p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Настаиваете ли Вы на том, чтобы ребёнок сам убирал игрушки?</a:t>
            </a:r>
          </a:p>
          <a:p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Настаиваете ли Вы в присутствии ребёнка признать свою ошибку?</a:t>
            </a:r>
          </a:p>
          <a:p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Уважаете ли вы право ребёнка на личную тайну?</a:t>
            </a:r>
          </a:p>
        </p:txBody>
      </p:sp>
    </p:spTree>
    <p:extLst>
      <p:ext uri="{BB962C8B-B14F-4D97-AF65-F5344CB8AC3E}">
        <p14:creationId xmlns:p14="http://schemas.microsoft.com/office/powerpoint/2010/main" val="102737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060848"/>
            <a:ext cx="885698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5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7. Есть ли у вас привычка повторять «А вот в моё время...» или «Ребёнок должен держать язык за зубами»? </a:t>
            </a:r>
          </a:p>
          <a:p>
            <a:pPr algn="just">
              <a:spcAft>
                <a:spcPts val="0"/>
              </a:spcAft>
            </a:pPr>
            <a:r>
              <a:rPr lang="ru-RU" sz="25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8. </a:t>
            </a:r>
            <a:r>
              <a:rPr lang="ru-RU" sz="25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Делитесь </a:t>
            </a:r>
            <a:r>
              <a:rPr lang="ru-RU" sz="25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ли Вы с ребёнком радостями и горестями?</a:t>
            </a:r>
          </a:p>
          <a:p>
            <a:pPr algn="just">
              <a:spcAft>
                <a:spcPts val="0"/>
              </a:spcAft>
            </a:pPr>
            <a:r>
              <a:rPr lang="ru-RU" sz="25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9. </a:t>
            </a:r>
            <a:r>
              <a:rPr lang="ru-RU" sz="25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Бывает </a:t>
            </a:r>
            <a:r>
              <a:rPr lang="ru-RU" sz="25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ли, что в качестве наказания Вы запрещаете смотреть ребёнку телевизор?</a:t>
            </a:r>
          </a:p>
          <a:p>
            <a:pPr algn="just">
              <a:spcAft>
                <a:spcPts val="0"/>
              </a:spcAft>
            </a:pPr>
            <a:r>
              <a:rPr lang="ru-RU" sz="25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10. Знаете ли вы точно, как ребёнок проводит время без Вас?</a:t>
            </a:r>
          </a:p>
          <a:p>
            <a:pPr algn="just">
              <a:spcAft>
                <a:spcPts val="0"/>
              </a:spcAft>
            </a:pPr>
            <a:r>
              <a:rPr lang="ru-RU" sz="25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11. Если </a:t>
            </a:r>
            <a:r>
              <a:rPr lang="ru-RU" sz="25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бы кто-нибудь </a:t>
            </a:r>
            <a:r>
              <a:rPr lang="ru-RU" sz="25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придумал </a:t>
            </a:r>
            <a:r>
              <a:rPr lang="ru-RU" sz="25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робота-воспитателя</a:t>
            </a:r>
            <a:r>
              <a:rPr lang="ru-RU" sz="25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который бы вместо родителей идеально воспитывал </a:t>
            </a:r>
            <a:r>
              <a:rPr lang="ru-RU" sz="25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детей. Купили бы </a:t>
            </a:r>
            <a:r>
              <a:rPr lang="ru-RU" sz="25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Вы </a:t>
            </a:r>
            <a:r>
              <a:rPr lang="ru-RU" sz="25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такую </a:t>
            </a:r>
            <a:r>
              <a:rPr lang="ru-RU" sz="25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машину? </a:t>
            </a:r>
          </a:p>
          <a:p>
            <a:pPr>
              <a:spcAft>
                <a:spcPts val="0"/>
              </a:spcAft>
            </a:pPr>
            <a:r>
              <a:rPr lang="ru-RU" sz="25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12. Критикуете ли Вы детей в присутствии посторонних?</a:t>
            </a:r>
            <a:r>
              <a:rPr lang="ru-RU" sz="25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endParaRPr lang="ru-RU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1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060848"/>
            <a:ext cx="88924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посмотрите в приведённую ниже табличку.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Ваш ответ совпал с тем, который приведён в ней, засчитайте 1 балл.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357772"/>
              </p:ext>
            </p:extLst>
          </p:nvPr>
        </p:nvGraphicFramePr>
        <p:xfrm>
          <a:off x="1547663" y="3573016"/>
          <a:ext cx="5688634" cy="2160240"/>
        </p:xfrm>
        <a:graphic>
          <a:graphicData uri="http://schemas.openxmlformats.org/drawingml/2006/table">
            <a:tbl>
              <a:tblPr/>
              <a:tblGrid>
                <a:gridCol w="917317"/>
                <a:gridCol w="930056"/>
                <a:gridCol w="1052365"/>
                <a:gridCol w="893110"/>
                <a:gridCol w="893110"/>
                <a:gridCol w="1002676"/>
              </a:tblGrid>
              <a:tr h="540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</a:rPr>
                        <a:t>нет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</a:rPr>
                        <a:t>да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</a:rPr>
                        <a:t>да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</a:rPr>
                        <a:t>нет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</a:rPr>
                        <a:t>да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</a:rPr>
                        <a:t>да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</a:rPr>
                        <a:t>нет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</a:rPr>
                        <a:t>да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</a:rPr>
                        <a:t>нет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</a:rPr>
                        <a:t>нет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/>
                          <a:ea typeface="Times New Roman"/>
                        </a:rPr>
                        <a:t>нет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</a:rPr>
                        <a:t>нет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51520" y="5877272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подсчитайте суммарное количество балов.</a:t>
            </a:r>
          </a:p>
        </p:txBody>
      </p:sp>
    </p:spTree>
    <p:extLst>
      <p:ext uri="{BB962C8B-B14F-4D97-AF65-F5344CB8AC3E}">
        <p14:creationId xmlns:p14="http://schemas.microsoft.com/office/powerpoint/2010/main" val="421918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204864"/>
            <a:ext cx="86409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1 - 2 </a:t>
            </a:r>
            <a:r>
              <a:rPr lang="ru-RU" sz="2800" dirty="0">
                <a:latin typeface="Times New Roman"/>
                <a:ea typeface="Times New Roman"/>
              </a:rPr>
              <a:t>балла - Вы слишком строги и педантичны, стоит быть немного терпимее</a:t>
            </a:r>
            <a:r>
              <a:rPr lang="ru-RU" sz="2800" dirty="0" smtClean="0">
                <a:latin typeface="Times New Roman"/>
                <a:ea typeface="Times New Roman"/>
              </a:rPr>
              <a:t>.</a:t>
            </a:r>
          </a:p>
          <a:p>
            <a:pPr algn="just">
              <a:spcAft>
                <a:spcPts val="0"/>
              </a:spcAft>
            </a:pPr>
            <a:endParaRPr lang="ru-RU" sz="28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3 - 4   </a:t>
            </a:r>
            <a:r>
              <a:rPr lang="ru-RU" sz="2800" dirty="0">
                <a:latin typeface="Times New Roman"/>
                <a:ea typeface="Times New Roman"/>
              </a:rPr>
              <a:t>балла   -   не   мешало   бы   Вам   предоставить   ребёнку   немного   больше   свободы   и  самостоятельности</a:t>
            </a:r>
            <a:r>
              <a:rPr lang="ru-RU" sz="2800" dirty="0" smtClean="0">
                <a:latin typeface="Times New Roman"/>
                <a:ea typeface="Times New Roman"/>
              </a:rPr>
              <a:t>.</a:t>
            </a:r>
          </a:p>
          <a:p>
            <a:pPr algn="just">
              <a:spcAft>
                <a:spcPts val="0"/>
              </a:spcAft>
            </a:pPr>
            <a:endParaRPr lang="ru-RU" sz="28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5 - 6 </a:t>
            </a:r>
            <a:r>
              <a:rPr lang="ru-RU" sz="2800" dirty="0">
                <a:latin typeface="Times New Roman"/>
                <a:ea typeface="Times New Roman"/>
              </a:rPr>
              <a:t>баллов - Вы не имеете последовательного стиля воспитания: порой слишком требовательны, порой позволяете ребёнку слишком много</a:t>
            </a:r>
            <a:r>
              <a:rPr lang="ru-RU" sz="2800" dirty="0" smtClean="0">
                <a:latin typeface="Times New Roman"/>
                <a:ea typeface="Times New Roman"/>
              </a:rPr>
              <a:t>.</a:t>
            </a:r>
            <a:endParaRPr lang="ru-RU" sz="2800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0933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988840"/>
            <a:ext cx="86409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7 - 8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баллов - Вы не очень опытны как педагог, но воспитываете ребёнка с любовью и радостью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.</a:t>
            </a:r>
          </a:p>
          <a:p>
            <a:pPr lvl="0" algn="just">
              <a:spcAft>
                <a:spcPts val="0"/>
              </a:spcAft>
            </a:pPr>
            <a:endParaRPr lang="ru-RU" sz="28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just">
              <a:spcAft>
                <a:spcPts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9 - 10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баллов - Вы очень хорошие родители, способные передать ребёнку верное отношение к жизненным проблемам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.</a:t>
            </a:r>
          </a:p>
          <a:p>
            <a:pPr lvl="0" algn="just">
              <a:spcAft>
                <a:spcPts val="0"/>
              </a:spcAft>
            </a:pPr>
            <a:endParaRPr lang="ru-RU" sz="28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just">
              <a:spcAft>
                <a:spcPts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11 - 12 </a:t>
            </a:r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баллов - Вы могли бы поделиться опытом воспитания с профессиональными педагогами.</a:t>
            </a:r>
            <a:endParaRPr lang="ru-RU" sz="28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1690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244334"/>
            <a:ext cx="7128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1B7901"/>
                </a:solidFill>
                <a:latin typeface="Times New Roman"/>
                <a:ea typeface="Times New Roman"/>
              </a:rPr>
              <a:t>Спасибо за </a:t>
            </a:r>
            <a:r>
              <a:rPr lang="ru-RU" sz="5400" b="1" dirty="0" smtClean="0">
                <a:solidFill>
                  <a:srgbClr val="1B7901"/>
                </a:solidFill>
                <a:latin typeface="Times New Roman"/>
                <a:ea typeface="Times New Roman"/>
              </a:rPr>
              <a:t>внимание!</a:t>
            </a:r>
            <a:endParaRPr lang="ru-RU" sz="5400" b="1" dirty="0">
              <a:solidFill>
                <a:srgbClr val="1B79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35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анятие 1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занятие 10</Template>
  <TotalTime>696</TotalTime>
  <Words>401</Words>
  <Application>Microsoft Office PowerPoint</Application>
  <PresentationFormat>Экран (4:3)</PresentationFormat>
  <Paragraphs>66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занятие 10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75</cp:revision>
  <dcterms:created xsi:type="dcterms:W3CDTF">2015-01-26T17:31:34Z</dcterms:created>
  <dcterms:modified xsi:type="dcterms:W3CDTF">2019-02-28T11:46:11Z</dcterms:modified>
</cp:coreProperties>
</file>