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6"/>
  </p:notesMasterIdLst>
  <p:sldIdLst>
    <p:sldId id="256" r:id="rId2"/>
    <p:sldId id="260" r:id="rId3"/>
    <p:sldId id="263" r:id="rId4"/>
    <p:sldId id="257" r:id="rId5"/>
    <p:sldId id="275" r:id="rId6"/>
    <p:sldId id="259" r:id="rId7"/>
    <p:sldId id="262" r:id="rId8"/>
    <p:sldId id="264" r:id="rId9"/>
    <p:sldId id="268" r:id="rId10"/>
    <p:sldId id="269" r:id="rId11"/>
    <p:sldId id="271" r:id="rId12"/>
    <p:sldId id="265" r:id="rId13"/>
    <p:sldId id="273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750" autoAdjust="0"/>
  </p:normalViewPr>
  <p:slideViewPr>
    <p:cSldViewPr>
      <p:cViewPr varScale="1">
        <p:scale>
          <a:sx n="109" d="100"/>
          <a:sy n="109" d="100"/>
        </p:scale>
        <p:origin x="129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6DA36-7B51-46BD-A14E-27972D2C9103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5DD4AA-F3CF-4765-9303-4F60BAA81C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162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DD4AA-F3CF-4765-9303-4F60BAA81C9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3906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DD4AA-F3CF-4765-9303-4F60BAA81C9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521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71BA7-00E4-454A-A11C-07590AB4C55E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6F67-1A95-499C-9F81-2BF6636BC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71BA7-00E4-454A-A11C-07590AB4C55E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6F67-1A95-499C-9F81-2BF6636BC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71BA7-00E4-454A-A11C-07590AB4C55E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6F67-1A95-499C-9F81-2BF6636BC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71BA7-00E4-454A-A11C-07590AB4C55E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6F67-1A95-499C-9F81-2BF6636BC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71BA7-00E4-454A-A11C-07590AB4C55E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6F67-1A95-499C-9F81-2BF6636BC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71BA7-00E4-454A-A11C-07590AB4C55E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6F67-1A95-499C-9F81-2BF6636BC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71BA7-00E4-454A-A11C-07590AB4C55E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6F67-1A95-499C-9F81-2BF6636BC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71BA7-00E4-454A-A11C-07590AB4C55E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6F67-1A95-499C-9F81-2BF6636BC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71BA7-00E4-454A-A11C-07590AB4C55E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6F67-1A95-499C-9F81-2BF6636BC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71BA7-00E4-454A-A11C-07590AB4C55E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6F67-1A95-499C-9F81-2BF6636BC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71BA7-00E4-454A-A11C-07590AB4C55E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6F67-1A95-499C-9F81-2BF6636BC1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C971BA7-00E4-454A-A11C-07590AB4C55E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56F6F67-1A95-499C-9F81-2BF6636BC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76673"/>
            <a:ext cx="8256094" cy="2232247"/>
          </a:xfrm>
        </p:spPr>
        <p:txBody>
          <a:bodyPr>
            <a:noAutofit/>
          </a:bodyPr>
          <a:lstStyle/>
          <a:p>
            <a:pPr algn="ctr"/>
            <a:r>
              <a:rPr lang="ru-RU" sz="3200" smtClean="0">
                <a:solidFill>
                  <a:srgbClr val="002060"/>
                </a:solidFill>
                <a:effectLst/>
                <a:latin typeface="+mn-lt"/>
              </a:rPr>
              <a:t/>
            </a:r>
            <a:br>
              <a:rPr lang="ru-RU" sz="3200" smtClean="0">
                <a:solidFill>
                  <a:srgbClr val="002060"/>
                </a:solidFill>
                <a:effectLst/>
                <a:latin typeface="+mn-lt"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effectLst/>
                <a:latin typeface="+mn-lt"/>
              </a:rPr>
              <a:t>Проект по географии </a:t>
            </a:r>
            <a:br>
              <a:rPr lang="ru-RU" sz="3200" dirty="0" smtClean="0">
                <a:solidFill>
                  <a:srgbClr val="002060"/>
                </a:solidFill>
                <a:effectLst/>
                <a:latin typeface="+mn-lt"/>
              </a:rPr>
            </a:br>
            <a:r>
              <a:rPr lang="ru-RU" sz="3200" dirty="0">
                <a:solidFill>
                  <a:srgbClr val="002060"/>
                </a:solidFill>
                <a:effectLst/>
                <a:latin typeface="+mn-lt"/>
              </a:rPr>
              <a:t> </a:t>
            </a:r>
            <a:r>
              <a:rPr lang="ru-RU" sz="3200" dirty="0" smtClean="0">
                <a:solidFill>
                  <a:srgbClr val="002060"/>
                </a:solidFill>
                <a:effectLst/>
                <a:latin typeface="+mn-lt"/>
              </a:rPr>
              <a:t>  на тему «Развитие рекреации на Северном Кавказе. Чеченская республика»</a:t>
            </a:r>
            <a:endParaRPr lang="ru-RU" sz="3200" dirty="0">
              <a:solidFill>
                <a:srgbClr val="002060"/>
              </a:solidFill>
              <a:effectLst/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5517232"/>
            <a:ext cx="8151440" cy="158417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                                   Выполнил ученик </a:t>
            </a:r>
            <a:r>
              <a:rPr lang="ru-RU" b="1" dirty="0" smtClean="0">
                <a:solidFill>
                  <a:schemeClr val="tx1"/>
                </a:solidFill>
              </a:rPr>
              <a:t>10</a:t>
            </a:r>
            <a:r>
              <a:rPr lang="ru-RU" sz="2000" b="1" dirty="0" smtClean="0">
                <a:solidFill>
                  <a:schemeClr val="tx1"/>
                </a:solidFill>
              </a:rPr>
              <a:t>  класса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Климочкин Тихон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                          </a:t>
            </a:r>
            <a:r>
              <a:rPr lang="ru-RU" sz="1800" b="1" dirty="0" smtClean="0">
                <a:solidFill>
                  <a:schemeClr val="tx1"/>
                </a:solidFill>
              </a:rPr>
              <a:t>Егорьевск, 2019 г.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852936"/>
            <a:ext cx="6408712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049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747464"/>
            <a:ext cx="8229600" cy="302433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Небоскребы Грозный Сити - самые высокие здания на Северном Кавказе, из-за них грозный уже прозвали Российским Дубаем.</a:t>
            </a:r>
            <a:r>
              <a:rPr lang="ru-RU" sz="24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-171400"/>
            <a:ext cx="8183880" cy="648072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6626" name="Picture 2" descr="Мечеть Сердце Чечни. Грозный Сити. Фото высоток Грозного. Чечня. 2015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023997"/>
            <a:ext cx="7704856" cy="37812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Чеченский драматический театр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92298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«Чем длиннее был путь гостя к твоему дому, тем этот гость дороже»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652" name="Picture 4" descr="https://www.riadagestan.ru/upload/iblock/c1b/c1b87d8f4d2942c247e307c20206547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80728"/>
            <a:ext cx="6768752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570186"/>
          </a:xfrm>
        </p:spPr>
        <p:txBody>
          <a:bodyPr>
            <a:noAutofit/>
          </a:bodyPr>
          <a:lstStyle/>
          <a:p>
            <a:pPr algn="l"/>
            <a:endParaRPr lang="ru-RU" sz="2800" dirty="0">
              <a:solidFill>
                <a:srgbClr val="FFC000"/>
              </a:solidFill>
              <a:effectLst/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3148673"/>
              </p:ext>
            </p:extLst>
          </p:nvPr>
        </p:nvGraphicFramePr>
        <p:xfrm>
          <a:off x="611560" y="548680"/>
          <a:ext cx="8352928" cy="5190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27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02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4055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Ожидаемый результат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4973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Изучена</a:t>
                      </a:r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литература о природных, исторических особенностях Чеченской республики, традициях и обычаях чеченского народа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Найдены</a:t>
                      </a:r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возможности для включения</a:t>
                      </a:r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Чечни в </a:t>
                      </a:r>
                      <a:r>
                        <a:rPr lang="ru-RU" sz="24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Северо-Кавказский</a:t>
                      </a: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туристический кластер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9887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Выявлены проблемы развития туризма в Чечне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Намечены пути решения проблем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2890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Разработан туристический маршрут по Чечне.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Определены природные и культурно-исторические объекты для посещения туристами.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708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700808"/>
            <a:ext cx="7666048" cy="4464496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           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             </a:t>
            </a:r>
            <a:r>
              <a:rPr lang="ru-RU" dirty="0" smtClean="0">
                <a:solidFill>
                  <a:srgbClr val="C00000"/>
                </a:solidFill>
              </a:rPr>
              <a:t>Выводы</a:t>
            </a:r>
            <a:r>
              <a:rPr lang="ru-RU" dirty="0" smtClean="0">
                <a:solidFill>
                  <a:srgbClr val="C00000"/>
                </a:solidFill>
              </a:rPr>
              <a:t>: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достигнута. По итогам исследования можно с уверенностью сказать, что Чеченская Республика – одно из лучших мест в России, где можно хорошо отдохнуть, открыть свой маленький бизнес и увидеть красивые места.</a:t>
            </a:r>
            <a:b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может быть использован на уроках географии при изучении темы «Северный Кавказ», а так же гидами и туроператорами для организации туристических маршрутов.</a:t>
            </a:r>
            <a:b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722376" y="6983680"/>
            <a:ext cx="77724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138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96144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425"/>
              </a:spcAft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и </a:t>
            </a:r>
            <a:b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«Добро пожаловать в  Чечню!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-531440"/>
            <a:ext cx="8183880" cy="144016"/>
          </a:xfrm>
        </p:spPr>
        <p:txBody>
          <a:bodyPr>
            <a:normAutofit fontScale="25000" lnSpcReduction="20000"/>
          </a:bodyPr>
          <a:lstStyle/>
          <a:p>
            <a:pPr marL="137160" indent="0">
              <a:buNone/>
            </a:pP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 descr="https://www.yuga.ru/media/bd/35/kadyrov-family_b(11)__i9kid9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59" y="1628800"/>
            <a:ext cx="4464497" cy="42484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9031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ru-RU" sz="4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357232"/>
          </a:xfrm>
        </p:spPr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разработан в рамках реализации:</a:t>
            </a:r>
          </a:p>
          <a:p>
            <a:pPr marL="137160" lvl="0" indent="0">
              <a:buClr>
                <a:prstClr val="white">
                  <a:shade val="95000"/>
                </a:prstClr>
              </a:buClr>
              <a:buNone/>
            </a:pPr>
            <a:r>
              <a:rPr lang="ru-RU" dirty="0" smtClean="0">
                <a:solidFill>
                  <a:srgbClr val="000000"/>
                </a:solidFill>
                <a:ea typeface="Calibri"/>
              </a:rPr>
              <a:t>- 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Стратегии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социального и экономического развития Северного Кавказа до 2025 года;</a:t>
            </a:r>
          </a:p>
          <a:p>
            <a:pPr marL="13716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Государственной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РФ</a:t>
            </a:r>
          </a:p>
          <a:p>
            <a:pPr marL="137160" indent="0"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созданию 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Северо-Кавказского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туристического</a:t>
            </a:r>
          </a:p>
          <a:p>
            <a:pPr marL="137160" indent="0"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кластера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3501418"/>
            <a:ext cx="4173282" cy="2279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424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1619672" y="2641712"/>
            <a:ext cx="50129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kern="0" spc="50" dirty="0" smtClean="0">
                <a:ln w="11430"/>
                <a:latin typeface="Times New Roman" pitchFamily="18" charset="0"/>
                <a:cs typeface="Times New Roman" pitchFamily="18" charset="0"/>
              </a:rPr>
              <a:t>Противоречие</a:t>
            </a:r>
            <a:endParaRPr lang="ru-RU" sz="40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ая прямоугольная выноска 21"/>
          <p:cNvSpPr/>
          <p:nvPr/>
        </p:nvSpPr>
        <p:spPr>
          <a:xfrm>
            <a:off x="-108520" y="-243408"/>
            <a:ext cx="4918200" cy="2592288"/>
          </a:xfrm>
          <a:prstGeom prst="wedgeRoundRectCallout">
            <a:avLst>
              <a:gd name="adj1" fmla="val 64623"/>
              <a:gd name="adj2" fmla="val 77148"/>
              <a:gd name="adj3" fmla="val 16667"/>
            </a:avLst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ru-RU" sz="2400" b="1" dirty="0" smtClean="0">
                <a:solidFill>
                  <a:srgbClr val="000000"/>
                </a:solidFill>
              </a:rPr>
              <a:t>- </a:t>
            </a:r>
            <a:r>
              <a:rPr lang="ru-RU" sz="2000" b="1" dirty="0" smtClean="0">
                <a:solidFill>
                  <a:srgbClr val="000000"/>
                </a:solidFill>
              </a:rPr>
              <a:t>Государственный </a:t>
            </a:r>
            <a:r>
              <a:rPr lang="ru-RU" sz="2000" b="1" dirty="0">
                <a:solidFill>
                  <a:srgbClr val="000000"/>
                </a:solidFill>
              </a:rPr>
              <a:t>заказ на </a:t>
            </a:r>
            <a:r>
              <a:rPr lang="ru-RU" sz="2000" b="1" dirty="0" smtClean="0">
                <a:solidFill>
                  <a:srgbClr val="000000"/>
                </a:solidFill>
              </a:rPr>
              <a:t>формирование на Северном Кавказе основной туристической зоны РФ; - </a:t>
            </a:r>
            <a:r>
              <a:rPr lang="ru-RU" sz="2000" b="1" dirty="0" smtClean="0">
                <a:solidFill>
                  <a:srgbClr val="000000"/>
                </a:solidFill>
                <a:ea typeface="Times New Roman"/>
              </a:rPr>
              <a:t>уникальные туристические </a:t>
            </a:r>
            <a:r>
              <a:rPr lang="ru-RU" sz="2000" b="1" dirty="0">
                <a:solidFill>
                  <a:srgbClr val="000000"/>
                </a:solidFill>
                <a:ea typeface="Times New Roman"/>
              </a:rPr>
              <a:t>и </a:t>
            </a:r>
            <a:r>
              <a:rPr lang="ru-RU" sz="2000" b="1" dirty="0" smtClean="0">
                <a:solidFill>
                  <a:srgbClr val="000000"/>
                </a:solidFill>
                <a:ea typeface="Times New Roman"/>
              </a:rPr>
              <a:t>рекреационные возможности</a:t>
            </a:r>
            <a:endParaRPr lang="ru-RU" sz="2000" b="1" dirty="0"/>
          </a:p>
        </p:txBody>
      </p:sp>
      <p:sp>
        <p:nvSpPr>
          <p:cNvPr id="24" name="Скругленная прямоугольная выноска 23"/>
          <p:cNvSpPr/>
          <p:nvPr/>
        </p:nvSpPr>
        <p:spPr>
          <a:xfrm>
            <a:off x="5508104" y="-243407"/>
            <a:ext cx="3456383" cy="2592287"/>
          </a:xfrm>
          <a:prstGeom prst="wedgeRoundRectCallout">
            <a:avLst>
              <a:gd name="adj1" fmla="val -46588"/>
              <a:gd name="adj2" fmla="val 76426"/>
              <a:gd name="adj3" fmla="val 16667"/>
            </a:avLst>
          </a:prstGeom>
          <a:solidFill>
            <a:srgbClr val="FFFF00">
              <a:alpha val="85000"/>
            </a:srgbClr>
          </a:solidFill>
          <a:ln w="635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r>
              <a:rPr lang="ru-RU" sz="2000" b="1" dirty="0" smtClean="0"/>
              <a:t>Уровень развития рекреационного хозяйства в Чеченской Республике</a:t>
            </a:r>
            <a:endParaRPr lang="en-US" sz="2000" b="1" dirty="0"/>
          </a:p>
        </p:txBody>
      </p:sp>
      <p:sp>
        <p:nvSpPr>
          <p:cNvPr id="25" name="Скругленная прямоугольная выноска 24"/>
          <p:cNvSpPr/>
          <p:nvPr/>
        </p:nvSpPr>
        <p:spPr>
          <a:xfrm>
            <a:off x="-180528" y="3789040"/>
            <a:ext cx="5472608" cy="3068960"/>
          </a:xfrm>
          <a:prstGeom prst="wedgeRoundRectCallout">
            <a:avLst>
              <a:gd name="adj1" fmla="val 53844"/>
              <a:gd name="adj2" fmla="val -72144"/>
              <a:gd name="adj3" fmla="val 16667"/>
            </a:avLst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Проблемы: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отсутствие качественной туристской инфраструктуры;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</a:t>
            </a: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евысокий уровень сервиса;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низкий уровень развития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</a:t>
            </a: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ранспортной сети;</a:t>
            </a: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последствия войны (разрушение природных и культурных объектов)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endParaRPr lang="ru-RU" sz="2800" dirty="0" smtClean="0"/>
          </a:p>
        </p:txBody>
      </p:sp>
      <p:sp>
        <p:nvSpPr>
          <p:cNvPr id="26" name="Скругленная прямоугольная выноска 25"/>
          <p:cNvSpPr/>
          <p:nvPr/>
        </p:nvSpPr>
        <p:spPr>
          <a:xfrm>
            <a:off x="5508104" y="3789040"/>
            <a:ext cx="3744416" cy="3068960"/>
          </a:xfrm>
          <a:prstGeom prst="wedgeRoundRectCallout">
            <a:avLst>
              <a:gd name="adj1" fmla="val -47840"/>
              <a:gd name="adj2" fmla="val -72457"/>
              <a:gd name="adj3" fmla="val 16667"/>
            </a:avLst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sz="2800" b="1" dirty="0" smtClean="0"/>
          </a:p>
          <a:p>
            <a:pPr algn="ctr"/>
            <a:r>
              <a:rPr lang="ru-RU" sz="2800" b="1" dirty="0" smtClean="0"/>
              <a:t>Проблемы:</a:t>
            </a:r>
          </a:p>
          <a:p>
            <a:pPr marL="342900" indent="-342900">
              <a:buFontTx/>
              <a:buChar char="-"/>
            </a:pP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негативный имидж;</a:t>
            </a:r>
          </a:p>
          <a:p>
            <a:pPr marL="285750" lvl="0" indent="-285750">
              <a:buFontTx/>
              <a:buChar char="-"/>
            </a:pPr>
            <a:r>
              <a:rPr lang="ru-RU" sz="2000" b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нестабильность политической обстановки</a:t>
            </a:r>
            <a:r>
              <a:rPr lang="ru-RU" sz="2000" b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;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</a:p>
          <a:p>
            <a:pPr marL="285750" lvl="0" indent="-285750">
              <a:buFontTx/>
              <a:buChar char="-"/>
            </a:pPr>
            <a:r>
              <a:rPr lang="ru-RU" sz="2000" b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межнациональные конфликты</a:t>
            </a:r>
            <a:endParaRPr lang="ru-RU" sz="20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endParaRPr lang="ru-RU" sz="2000" dirty="0">
              <a:solidFill>
                <a:srgbClr val="000000"/>
              </a:solidFill>
            </a:endParaRPr>
          </a:p>
          <a:p>
            <a:pPr algn="ctr"/>
            <a:endParaRPr lang="ru-RU" sz="2000" dirty="0" smtClean="0">
              <a:solidFill>
                <a:srgbClr val="000000"/>
              </a:solidFill>
              <a:latin typeface="Arial"/>
            </a:endParaRPr>
          </a:p>
          <a:p>
            <a:pPr algn="ctr"/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211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5" grpId="0" animBg="1"/>
      <p:bldP spid="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128792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br>
              <a:rPr lang="ru-RU" sz="4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-99392"/>
            <a:ext cx="8229600" cy="5832648"/>
          </a:xfrm>
        </p:spPr>
        <p:txBody>
          <a:bodyPr>
            <a:normAutofit fontScale="92500" lnSpcReduction="10000"/>
          </a:bodyPr>
          <a:lstStyle/>
          <a:p>
            <a:pPr marL="137160" indent="0" algn="ctr">
              <a:buNone/>
            </a:pPr>
            <a:endParaRPr lang="ru-RU" sz="4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" indent="0" algn="ctr"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pPr marL="137160" indent="0" algn="ctr">
              <a:buNone/>
            </a:pPr>
            <a:endParaRPr lang="ru-RU" sz="4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37160" indent="0" algn="ctr">
              <a:buNone/>
            </a:pPr>
            <a:endParaRPr lang="ru-RU" sz="44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37160" indent="0" algn="ctr">
              <a:buNone/>
            </a:pPr>
            <a:endParaRPr lang="ru-RU" sz="4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37160" indent="0" fontAlgn="base">
              <a:lnSpc>
                <a:spcPct val="115000"/>
              </a:lnSpc>
              <a:spcAft>
                <a:spcPts val="0"/>
              </a:spcAft>
              <a:buNone/>
            </a:pPr>
            <a:endParaRPr lang="ru-RU" sz="2400" b="1" dirty="0" smtClean="0">
              <a:solidFill>
                <a:srgbClr val="000000"/>
              </a:solidFill>
              <a:latin typeface="Arial"/>
              <a:ea typeface="Times New Roman"/>
              <a:cs typeface="Times New Roman"/>
            </a:endParaRPr>
          </a:p>
          <a:p>
            <a:pPr marL="137160" indent="0" fontAlgn="base">
              <a:lnSpc>
                <a:spcPct val="115000"/>
              </a:lnSpc>
              <a:spcAft>
                <a:spcPts val="0"/>
              </a:spcAft>
              <a:buNone/>
            </a:pPr>
            <a:endParaRPr lang="ru-RU" sz="2000" b="1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137160" indent="0" fontAlgn="base">
              <a:lnSpc>
                <a:spcPct val="115000"/>
              </a:lnSpc>
              <a:spcAft>
                <a:spcPts val="0"/>
              </a:spcAft>
              <a:buNone/>
            </a:pPr>
            <a:endParaRPr lang="ru-RU" sz="20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137160" indent="0" fontAlgn="base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1.  </a:t>
            </a:r>
            <a:r>
              <a:rPr lang="ru-RU" sz="22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Оценить </a:t>
            </a:r>
            <a:r>
              <a:rPr lang="ru-RU" sz="22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природные условия и ресурсы </a:t>
            </a:r>
            <a:r>
              <a:rPr lang="ru-RU" sz="22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Чеченской Республики.</a:t>
            </a:r>
            <a:endParaRPr lang="ru-RU" sz="22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137160" indent="0" fontAlgn="base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2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2.  Рассмотреть рекреационные ресурсы </a:t>
            </a:r>
            <a:r>
              <a:rPr lang="ru-RU" sz="22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Чечни.</a:t>
            </a:r>
            <a:endParaRPr lang="ru-RU" sz="22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137160" indent="0" fontAlgn="base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2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3. </a:t>
            </a:r>
            <a:r>
              <a:rPr lang="ru-RU" sz="22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Выявить</a:t>
            </a:r>
            <a:r>
              <a:rPr lang="ru-RU" sz="2200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проблемы</a:t>
            </a:r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 найти пути их решения.</a:t>
            </a:r>
          </a:p>
          <a:p>
            <a:pPr marL="137160" indent="0" fontAlgn="base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2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4.  Создать туристический маршрут « Чудеса Чечни»</a:t>
            </a:r>
            <a:endParaRPr lang="ru-RU" sz="22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grpSp>
        <p:nvGrpSpPr>
          <p:cNvPr id="15" name="Group 8"/>
          <p:cNvGrpSpPr>
            <a:grpSpLocks/>
          </p:cNvGrpSpPr>
          <p:nvPr/>
        </p:nvGrpSpPr>
        <p:grpSpPr bwMode="auto">
          <a:xfrm>
            <a:off x="6948264" y="1201781"/>
            <a:ext cx="2195736" cy="2160240"/>
            <a:chOff x="2971" y="1071"/>
            <a:chExt cx="1905" cy="1905"/>
          </a:xfrm>
        </p:grpSpPr>
        <p:sp>
          <p:nvSpPr>
            <p:cNvPr id="16" name="Oval 9"/>
            <p:cNvSpPr>
              <a:spLocks noChangeArrowheads="1"/>
            </p:cNvSpPr>
            <p:nvPr/>
          </p:nvSpPr>
          <p:spPr bwMode="auto">
            <a:xfrm>
              <a:off x="2971" y="1071"/>
              <a:ext cx="1905" cy="1905"/>
            </a:xfrm>
            <a:prstGeom prst="ellipse">
              <a:avLst/>
            </a:prstGeom>
            <a:solidFill>
              <a:schemeClr val="bg1"/>
            </a:solidFill>
            <a:ln w="9525" algn="ctr">
              <a:noFill/>
              <a:round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Oval 10"/>
            <p:cNvSpPr>
              <a:spLocks noChangeArrowheads="1"/>
            </p:cNvSpPr>
            <p:nvPr/>
          </p:nvSpPr>
          <p:spPr bwMode="auto">
            <a:xfrm>
              <a:off x="3212" y="1312"/>
              <a:ext cx="1451" cy="1451"/>
            </a:xfrm>
            <a:prstGeom prst="ellipse">
              <a:avLst/>
            </a:prstGeom>
            <a:solidFill>
              <a:srgbClr val="FF0000"/>
            </a:solidFill>
            <a:ln w="9525" algn="ctr">
              <a:noFill/>
              <a:round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Oval 11"/>
            <p:cNvSpPr>
              <a:spLocks noChangeArrowheads="1"/>
            </p:cNvSpPr>
            <p:nvPr/>
          </p:nvSpPr>
          <p:spPr bwMode="auto">
            <a:xfrm>
              <a:off x="3463" y="1563"/>
              <a:ext cx="914" cy="914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Oval 12"/>
            <p:cNvSpPr>
              <a:spLocks noChangeArrowheads="1"/>
            </p:cNvSpPr>
            <p:nvPr/>
          </p:nvSpPr>
          <p:spPr bwMode="auto">
            <a:xfrm>
              <a:off x="3658" y="1759"/>
              <a:ext cx="551" cy="551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20" name="Group 13"/>
            <p:cNvGrpSpPr>
              <a:grpSpLocks/>
            </p:cNvGrpSpPr>
            <p:nvPr/>
          </p:nvGrpSpPr>
          <p:grpSpPr bwMode="auto">
            <a:xfrm>
              <a:off x="2971" y="1071"/>
              <a:ext cx="1905" cy="1905"/>
              <a:chOff x="3016" y="1117"/>
              <a:chExt cx="2132" cy="2132"/>
            </a:xfrm>
          </p:grpSpPr>
          <p:sp>
            <p:nvSpPr>
              <p:cNvPr id="21" name="AutoShape 14"/>
              <p:cNvSpPr>
                <a:spLocks noChangeArrowheads="1"/>
              </p:cNvSpPr>
              <p:nvPr/>
            </p:nvSpPr>
            <p:spPr bwMode="auto">
              <a:xfrm>
                <a:off x="3016" y="1117"/>
                <a:ext cx="2132" cy="2132"/>
              </a:xfrm>
              <a:custGeom>
                <a:avLst/>
                <a:gdLst>
                  <a:gd name="T0" fmla="*/ 105 w 21600"/>
                  <a:gd name="T1" fmla="*/ 0 h 21600"/>
                  <a:gd name="T2" fmla="*/ 31 w 21600"/>
                  <a:gd name="T3" fmla="*/ 31 h 21600"/>
                  <a:gd name="T4" fmla="*/ 0 w 21600"/>
                  <a:gd name="T5" fmla="*/ 105 h 21600"/>
                  <a:gd name="T6" fmla="*/ 31 w 21600"/>
                  <a:gd name="T7" fmla="*/ 180 h 21600"/>
                  <a:gd name="T8" fmla="*/ 105 w 21600"/>
                  <a:gd name="T9" fmla="*/ 210 h 21600"/>
                  <a:gd name="T10" fmla="*/ 180 w 21600"/>
                  <a:gd name="T11" fmla="*/ 180 h 21600"/>
                  <a:gd name="T12" fmla="*/ 210 w 21600"/>
                  <a:gd name="T13" fmla="*/ 105 h 21600"/>
                  <a:gd name="T14" fmla="*/ 180 w 21600"/>
                  <a:gd name="T15" fmla="*/ 31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1 w 21600"/>
                  <a:gd name="T25" fmla="*/ 3161 h 21600"/>
                  <a:gd name="T26" fmla="*/ 18439 w 21600"/>
                  <a:gd name="T27" fmla="*/ 18439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noFill/>
              <a:ln w="28575" algn="ctr">
                <a:solidFill>
                  <a:srgbClr val="66FFFF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tx2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AutoShape 15"/>
              <p:cNvSpPr>
                <a:spLocks noChangeArrowheads="1"/>
              </p:cNvSpPr>
              <p:nvPr/>
            </p:nvSpPr>
            <p:spPr bwMode="auto">
              <a:xfrm>
                <a:off x="3271" y="1372"/>
                <a:ext cx="1635" cy="1637"/>
              </a:xfrm>
              <a:custGeom>
                <a:avLst/>
                <a:gdLst>
                  <a:gd name="T0" fmla="*/ 62 w 21600"/>
                  <a:gd name="T1" fmla="*/ 0 h 21600"/>
                  <a:gd name="T2" fmla="*/ 18 w 21600"/>
                  <a:gd name="T3" fmla="*/ 18 h 21600"/>
                  <a:gd name="T4" fmla="*/ 0 w 21600"/>
                  <a:gd name="T5" fmla="*/ 62 h 21600"/>
                  <a:gd name="T6" fmla="*/ 18 w 21600"/>
                  <a:gd name="T7" fmla="*/ 106 h 21600"/>
                  <a:gd name="T8" fmla="*/ 62 w 21600"/>
                  <a:gd name="T9" fmla="*/ 124 h 21600"/>
                  <a:gd name="T10" fmla="*/ 106 w 21600"/>
                  <a:gd name="T11" fmla="*/ 106 h 21600"/>
                  <a:gd name="T12" fmla="*/ 124 w 21600"/>
                  <a:gd name="T13" fmla="*/ 62 h 21600"/>
                  <a:gd name="T14" fmla="*/ 106 w 21600"/>
                  <a:gd name="T15" fmla="*/ 18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57 w 21600"/>
                  <a:gd name="T25" fmla="*/ 3167 h 21600"/>
                  <a:gd name="T26" fmla="*/ 18443 w 21600"/>
                  <a:gd name="T27" fmla="*/ 18433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831" y="10800"/>
                    </a:moveTo>
                    <a:cubicBezTo>
                      <a:pt x="6831" y="12992"/>
                      <a:pt x="8608" y="14769"/>
                      <a:pt x="10800" y="14769"/>
                    </a:cubicBezTo>
                    <a:cubicBezTo>
                      <a:pt x="12992" y="14769"/>
                      <a:pt x="14769" y="12992"/>
                      <a:pt x="14769" y="10800"/>
                    </a:cubicBezTo>
                    <a:cubicBezTo>
                      <a:pt x="14769" y="8608"/>
                      <a:pt x="12992" y="6831"/>
                      <a:pt x="10800" y="6831"/>
                    </a:cubicBezTo>
                    <a:cubicBezTo>
                      <a:pt x="8608" y="6831"/>
                      <a:pt x="6831" y="8608"/>
                      <a:pt x="6831" y="10800"/>
                    </a:cubicBezTo>
                    <a:close/>
                  </a:path>
                </a:pathLst>
              </a:custGeom>
              <a:noFill/>
              <a:ln w="28575" algn="ctr">
                <a:solidFill>
                  <a:srgbClr val="66FFFF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tx2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3" name="AutoShape 17"/>
          <p:cNvSpPr>
            <a:spLocks noChangeArrowheads="1"/>
          </p:cNvSpPr>
          <p:nvPr/>
        </p:nvSpPr>
        <p:spPr bwMode="auto">
          <a:xfrm>
            <a:off x="-1476672" y="411397"/>
            <a:ext cx="9721080" cy="3741008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66"/>
          </a:solidFill>
          <a:ln w="9525" algn="ctr">
            <a:solidFill>
              <a:sysClr val="windowText" lastClr="000000"/>
            </a:solidFill>
            <a:miter lim="800000"/>
            <a:headEnd/>
            <a:tailEnd/>
          </a:ln>
          <a:effectLst>
            <a:outerShdw dist="35921" dir="2700000" algn="ctr" rotWithShape="0">
              <a:srgbClr val="1F497D"/>
            </a:outerShdw>
          </a:effectLst>
        </p:spPr>
        <p:txBody>
          <a:bodyPr wrap="none" anchor="ctr"/>
          <a:lstStyle/>
          <a:p>
            <a:pPr lvl="0">
              <a:defRPr/>
            </a:pPr>
            <a:r>
              <a:rPr lang="ru-RU" sz="2400" b="1" kern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маршрута «Чудеса Чечни» для включения</a:t>
            </a:r>
          </a:p>
          <a:p>
            <a:pPr lvl="0">
              <a:defRPr/>
            </a:pPr>
            <a:r>
              <a:rPr lang="ru-RU" sz="2400" b="1" kern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его  в туристический кластер Чеченской Республики</a:t>
            </a:r>
          </a:p>
          <a:p>
            <a:pPr lvl="0">
              <a:defRPr/>
            </a:pPr>
            <a:r>
              <a:rPr lang="ru-RU" sz="2400" b="1" kern="0" dirty="0" err="1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Северо-Кавказского</a:t>
            </a:r>
            <a:r>
              <a:rPr lang="ru-RU" sz="2400" b="1" kern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экономического района</a:t>
            </a:r>
          </a:p>
        </p:txBody>
      </p:sp>
      <p:sp>
        <p:nvSpPr>
          <p:cNvPr id="4" name="Стрелка вправо 3"/>
          <p:cNvSpPr/>
          <p:nvPr/>
        </p:nvSpPr>
        <p:spPr>
          <a:xfrm rot="18017846">
            <a:off x="2654941" y="5556020"/>
            <a:ext cx="706416" cy="377092"/>
          </a:xfrm>
          <a:prstGeom prst="rightArrow">
            <a:avLst>
              <a:gd name="adj1" fmla="val 50000"/>
              <a:gd name="adj2" fmla="val 282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628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67544" y="7029400"/>
            <a:ext cx="8183880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404664"/>
            <a:ext cx="3931920" cy="576064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исследования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12776"/>
            <a:ext cx="3931920" cy="4248472"/>
          </a:xfrm>
        </p:spPr>
        <p:txBody>
          <a:bodyPr/>
          <a:lstStyle/>
          <a:p>
            <a:pPr marL="0" lvl="0" indent="0">
              <a:buClr>
                <a:srgbClr val="F07F09"/>
              </a:buClr>
              <a:buNone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маршрута «Чудеса Чечни» в туристический кластер Чеченской Республики позволит сделать туризм региона наиболее привлекательным для потребителей туристических услуг, привлечь дополнительные инвестиции для развития инфраструктуры Чечни.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2276872"/>
            <a:ext cx="3931920" cy="2660888"/>
          </a:xfrm>
        </p:spPr>
        <p:txBody>
          <a:bodyPr>
            <a:normAutofit/>
          </a:bodyPr>
          <a:lstStyle/>
          <a:p>
            <a:pPr marL="36576" lvl="0" indent="0" algn="ctr">
              <a:spcBef>
                <a:spcPts val="0"/>
              </a:spcBef>
              <a:buClr>
                <a:srgbClr val="F07F09"/>
              </a:buClr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</a:t>
            </a:r>
          </a:p>
          <a:p>
            <a:pPr marL="36576" lvl="0" indent="0" algn="ctr">
              <a:spcBef>
                <a:spcPts val="0"/>
              </a:spcBef>
              <a:buClr>
                <a:srgbClr val="F07F09"/>
              </a:buClr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Синтез</a:t>
            </a:r>
          </a:p>
          <a:p>
            <a:pPr marL="36576" lvl="0" indent="0" algn="ctr">
              <a:spcBef>
                <a:spcPts val="0"/>
              </a:spcBef>
              <a:buClr>
                <a:srgbClr val="F07F09"/>
              </a:buClr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</a:t>
            </a:r>
          </a:p>
          <a:p>
            <a:pPr marL="36576" lvl="0" indent="0" algn="ctr">
              <a:spcBef>
                <a:spcPts val="0"/>
              </a:spcBef>
              <a:buClr>
                <a:srgbClr val="F07F09"/>
              </a:buClr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</a:t>
            </a:r>
          </a:p>
          <a:p>
            <a:pPr marL="36576" lvl="0" indent="0" algn="ctr">
              <a:spcBef>
                <a:spcPts val="0"/>
              </a:spcBef>
              <a:buClr>
                <a:srgbClr val="F07F09"/>
              </a:buClr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Картографический </a:t>
            </a:r>
          </a:p>
          <a:p>
            <a:pPr marL="36576" lvl="0" indent="0" algn="ctr">
              <a:spcBef>
                <a:spcPts val="0"/>
              </a:spcBef>
              <a:buClr>
                <a:srgbClr val="F07F09"/>
              </a:buClr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Описательный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23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4482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Ландшафтная основа для развития рекреационного дела в Чечне гармонично сочетается с культурно-историческими и историко-архитектурными особенностями территории. </a:t>
            </a:r>
            <a:endParaRPr lang="ru-RU" sz="240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709160"/>
          </a:xfrm>
        </p:spPr>
        <p:txBody>
          <a:bodyPr/>
          <a:lstStyle/>
          <a:p>
            <a:pPr marL="137160" indent="0">
              <a:buNone/>
            </a:pPr>
            <a:endParaRPr lang="ru-RU" dirty="0" smtClean="0"/>
          </a:p>
          <a:p>
            <a:pPr marL="137160" indent="0" algn="ctr"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rgbClr val="FF0000"/>
                </a:solidFill>
              </a:rPr>
              <a:t>Тур «Чудеса Чечни»</a:t>
            </a:r>
          </a:p>
          <a:p>
            <a:pPr marL="651510" indent="-514350"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Мечеть им. А.Х. Кадырова - «Сердце Чечни». - самая большая и красивая в </a:t>
            </a:r>
            <a:r>
              <a:rPr lang="ru-RU" b="1" dirty="0" smtClean="0"/>
              <a:t>Европе</a:t>
            </a:r>
          </a:p>
          <a:p>
            <a:pPr marL="651510" indent="-514350">
              <a:buNone/>
            </a:pPr>
            <a:endParaRPr lang="ru-RU" dirty="0" smtClean="0"/>
          </a:p>
          <a:p>
            <a:pPr marL="651510" indent="-514350"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marL="137160" indent="0">
              <a:buNone/>
            </a:pPr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4572000" y="1795490"/>
            <a:ext cx="216024" cy="3373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http://www.predstavitelstvo-chrkkrf.ru/files/fotogallery/image3/3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456231"/>
            <a:ext cx="7632848" cy="28531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1687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548680"/>
            <a:ext cx="8964488" cy="79208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Высокогорное озеро 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Казеной-Ам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аналог озеру Рица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600200"/>
            <a:ext cx="8208912" cy="470916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Альпийские луга - потрясающие места на высоте от 1600 м. над уровнем моря.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4098" name="Picture 2" descr="https://delovayachechnya.ru/upload/iblock/986/986eaaad89a7c5f46356ed93125c56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99" y="1052736"/>
            <a:ext cx="7056785" cy="1944216"/>
          </a:xfrm>
          <a:prstGeom prst="rect">
            <a:avLst/>
          </a:prstGeom>
          <a:noFill/>
        </p:spPr>
      </p:pic>
      <p:pic>
        <p:nvPicPr>
          <p:cNvPr id="4100" name="Picture 4" descr="http://puzzleit.ru/files/puzzles/122/121599/_original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789039"/>
            <a:ext cx="6984776" cy="27058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5319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Карстовые 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пещеры в ущельях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рек 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Шарой-Аргун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Чанты-Аргун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Гехи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Осухи</a:t>
            </a:r>
            <a:endParaRPr lang="ru-RU" sz="24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3074" name="Picture 2" descr="http://albatrosureki.ge/uploads/files/p1862h7njf1os1k471bg19p4l9v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340769"/>
            <a:ext cx="7488832" cy="46085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0526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Город мертвых - </a:t>
            </a:r>
            <a:r>
              <a:rPr lang="ru-RU" sz="32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Цой-Педе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70916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Алея Славы - третий мемориал памяти героев ВОВ после Поклонной горы и Мамаева Кургана</a:t>
            </a:r>
            <a:r>
              <a:rPr lang="ru-RU" b="1" dirty="0" smtClean="0"/>
              <a:t>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4578" name="Picture 2" descr="https://img-fotki.yandex.ru/get/15522/200266923.1b9/0_135b5a_5575afff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836712"/>
            <a:ext cx="6480720" cy="2376264"/>
          </a:xfrm>
          <a:prstGeom prst="rect">
            <a:avLst/>
          </a:prstGeom>
          <a:noFill/>
        </p:spPr>
      </p:pic>
      <p:pic>
        <p:nvPicPr>
          <p:cNvPr id="5" name="Picture 2" descr="http://www.esosedi.ru/fiber/124433/fit/900x600/alleya_slavy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4077072"/>
            <a:ext cx="6480720" cy="223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964</TotalTime>
  <Words>350</Words>
  <Application>Microsoft Office PowerPoint</Application>
  <PresentationFormat>Экран (4:3)</PresentationFormat>
  <Paragraphs>97</Paragraphs>
  <Slides>14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Times New Roman</vt:lpstr>
      <vt:lpstr>Verdana</vt:lpstr>
      <vt:lpstr>Wingdings 2</vt:lpstr>
      <vt:lpstr>Аспект</vt:lpstr>
      <vt:lpstr>  Проект по географии     на тему «Развитие рекреации на Северном Кавказе. Чеченская республика»</vt:lpstr>
      <vt:lpstr>Актуальность</vt:lpstr>
      <vt:lpstr>Презентация PowerPoint</vt:lpstr>
      <vt:lpstr>    Задачи: </vt:lpstr>
      <vt:lpstr>Презентация PowerPoint</vt:lpstr>
      <vt:lpstr>Ландшафтная основа для развития рекреационного дела в Чечне гармонично сочетается с культурно-историческими и историко-архитектурными особенностями территории. </vt:lpstr>
      <vt:lpstr>Высокогорное озеро Казеной-Ам - аналог озеру Рица </vt:lpstr>
      <vt:lpstr>Карстовые пещеры в ущельях рек Шарой-Аргун, Чанты-Аргун, Гехи, Осухи</vt:lpstr>
      <vt:lpstr> Город мертвых - Цой-Педе.</vt:lpstr>
      <vt:lpstr> Небоскребы Грозный Сити - самые высокие здания на Северном Кавказе, из-за них грозный уже прозвали Российским Дубаем. </vt:lpstr>
      <vt:lpstr>Чеченский драматический театр</vt:lpstr>
      <vt:lpstr>Презентация PowerPoint</vt:lpstr>
      <vt:lpstr>                                      Выводы:  Цель проекта достигнута. По итогам исследования можно с уверенностью сказать, что Чеченская Республика – одно из лучших мест в России, где можно хорошо отдохнуть, открыть свой маленький бизнес и увидеть красивые места. Проект может быть использован на уроках географии при изучении темы «Северный Кавказ», а так же гидами и туроператорами для организации туристических маршрутов.  </vt:lpstr>
      <vt:lpstr>Спасибо за внимание и  «Добро пожаловать в  Чечню!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географии на тему «Развитие рекреации на Северном Кавказе. Чеченская республика»</dc:title>
  <dc:creator>Оператор</dc:creator>
  <cp:lastModifiedBy>Пользователь</cp:lastModifiedBy>
  <cp:revision>63</cp:revision>
  <dcterms:created xsi:type="dcterms:W3CDTF">2018-02-02T05:00:01Z</dcterms:created>
  <dcterms:modified xsi:type="dcterms:W3CDTF">2019-05-10T15:44:12Z</dcterms:modified>
</cp:coreProperties>
</file>