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1" r:id="rId2"/>
    <p:sldId id="300" r:id="rId3"/>
    <p:sldId id="301" r:id="rId4"/>
    <p:sldId id="277" r:id="rId5"/>
    <p:sldId id="285" r:id="rId6"/>
    <p:sldId id="302" r:id="rId7"/>
    <p:sldId id="303" r:id="rId8"/>
    <p:sldId id="322" r:id="rId9"/>
    <p:sldId id="323" r:id="rId10"/>
    <p:sldId id="318" r:id="rId11"/>
    <p:sldId id="304" r:id="rId12"/>
    <p:sldId id="319" r:id="rId13"/>
    <p:sldId id="309" r:id="rId14"/>
    <p:sldId id="321" r:id="rId15"/>
    <p:sldId id="320" r:id="rId16"/>
    <p:sldId id="317" r:id="rId17"/>
    <p:sldId id="310" r:id="rId18"/>
    <p:sldId id="305" r:id="rId19"/>
    <p:sldId id="316" r:id="rId20"/>
    <p:sldId id="314" r:id="rId21"/>
    <p:sldId id="291" r:id="rId22"/>
    <p:sldId id="307" r:id="rId23"/>
    <p:sldId id="308" r:id="rId24"/>
    <p:sldId id="325" r:id="rId25"/>
    <p:sldId id="312" r:id="rId26"/>
    <p:sldId id="315" r:id="rId27"/>
    <p:sldId id="276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FF0000"/>
    <a:srgbClr val="CC0000"/>
    <a:srgbClr val="B00000"/>
    <a:srgbClr val="FFFF00"/>
    <a:srgbClr val="EAEAEA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4" autoAdjust="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3171015720475503"/>
          <c:y val="0"/>
          <c:w val="0.51601086322543011"/>
          <c:h val="0.9382672814603210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cat>
            <c:strRef>
              <c:f>Лист1!$A$2:$A$5</c:f>
              <c:strCache>
                <c:ptCount val="3"/>
                <c:pt idx="0">
                  <c:v>В</c:v>
                </c:pt>
                <c:pt idx="1">
                  <c:v>С</c:v>
                </c:pt>
                <c:pt idx="2">
                  <c:v>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70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80664613654038475"/>
          <c:y val="0.42973042422132024"/>
          <c:w val="8.1141246233109712E-2"/>
          <c:h val="0.45200877691664765"/>
        </c:manualLayout>
      </c:layout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explosion val="13"/>
          <c:dPt>
            <c:idx val="0"/>
            <c:explosion val="0"/>
          </c:dPt>
          <c:dPt>
            <c:idx val="1"/>
            <c:explosion val="2"/>
          </c:dPt>
          <c:dPt>
            <c:idx val="2"/>
            <c:explosion val="0"/>
          </c:dPt>
          <c:cat>
            <c:strRef>
              <c:f>Лист1!$A$2:$A$5</c:f>
              <c:strCache>
                <c:ptCount val="3"/>
                <c:pt idx="0">
                  <c:v>В</c:v>
                </c:pt>
                <c:pt idx="1">
                  <c:v>С</c:v>
                </c:pt>
                <c:pt idx="2">
                  <c:v>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53735296976767"/>
          <c:y val="0.46059678349115984"/>
          <c:w val="8.1141246233109726E-2"/>
          <c:h val="0.45200877691664743"/>
        </c:manualLayout>
      </c:layout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0.88333</cdr:x>
      <cdr:y>0.46139</cdr:y>
    </cdr:from>
    <cdr:to>
      <cdr:x>0.99444</cdr:x>
      <cdr:y>0.66342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32848" y="2088232"/>
          <a:ext cx="960097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 -10%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0.88333</cdr:x>
      <cdr:y>0.76368</cdr:y>
    </cdr:from>
    <cdr:to>
      <cdr:x>0.99444</cdr:x>
      <cdr:y>0.96571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32848" y="3456384"/>
          <a:ext cx="960097" cy="914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-70%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0.89167</cdr:x>
      <cdr:y>0.60458</cdr:y>
    </cdr:from>
    <cdr:to>
      <cdr:x>0.99749</cdr:x>
      <cdr:y>0.80661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704856" y="273630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-20%</a:t>
          </a:r>
          <a:endParaRPr lang="ru-RU" sz="2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0.83999</cdr:x>
      <cdr:y>0.4773</cdr:y>
    </cdr:from>
    <cdr:to>
      <cdr:x>0.9511</cdr:x>
      <cdr:y>0.67933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912768" y="2160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 -30%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0.84874</cdr:x>
      <cdr:y>0.76368</cdr:y>
    </cdr:from>
    <cdr:to>
      <cdr:x>0.95985</cdr:x>
      <cdr:y>0.96571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984776" y="34563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-10%</a:t>
          </a:r>
          <a:endParaRPr lang="ru-RU" sz="2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D70A1-9D2E-4396-BDC7-5478777B28AB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1986A-7F29-4E6E-A194-D4F0D2D51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6074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E3B77-FA68-48AD-AA03-7DE0F6720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3B50F-B391-4C3C-B817-C906F32A6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7087-89C3-4498-BF66-28CF1AC61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30DE9-2C5E-43D8-9A78-603923058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14E66-0FC0-41B2-B00E-CF12B64C0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65626-5AEB-42FC-8ABD-74270AC29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9AE4B-BF79-4FEC-B34D-358CCA5E5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5A1AB-2B2B-4AF0-B3F2-877414CE4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C2B3C-7C7F-45FB-B0B7-8F69FC2DA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6D703-4E7B-45E2-93EA-F31817EB8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D45C8-950A-4604-BEF7-12B2EAAA7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B0A35D2-6768-4D8D-88CF-E13B9E90E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7812359" cy="259228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007000"/>
                </a:solidFill>
              </a:rPr>
              <a:t>Автономное учреждение дошкольного образования муниципального образования Заводоуковский городской округ«Центр развития ребенка – детский сад «Светлячок»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B00000"/>
                </a:solidFill>
              </a:rPr>
              <a:t>И</a:t>
            </a:r>
            <a:r>
              <a:rPr lang="ru-RU" sz="2800" b="1" dirty="0" smtClean="0">
                <a:solidFill>
                  <a:srgbClr val="B00000"/>
                </a:solidFill>
                <a:latin typeface="+mj-lt"/>
                <a:ea typeface="+mj-ea"/>
                <a:cs typeface="+mj-cs"/>
              </a:rPr>
              <a:t>нформационно-творческий</a:t>
            </a:r>
            <a:br>
              <a:rPr lang="ru-RU" sz="2800" b="1" dirty="0" smtClean="0">
                <a:solidFill>
                  <a:srgbClr val="B00000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rgbClr val="B00000"/>
                </a:solidFill>
              </a:rPr>
              <a:t>проект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2636838"/>
            <a:ext cx="7452320" cy="151224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День Победы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472113" y="4581525"/>
            <a:ext cx="36718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1800" b="1" dirty="0">
                <a:solidFill>
                  <a:srgbClr val="800000"/>
                </a:solidFill>
              </a:rPr>
              <a:t>                Выполнила: </a:t>
            </a:r>
          </a:p>
          <a:p>
            <a:pPr algn="r"/>
            <a:r>
              <a:rPr lang="ru-RU" sz="1800" b="1" dirty="0" smtClean="0">
                <a:solidFill>
                  <a:srgbClr val="800000"/>
                </a:solidFill>
              </a:rPr>
              <a:t>Болденко Виктория Валерьевна, воспитатель Детского сада «Светлячок»</a:t>
            </a:r>
            <a:endParaRPr lang="ru-RU" sz="1800" b="1" dirty="0">
              <a:solidFill>
                <a:srgbClr val="800000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499992" y="5876925"/>
            <a:ext cx="21492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800000"/>
                </a:solidFill>
              </a:rPr>
              <a:t>г.Заводоуковск </a:t>
            </a:r>
          </a:p>
          <a:p>
            <a:r>
              <a:rPr lang="ru-RU" sz="1800" b="1" dirty="0" smtClean="0">
                <a:solidFill>
                  <a:srgbClr val="800000"/>
                </a:solidFill>
              </a:rPr>
              <a:t>2019</a:t>
            </a:r>
            <a:endParaRPr lang="ru-RU" sz="1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740352" cy="2492896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Цикл </a:t>
            </a:r>
            <a:r>
              <a:rPr lang="ru-RU" sz="2400" b="1" u="sng" dirty="0" smtClean="0">
                <a:solidFill>
                  <a:srgbClr val="FF0000"/>
                </a:solidFill>
              </a:rPr>
              <a:t>познавательных бесед</a:t>
            </a:r>
            <a:r>
              <a:rPr lang="ru-RU" sz="2400" b="1" u="sng" dirty="0" smtClean="0">
                <a:solidFill>
                  <a:srgbClr val="FF0000"/>
                </a:solidFill>
              </a:rPr>
              <a:t>, </a:t>
            </a:r>
            <a:r>
              <a:rPr lang="ru-RU" sz="2400" b="1" u="sng" dirty="0" smtClean="0">
                <a:solidFill>
                  <a:srgbClr val="FF0000"/>
                </a:solidFill>
              </a:rPr>
              <a:t>рассматривание альбомов журналов открыток</a:t>
            </a:r>
            <a:r>
              <a:rPr lang="ru-RU" sz="2400" b="1" u="sng" dirty="0" smtClean="0">
                <a:solidFill>
                  <a:srgbClr val="FF0000"/>
                </a:solidFill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показ документальных фильмов, познавательных презентаций, </a:t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чтение произведений о  тех тяжёлых годах для всей страны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рирл\Downloads\дет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2564904"/>
            <a:ext cx="6978352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30594" y="1916832"/>
            <a:ext cx="2285622" cy="1637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1340768"/>
            <a:ext cx="3419872" cy="2564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005064"/>
            <a:ext cx="3379489" cy="24923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484784"/>
            <a:ext cx="3456384" cy="2456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4005064"/>
            <a:ext cx="3382948" cy="253721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84316" cy="1143000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 Участие в 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впознавательно</a:t>
            </a:r>
            <a:r>
              <a:rPr lang="ru-RU" sz="2400" b="1" u="sng" dirty="0" smtClean="0">
                <a:solidFill>
                  <a:srgbClr val="FF0000"/>
                </a:solidFill>
              </a:rPr>
              <a:t> - развлекательной программе «Хочу стать солдатом»  Городского краеведческого музея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293496" cy="1143000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Продуктивная деятельность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3200" b="1" u="sng" dirty="0" smtClean="0">
                <a:solidFill>
                  <a:srgbClr val="FF0000"/>
                </a:solidFill>
              </a:rPr>
              <a:t>Лепка «Танки»</a:t>
            </a: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412776"/>
            <a:ext cx="4275931" cy="2736304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</p:pic>
      <p:pic>
        <p:nvPicPr>
          <p:cNvPr id="2050" name="Picture 2" descr="C:\Users\рирл\Downloads\photofacefun_com_15574969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45063" y="3933056"/>
            <a:ext cx="4198937" cy="253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668344" cy="1196752"/>
          </a:xfrm>
        </p:spPr>
        <p:txBody>
          <a:bodyPr/>
          <a:lstStyle/>
          <a:p>
            <a:pPr algn="l"/>
            <a:r>
              <a:rPr lang="ru-RU" sz="2800" b="1" u="sng" dirty="0" smtClean="0">
                <a:solidFill>
                  <a:srgbClr val="FF0000"/>
                </a:solidFill>
              </a:rPr>
              <a:t>Выставка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творческих работ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«Военной техники»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204864"/>
            <a:ext cx="4360274" cy="2808312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</p:pic>
      <p:pic>
        <p:nvPicPr>
          <p:cNvPr id="9" name="Picture 6" descr="Ð Ð¸ÑÑÐ½Ð¾Ðº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573016"/>
            <a:ext cx="4104456" cy="280947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" name="Picture 4" descr="https://shkolabuduschego.ru/wp-content/uploads/2017/04/moryak-na-lodk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76672"/>
            <a:ext cx="3995936" cy="273630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884368" cy="936104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Рисовали праздничный салют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196752"/>
            <a:ext cx="7205115" cy="4320480"/>
          </a:xfr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16824" cy="1143000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Участие совместно с родителями в выставке стенгазет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«9 мая - День Победы!»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628800"/>
            <a:ext cx="5791062" cy="320392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004048" y="4077430"/>
            <a:ext cx="4139952" cy="2488101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640960" cy="1628800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Участие в программе детской библиотеки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«Героям - землякам посвящается»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484784"/>
            <a:ext cx="4392488" cy="346041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933056"/>
            <a:ext cx="3960440" cy="2580259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607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776864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</a:rPr>
              <a:t>Оформление в группе  мини - музея «История лет военных»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988840"/>
            <a:ext cx="5699361" cy="322799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502088"/>
            <a:ext cx="3816424" cy="236676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8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005064"/>
            <a:ext cx="4067944" cy="2440764"/>
          </a:xfr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136815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Изготовление открыток к 9 мая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совместно с родителями 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56376" y="4005065"/>
            <a:ext cx="432048" cy="864096"/>
          </a:xfrm>
        </p:spPr>
        <p:txBody>
          <a:bodyPr/>
          <a:lstStyle/>
          <a:p>
            <a:endParaRPr lang="ru-RU" sz="18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403711">
            <a:off x="1437726" y="1507003"/>
            <a:ext cx="1272102" cy="1690445"/>
          </a:xfrm>
          <a:prstGeom prst="rect">
            <a:avLst/>
          </a:prstGeom>
          <a:noFill/>
          <a:ln w="63500" cmpd="sng">
            <a:solidFill>
              <a:srgbClr val="C00000">
                <a:alpha val="93000"/>
              </a:srgbClr>
            </a:solidFill>
            <a:miter lim="800000"/>
            <a:headEnd/>
            <a:tailEnd/>
          </a:ln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532992">
            <a:off x="3178779" y="1795731"/>
            <a:ext cx="1410927" cy="1874794"/>
          </a:xfrm>
          <a:prstGeom prst="rect">
            <a:avLst/>
          </a:prstGeom>
          <a:noFill/>
          <a:ln w="63500" cmpd="sng">
            <a:solidFill>
              <a:srgbClr val="C00000"/>
            </a:solidFill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511149">
            <a:off x="5029776" y="1708127"/>
            <a:ext cx="1251597" cy="1752236"/>
          </a:xfrm>
          <a:prstGeom prst="rect">
            <a:avLst/>
          </a:prstGeom>
          <a:noFill/>
          <a:ln w="66675" cmpd="sng">
            <a:solidFill>
              <a:srgbClr val="C00000"/>
            </a:solidFill>
          </a:ln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449951">
            <a:off x="6926479" y="1304825"/>
            <a:ext cx="1411008" cy="1860062"/>
          </a:xfrm>
          <a:prstGeom prst="rect">
            <a:avLst/>
          </a:prstGeom>
          <a:noFill/>
          <a:ln w="66675" cmpd="sng">
            <a:solidFill>
              <a:srgbClr val="C00000"/>
            </a:solidFill>
          </a:ln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0395386">
            <a:off x="1691185" y="3649214"/>
            <a:ext cx="1387709" cy="1847022"/>
          </a:xfrm>
          <a:prstGeom prst="rect">
            <a:avLst/>
          </a:prstGeom>
          <a:noFill/>
          <a:ln w="66675">
            <a:solidFill>
              <a:srgbClr val="C00000"/>
            </a:solidFill>
          </a:ln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560430">
            <a:off x="3583145" y="4168712"/>
            <a:ext cx="1371588" cy="1789049"/>
          </a:xfrm>
          <a:prstGeom prst="rect">
            <a:avLst/>
          </a:prstGeom>
          <a:noFill/>
          <a:ln w="66675">
            <a:solidFill>
              <a:srgbClr val="C00000"/>
            </a:solidFill>
          </a:ln>
        </p:spPr>
      </p:pic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0545861">
            <a:off x="5405604" y="4029331"/>
            <a:ext cx="1412420" cy="192465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7663" name="Picture 15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0473576">
            <a:off x="7173860" y="3479244"/>
            <a:ext cx="1478427" cy="2084962"/>
          </a:xfrm>
          <a:prstGeom prst="rect">
            <a:avLst/>
          </a:prstGeom>
          <a:noFill/>
          <a:ln w="698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548680"/>
            <a:ext cx="5112568" cy="1512168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Участие в акции 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«Открытка в каждый дом»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492896"/>
            <a:ext cx="5544616" cy="352070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lum bright="1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251160" y="557152"/>
            <a:ext cx="3473327" cy="288032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53160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912768" cy="836712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Актуальность проекта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764704"/>
            <a:ext cx="7272808" cy="576064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аналитической деятельности обозначился ряд проблем: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004200"/>
                </a:solidFill>
              </a:rPr>
              <a:t>- Н</a:t>
            </a:r>
            <a:r>
              <a:rPr lang="ru-RU" sz="24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аши дошкольники не испытывают чувства гордости за свою Родину, за героев победителей в Великой Отечественной Войне.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4200"/>
                </a:solidFill>
              </a:rPr>
              <a:t>- О</a:t>
            </a:r>
            <a:r>
              <a:rPr lang="ru-RU" sz="24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чень скудные знания о героях Великой Отечественной Войны.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4200"/>
                </a:solidFill>
              </a:rPr>
              <a:t>    - </a:t>
            </a:r>
            <a:r>
              <a:rPr lang="ru-RU" sz="24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Не имеют представлений о причинах возникновения праздника.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4200"/>
                </a:solidFill>
              </a:rPr>
              <a:t>- Нет заинтересованности родителей в расширении патриотических знаний детей.</a:t>
            </a:r>
            <a:endParaRPr lang="ru-RU" sz="2400" b="1" dirty="0" smtClean="0">
              <a:solidFill>
                <a:srgbClr val="004200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r>
              <a:rPr lang="ru-RU" sz="24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Таким образом, было принято решение разработать и реализовать проект </a:t>
            </a:r>
          </a:p>
          <a:p>
            <a:pPr algn="r">
              <a:buNone/>
            </a:pPr>
            <a:r>
              <a:rPr lang="ru-RU" sz="24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«День победы». </a:t>
            </a: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884368" cy="1143000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Выставка  семейных альбомов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 «Победа была за нами» 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556792"/>
            <a:ext cx="7249121" cy="4896544"/>
          </a:xfr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42852"/>
            <a:ext cx="7884368" cy="1052513"/>
          </a:xfrm>
        </p:spPr>
        <p:txBody>
          <a:bodyPr/>
          <a:lstStyle/>
          <a:p>
            <a:pPr eaLnBrk="1" hangingPunct="1"/>
            <a:r>
              <a:rPr lang="ru-RU" sz="2800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Экскурсия к мемориалу памяти воинов-земляков на привокзальной площади и возложение цветов.</a:t>
            </a:r>
            <a:endParaRPr lang="ru-RU" sz="2800" b="1" i="1" u="sng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84784"/>
            <a:ext cx="4415892" cy="317143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84784"/>
            <a:ext cx="3430268" cy="403244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4005064"/>
            <a:ext cx="3359715" cy="251978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126876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Участие в фестивале «Победы»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Сценка «На привале»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ПРОЕКТ 9 МАЯ\9 мая в саду\IMG-43f8a007789e3c4782699ca57830be68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268760"/>
            <a:ext cx="7190514" cy="41944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16632"/>
            <a:ext cx="4111565" cy="2653716"/>
          </a:xfrm>
          <a:ln w="38100">
            <a:solidFill>
              <a:srgbClr val="FF0000"/>
            </a:solidFill>
          </a:ln>
        </p:spPr>
      </p:pic>
      <p:pic>
        <p:nvPicPr>
          <p:cNvPr id="2051" name="Picture 3" descr="E:\ПРОЕКТ 9 МАЯ\9 мая в саду\IMG-d67ab0597f5f0b2b5bfa44972508afbb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764704"/>
            <a:ext cx="4444937" cy="316835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2052" name="Picture 4" descr="E:\ПРОЕКТ 9 МАЯ\9 мая в саду\IMG-fd7947eb5a2b1422dfc22b3dd1e9b0c9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2996952"/>
            <a:ext cx="4716016" cy="345841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Результаты опроса 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3200" b="1" u="sng" dirty="0" smtClean="0">
                <a:solidFill>
                  <a:srgbClr val="FF0000"/>
                </a:solidFill>
              </a:rPr>
              <a:t>на завершающем этапе 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3200" b="1" u="sng" dirty="0" smtClean="0">
                <a:solidFill>
                  <a:srgbClr val="FF0000"/>
                </a:solidFill>
              </a:rPr>
              <a:t>реализации проекта: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7380312" y="443711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-60%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812360" cy="836712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В результате реализации проекта: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908720"/>
            <a:ext cx="6696744" cy="5688632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007000"/>
                </a:solidFill>
              </a:rPr>
              <a:t>Повысился уровень осведомлённости старших дошкольников через знакомство с легендарным прошлым  России в период Великой Отечественной войны.</a:t>
            </a:r>
          </a:p>
          <a:p>
            <a:pPr algn="just"/>
            <a:r>
              <a:rPr lang="ru-RU" sz="2400" b="1" dirty="0" smtClean="0">
                <a:solidFill>
                  <a:srgbClr val="007000"/>
                </a:solidFill>
              </a:rPr>
              <a:t>Расширилось представление о военных профессиях,  военной технике нашей Армии.</a:t>
            </a:r>
          </a:p>
          <a:p>
            <a:pPr algn="just"/>
            <a:r>
              <a:rPr lang="ru-RU" sz="2400" b="1" dirty="0" smtClean="0">
                <a:solidFill>
                  <a:srgbClr val="007000"/>
                </a:solidFill>
              </a:rPr>
              <a:t>Дети испытывают уважение к защитникам Родины и чувство гордости за свой народ.</a:t>
            </a:r>
          </a:p>
          <a:p>
            <a:pPr algn="just"/>
            <a:r>
              <a:rPr lang="ru-RU" sz="2400" b="1" dirty="0" smtClean="0">
                <a:solidFill>
                  <a:srgbClr val="007000"/>
                </a:solidFill>
              </a:rPr>
              <a:t> Родители проявили заинтересованность в расширении патриотических знаний детей.</a:t>
            </a:r>
          </a:p>
          <a:p>
            <a:endParaRPr lang="ru-RU" sz="2000" dirty="0">
              <a:solidFill>
                <a:srgbClr val="0042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552728" cy="1224136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В  перспективе:</a:t>
            </a:r>
            <a:r>
              <a:rPr lang="ru-RU" sz="3200" u="sng" dirty="0" smtClean="0">
                <a:solidFill>
                  <a:srgbClr val="FF0000"/>
                </a:solidFill>
              </a:rPr>
              <a:t/>
            </a:r>
            <a:br>
              <a:rPr lang="ru-RU" sz="3200" u="sng" dirty="0" smtClean="0">
                <a:solidFill>
                  <a:srgbClr val="FF0000"/>
                </a:solidFill>
              </a:rPr>
            </a:b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908720"/>
            <a:ext cx="6912768" cy="4608512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007000"/>
                </a:solidFill>
              </a:rPr>
              <a:t> Продолжать знакомить детей с историей Великой Отечественной Войны. </a:t>
            </a:r>
          </a:p>
          <a:p>
            <a:r>
              <a:rPr lang="ru-RU" sz="2800" b="1" dirty="0" smtClean="0">
                <a:solidFill>
                  <a:srgbClr val="007000"/>
                </a:solidFill>
              </a:rPr>
              <a:t>Напечатать и разместить статью по реализации данного проекта на сайте Детского сада.</a:t>
            </a:r>
          </a:p>
          <a:p>
            <a:r>
              <a:rPr lang="ru-RU" sz="2800" b="1" dirty="0" smtClean="0">
                <a:solidFill>
                  <a:srgbClr val="007000"/>
                </a:solidFill>
              </a:rPr>
              <a:t>Принять участие во Всероссийском конкурсе «Была Война….» в рамках общероссийского инновационного проекта «Моя Россия».</a:t>
            </a:r>
          </a:p>
          <a:p>
            <a:endParaRPr lang="ru-RU" dirty="0" smtClean="0">
              <a:solidFill>
                <a:srgbClr val="0042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60648"/>
            <a:ext cx="6912768" cy="5184576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6" name="Лента лицом вниз 5"/>
          <p:cNvSpPr/>
          <p:nvPr/>
        </p:nvSpPr>
        <p:spPr>
          <a:xfrm>
            <a:off x="1043608" y="4581128"/>
            <a:ext cx="7884368" cy="2088232"/>
          </a:xfrm>
          <a:prstGeom prst="ribbon">
            <a:avLst>
              <a:gd name="adj1" fmla="val 8280"/>
              <a:gd name="adj2" fmla="val 50000"/>
            </a:avLst>
          </a:prstGeom>
          <a:ln w="38100">
            <a:solidFill>
              <a:srgbClr val="004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eaLnBrk="1" hangingPunct="1">
              <a:buFontTx/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Покуда сердца стучатся — ПОМНИТЕ ! Какой ценой завоевано счастье — ПОМНИТЕ ! О тех, кто уже никогда не споет — ПОМНИТЕ!  Во все времена нашей жизни - ПОМНИТЕ!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404664"/>
            <a:ext cx="7056784" cy="6165304"/>
          </a:xfrm>
        </p:spPr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Участники проекта</a:t>
            </a:r>
            <a:endParaRPr lang="ru-RU" sz="28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4200"/>
                </a:solidFill>
                <a:cs typeface="Times New Roman" panose="02020603050405020304" pitchFamily="18" charset="0"/>
              </a:rPr>
              <a:t> дети старшей группы, воспитатели,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4200"/>
                </a:solidFill>
                <a:cs typeface="Times New Roman" panose="02020603050405020304" pitchFamily="18" charset="0"/>
              </a:rPr>
              <a:t> родители, музыкальный руководитель.</a:t>
            </a:r>
          </a:p>
          <a:p>
            <a:pPr algn="ctr"/>
            <a:endParaRPr lang="ru-RU" sz="2800" b="1" dirty="0" smtClean="0">
              <a:solidFill>
                <a:srgbClr val="004200"/>
              </a:solidFill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Вид проекта</a:t>
            </a:r>
            <a:endParaRPr lang="ru-RU" sz="2800" b="1" dirty="0" smtClean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4200"/>
                </a:solidFill>
                <a:ea typeface="+mn-ea"/>
                <a:cs typeface="+mn-cs"/>
              </a:rPr>
              <a:t>информационно-творческий</a:t>
            </a:r>
            <a:r>
              <a:rPr lang="ru-RU" sz="2800" b="1" dirty="0" smtClean="0">
                <a:solidFill>
                  <a:srgbClr val="004200"/>
                </a:solidFill>
                <a:cs typeface="Times New Roman" panose="02020603050405020304" pitchFamily="18" charset="0"/>
              </a:rPr>
              <a:t>, групповой.</a:t>
            </a:r>
          </a:p>
          <a:p>
            <a:pPr algn="ctr"/>
            <a:endParaRPr lang="ru-RU" sz="2800" b="1" dirty="0" smtClean="0">
              <a:solidFill>
                <a:srgbClr val="004200"/>
              </a:solidFill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</a:t>
            </a:r>
            <a:r>
              <a:rPr lang="ru-RU" sz="28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Срок реализации проекта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4200"/>
                </a:solidFill>
                <a:ea typeface="+mn-ea"/>
                <a:cs typeface="+mn-cs"/>
              </a:rPr>
              <a:t>апрель - май 2019 года</a:t>
            </a:r>
            <a:endParaRPr lang="ru-RU" sz="2800" b="1" dirty="0" smtClean="0">
              <a:solidFill>
                <a:srgbClr val="0042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971550" y="548681"/>
            <a:ext cx="2520330" cy="432048"/>
          </a:xfrm>
        </p:spPr>
        <p:txBody>
          <a:bodyPr/>
          <a:lstStyle/>
          <a:p>
            <a:r>
              <a:rPr lang="ru-RU" sz="1600" dirty="0" smtClean="0">
                <a:solidFill>
                  <a:srgbClr val="800000"/>
                </a:solidFill>
              </a:rPr>
              <a:t> </a:t>
            </a:r>
            <a:br>
              <a:rPr lang="ru-RU" sz="1600" dirty="0" smtClean="0">
                <a:solidFill>
                  <a:srgbClr val="800000"/>
                </a:solidFill>
              </a:rPr>
            </a:b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r>
              <a:rPr lang="ru-RU" b="1" dirty="0" smtClean="0">
                <a:solidFill>
                  <a:srgbClr val="FF3300"/>
                </a:solidFill>
              </a:rPr>
              <a:t/>
            </a:r>
            <a:br>
              <a:rPr lang="ru-RU" b="1" dirty="0" smtClean="0">
                <a:solidFill>
                  <a:srgbClr val="FF3300"/>
                </a:solidFill>
              </a:rPr>
            </a:br>
            <a:endParaRPr lang="ru-RU" b="1" dirty="0" smtClean="0">
              <a:solidFill>
                <a:srgbClr val="FF3300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692696"/>
            <a:ext cx="6552728" cy="5328592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Цель проекта:</a:t>
            </a:r>
            <a:r>
              <a:rPr lang="ru-RU" sz="2000" u="sng" dirty="0" smtClean="0">
                <a:solidFill>
                  <a:srgbClr val="800000"/>
                </a:solidFill>
              </a:rPr>
              <a:t> </a:t>
            </a:r>
          </a:p>
          <a:p>
            <a:endParaRPr lang="ru-RU" sz="2000" u="sng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004200"/>
                </a:solidFill>
              </a:rPr>
              <a:t>Создание  условий для ознакомления детей с героическим подвигом русского народа в Великой Отечественной войне; укрепление нравственно-патриотических чувств дошкольников через различные виды деятельности. 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>
              <a:solidFill>
                <a:srgbClr val="800000"/>
              </a:solidFill>
            </a:endParaRPr>
          </a:p>
        </p:txBody>
      </p:sp>
      <p:sp>
        <p:nvSpPr>
          <p:cNvPr id="3076" name="Прямоугольник 2"/>
          <p:cNvSpPr>
            <a:spLocks noChangeArrowheads="1"/>
          </p:cNvSpPr>
          <p:nvPr/>
        </p:nvSpPr>
        <p:spPr bwMode="auto">
          <a:xfrm>
            <a:off x="1908175" y="2349500"/>
            <a:ext cx="6911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 smtClean="0">
                <a:solidFill>
                  <a:srgbClr val="800000"/>
                </a:solidFill>
              </a:rPr>
              <a:t>.</a:t>
            </a:r>
            <a:endParaRPr lang="ru-RU" sz="1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Орден Красной звезд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4653136"/>
            <a:ext cx="1584337" cy="158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Орден Красное Знам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3212976"/>
            <a:ext cx="1584176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     </a:t>
            </a:r>
            <a:r>
              <a:rPr lang="ru-RU" sz="3600" b="1" u="sng" dirty="0" smtClean="0">
                <a:solidFill>
                  <a:srgbClr val="FF0000"/>
                </a:solidFill>
              </a:rPr>
              <a:t>Задачи: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b="1" dirty="0" smtClean="0">
              <a:solidFill>
                <a:schemeClr val="tx1"/>
              </a:solidFill>
            </a:endParaRPr>
          </a:p>
        </p:txBody>
      </p:sp>
      <p:pic>
        <p:nvPicPr>
          <p:cNvPr id="4101" name="Picture 6" descr="Герой Советского Союза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403648" y="908720"/>
            <a:ext cx="1440160" cy="2087562"/>
          </a:xfrm>
        </p:spPr>
      </p:pic>
      <p:sp>
        <p:nvSpPr>
          <p:cNvPr id="4102" name="Rectangle 18"/>
          <p:cNvSpPr>
            <a:spLocks noGrp="1" noChangeArrowheads="1"/>
          </p:cNvSpPr>
          <p:nvPr>
            <p:ph idx="1"/>
          </p:nvPr>
        </p:nvSpPr>
        <p:spPr>
          <a:xfrm>
            <a:off x="2843808" y="764704"/>
            <a:ext cx="6048672" cy="5184576"/>
          </a:xfrm>
        </p:spPr>
        <p:txBody>
          <a:bodyPr/>
          <a:lstStyle/>
          <a:p>
            <a:pPr algn="just" eaLnBrk="1" hangingPunct="1"/>
            <a:r>
              <a:rPr lang="ru-RU" sz="2000" b="1" dirty="0" smtClean="0">
                <a:solidFill>
                  <a:srgbClr val="007000"/>
                </a:solidFill>
              </a:rPr>
              <a:t>Дать представление о значении победы    нашего народа в Великой Отечественной войне; познакомить с историческими фактами военных лет;</a:t>
            </a: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r>
              <a:rPr lang="ru-RU" sz="2000" b="1" dirty="0" smtClean="0">
                <a:solidFill>
                  <a:srgbClr val="007000"/>
                </a:solidFill>
              </a:rPr>
              <a:t>Организовать сотворчество детей, родителей в совместном освоении данной темы; </a:t>
            </a: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20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1800" b="1" dirty="0" smtClean="0">
              <a:solidFill>
                <a:srgbClr val="007000"/>
              </a:solidFill>
            </a:endParaRPr>
          </a:p>
          <a:p>
            <a:pPr algn="just" eaLnBrk="1" hangingPunct="1"/>
            <a:endParaRPr lang="ru-RU" sz="1800" dirty="0" smtClean="0"/>
          </a:p>
          <a:p>
            <a:pPr eaLnBrk="1" hangingPunct="1"/>
            <a:endParaRPr lang="ru-RU" sz="1800" dirty="0" smtClean="0"/>
          </a:p>
        </p:txBody>
      </p:sp>
      <p:sp>
        <p:nvSpPr>
          <p:cNvPr id="4103" name="Rectangle 22"/>
          <p:cNvSpPr>
            <a:spLocks noChangeArrowheads="1"/>
          </p:cNvSpPr>
          <p:nvPr/>
        </p:nvSpPr>
        <p:spPr bwMode="auto">
          <a:xfrm>
            <a:off x="5364087" y="4221088"/>
            <a:ext cx="3779913" cy="201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FontTx/>
              <a:buChar char="•"/>
            </a:pPr>
            <a:r>
              <a:rPr lang="ru-RU" sz="2000" b="1" dirty="0">
                <a:solidFill>
                  <a:srgbClr val="007000"/>
                </a:solidFill>
              </a:rPr>
              <a:t>Воспитывать нравственно-патриотические чувства у дошкольников  к празднику Победы, уважение к заслугам и подвигам воинов Великой Отечественной войны.</a:t>
            </a:r>
          </a:p>
        </p:txBody>
      </p:sp>
      <p:sp>
        <p:nvSpPr>
          <p:cNvPr id="4104" name="Rectangle 23"/>
          <p:cNvSpPr>
            <a:spLocks noChangeArrowheads="1"/>
          </p:cNvSpPr>
          <p:nvPr/>
        </p:nvSpPr>
        <p:spPr bwMode="auto">
          <a:xfrm>
            <a:off x="3995936" y="3068960"/>
            <a:ext cx="4968552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FontTx/>
              <a:buChar char="•"/>
            </a:pPr>
            <a:r>
              <a:rPr lang="ru-RU" sz="2000" b="1" dirty="0" smtClean="0">
                <a:solidFill>
                  <a:srgbClr val="007000"/>
                </a:solidFill>
              </a:rPr>
              <a:t>Уточнить </a:t>
            </a:r>
            <a:r>
              <a:rPr lang="ru-RU" sz="2000" b="1" dirty="0">
                <a:solidFill>
                  <a:srgbClr val="007000"/>
                </a:solidFill>
              </a:rPr>
              <a:t>и расширить знания о памятнике погибшим воинам нашего </a:t>
            </a:r>
            <a:r>
              <a:rPr lang="ru-RU" sz="2000" b="1" dirty="0" smtClean="0">
                <a:solidFill>
                  <a:srgbClr val="007000"/>
                </a:solidFill>
              </a:rPr>
              <a:t>города </a:t>
            </a:r>
            <a:endParaRPr lang="ru-RU" sz="2000" b="1" dirty="0">
              <a:solidFill>
                <a:srgbClr val="007000"/>
              </a:solidFill>
            </a:endParaRPr>
          </a:p>
          <a:p>
            <a:pPr algn="l">
              <a:spcBef>
                <a:spcPct val="20000"/>
              </a:spcBef>
              <a:buFontTx/>
              <a:buChar char="•"/>
            </a:pP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416824" cy="836712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 результат: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692696"/>
            <a:ext cx="7272808" cy="5760640"/>
          </a:xfrm>
        </p:spPr>
        <p:txBody>
          <a:bodyPr/>
          <a:lstStyle/>
          <a:p>
            <a:pPr algn="just"/>
            <a:r>
              <a:rPr lang="ru-RU" sz="2400" b="1" u="sng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Воспитанники:</a:t>
            </a:r>
            <a:r>
              <a:rPr lang="ru-RU" sz="2400" b="1" dirty="0" smtClean="0">
                <a:solidFill>
                  <a:srgbClr val="007000"/>
                </a:solidFill>
              </a:rPr>
              <a:t>  </a:t>
            </a:r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Имеют знания о легендарном прошлом нашей Родины;</a:t>
            </a:r>
          </a:p>
          <a:p>
            <a:pPr algn="just"/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Имеют представления о военных профессиях, о родах войск, военной технике;</a:t>
            </a:r>
          </a:p>
          <a:p>
            <a:pPr algn="just"/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Имеют представление о памятных местах родного </a:t>
            </a:r>
            <a:r>
              <a:rPr lang="ru-RU" sz="2400" dirty="0" smtClean="0">
                <a:solidFill>
                  <a:srgbClr val="007000"/>
                </a:solidFill>
              </a:rPr>
              <a:t>города</a:t>
            </a:r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algn="just"/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Толерантны, испытывают уважение к защитникам Родины и чувство гордости за свой народ.</a:t>
            </a:r>
          </a:p>
          <a:p>
            <a:pPr algn="just"/>
            <a:r>
              <a:rPr lang="ru-RU" sz="2400" b="1" u="sng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Родители:</a:t>
            </a:r>
            <a:r>
              <a:rPr lang="ru-RU" sz="2400" b="1" dirty="0" smtClean="0">
                <a:solidFill>
                  <a:srgbClr val="007000"/>
                </a:solidFill>
              </a:rPr>
              <a:t>  </a:t>
            </a:r>
            <a:r>
              <a:rPr lang="ru-RU" sz="24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Активные и заинтересованные участники проекта, ориентированы на развитие у ребёнка потребности к познанию, общению со взрослыми и сверстниками, через совместную     проектную деятельность.</a:t>
            </a:r>
          </a:p>
          <a:p>
            <a:pPr algn="r">
              <a:buNone/>
            </a:pPr>
            <a:r>
              <a:rPr lang="ru-RU" sz="2000" dirty="0" smtClean="0">
                <a:solidFill>
                  <a:srgbClr val="007000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-171400"/>
            <a:ext cx="7033984" cy="1008112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Этапы работы над проектом: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692696"/>
            <a:ext cx="7380312" cy="590465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Подготовительный этап: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Определение темы проекта.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Формулировка цели и разбивка на задачи.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Составление плана основного этапа проекта.</a:t>
            </a:r>
          </a:p>
          <a:p>
            <a:r>
              <a:rPr lang="ru-RU" sz="1800" b="1" dirty="0" smtClean="0">
                <a:solidFill>
                  <a:srgbClr val="004200"/>
                </a:solidFill>
              </a:rPr>
              <a:t>Блиц-о</a:t>
            </a:r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прос детей.</a:t>
            </a:r>
            <a:r>
              <a:rPr lang="ru-RU" sz="1800" b="1" i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 </a:t>
            </a:r>
            <a:endParaRPr lang="ru-RU" sz="1800" b="1" dirty="0" smtClean="0">
              <a:solidFill>
                <a:srgbClr val="004200"/>
              </a:solidFill>
              <a:latin typeface="+mn-lt"/>
              <a:ea typeface="+mn-ea"/>
              <a:cs typeface="+mn-cs"/>
            </a:endParaRP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Привлечение родителей к оформлению мини-музея и альбома «Победа была за нами».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                              </a:t>
            </a: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Основной этап: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    (практическая реализация проекта)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Заключительный: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Трансляция результатов проекта в фотовыставке для родителей.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Проведение обобщающего занятия «Этот день Победы».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Выставка семейных  альбомов  «Победа была за нами».</a:t>
            </a:r>
          </a:p>
          <a:p>
            <a:r>
              <a:rPr lang="ru-RU" sz="1800" b="1" dirty="0" smtClean="0">
                <a:solidFill>
                  <a:srgbClr val="004200"/>
                </a:solidFill>
                <a:latin typeface="+mn-lt"/>
                <a:ea typeface="+mn-ea"/>
                <a:cs typeface="+mn-cs"/>
              </a:rPr>
              <a:t>Посещение и возложение цветов к мемориалу.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Блиц-опрос детей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80728"/>
            <a:ext cx="6912768" cy="452596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4200"/>
                </a:solidFill>
              </a:rPr>
              <a:t>Почему наш народ отмечает праздник День Победы?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 Почему День Победы - это праздник со слезами на глазах?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Кого можно назвать ветераном Великой Отечественной войны?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Кого можно назвать защитником Отечества?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Что по традиции делают 9 мая?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Что такое вечный огонь, почетный караул?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Что такое памятник, обелиск Славы?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Что такое подвиг, героизм?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Что такое орден?</a:t>
            </a:r>
          </a:p>
          <a:p>
            <a:r>
              <a:rPr lang="ru-RU" sz="2000" b="1" dirty="0" smtClean="0">
                <a:solidFill>
                  <a:srgbClr val="004200"/>
                </a:solidFill>
              </a:rPr>
              <a:t>Какие военные профессии, военная техника есть в нашей Армии?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354162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Результаты опроса на 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3200" b="1" u="sng" dirty="0" smtClean="0">
                <a:solidFill>
                  <a:srgbClr val="FF0000"/>
                </a:solidFill>
              </a:rPr>
              <a:t>начальном  этапе 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3200" b="1" u="sng" dirty="0" smtClean="0">
                <a:solidFill>
                  <a:srgbClr val="FF0000"/>
                </a:solidFill>
              </a:rPr>
              <a:t>реализации проекта:</a:t>
            </a:r>
            <a:endParaRPr lang="ru-RU" sz="3200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3528" y="1700808"/>
          <a:ext cx="864096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1511</TotalTime>
  <Words>655</Words>
  <Application>Microsoft Office PowerPoint</Application>
  <PresentationFormat>Экран (4:3)</PresentationFormat>
  <Paragraphs>109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Презентация6</vt:lpstr>
      <vt:lpstr>Автономное учреждение дошкольного образования муниципального образования Заводоуковский городской округ«Центр развития ребенка – детский сад «Светлячок»  Информационно-творческий проект </vt:lpstr>
      <vt:lpstr>Актуальность проекта</vt:lpstr>
      <vt:lpstr>Слайд 3</vt:lpstr>
      <vt:lpstr>    </vt:lpstr>
      <vt:lpstr>     Задачи: </vt:lpstr>
      <vt:lpstr>Предполагаемый  результат:</vt:lpstr>
      <vt:lpstr>Этапы работы над проектом:</vt:lpstr>
      <vt:lpstr>Блиц-опрос детей</vt:lpstr>
      <vt:lpstr>Результаты опроса на  начальном  этапе  реализации проекта:</vt:lpstr>
      <vt:lpstr>Цикл познавательных бесед, рассматривание альбомов журналов открыток  показ документальных фильмов, познавательных презентаций,  чтение произведений о  тех тяжёлых годах для всей страны</vt:lpstr>
      <vt:lpstr> Участие в впознавательно - развлекательной программе «Хочу стать солдатом»  Городского краеведческого музея</vt:lpstr>
      <vt:lpstr>Продуктивная деятельность Лепка «Танки»</vt:lpstr>
      <vt:lpstr>Выставка  творческих работ  «Военной техники»</vt:lpstr>
      <vt:lpstr>Рисовали праздничный салют</vt:lpstr>
      <vt:lpstr>Участие совместно с родителями в выставке стенгазет  «9 мая - День Победы!»</vt:lpstr>
      <vt:lpstr>Участие в программе детской библиотеки  «Героям - землякам посвящается»</vt:lpstr>
      <vt:lpstr> Оформление в группе  мини - музея «История лет военных»</vt:lpstr>
      <vt:lpstr> Изготовление открыток к 9 мая  совместно с родителями </vt:lpstr>
      <vt:lpstr>Участие в акции  «Открытка в каждый дом»</vt:lpstr>
      <vt:lpstr>Выставка  семейных альбомов  «Победа была за нами» </vt:lpstr>
      <vt:lpstr>Экскурсия к мемориалу памяти воинов-земляков на привокзальной площади и возложение цветов.</vt:lpstr>
      <vt:lpstr> Участие в фестивале «Победы» Сценка «На привале» </vt:lpstr>
      <vt:lpstr>Слайд 23</vt:lpstr>
      <vt:lpstr>Результаты опроса  на завершающем этапе  реализации проекта:</vt:lpstr>
      <vt:lpstr>В результате реализации проекта:</vt:lpstr>
      <vt:lpstr>В  перспективе: 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Победы</dc:title>
  <dc:creator>Admin</dc:creator>
  <cp:lastModifiedBy>рирл</cp:lastModifiedBy>
  <cp:revision>144</cp:revision>
  <dcterms:created xsi:type="dcterms:W3CDTF">2013-05-07T10:45:36Z</dcterms:created>
  <dcterms:modified xsi:type="dcterms:W3CDTF">2019-05-10T14:57:04Z</dcterms:modified>
</cp:coreProperties>
</file>