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8" r:id="rId3"/>
    <p:sldId id="266" r:id="rId4"/>
    <p:sldId id="270" r:id="rId5"/>
    <p:sldId id="260" r:id="rId6"/>
    <p:sldId id="259" r:id="rId7"/>
    <p:sldId id="269" r:id="rId8"/>
    <p:sldId id="267" r:id="rId9"/>
    <p:sldId id="262" r:id="rId10"/>
    <p:sldId id="263" r:id="rId11"/>
    <p:sldId id="285" r:id="rId12"/>
    <p:sldId id="279" r:id="rId13"/>
    <p:sldId id="268" r:id="rId14"/>
    <p:sldId id="272" r:id="rId15"/>
    <p:sldId id="276" r:id="rId16"/>
    <p:sldId id="284" r:id="rId17"/>
    <p:sldId id="271" r:id="rId18"/>
    <p:sldId id="265" r:id="rId19"/>
    <p:sldId id="274" r:id="rId20"/>
    <p:sldId id="273" r:id="rId21"/>
    <p:sldId id="283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00"/>
    <a:srgbClr val="DE0000"/>
    <a:srgbClr val="FF4F4F"/>
    <a:srgbClr val="FF2D2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D2907-DD46-4E4A-A13B-9BC74CFD81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671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B94E4-7B00-4EAA-B93B-49E27818F1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815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09.05.2019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6;&#1099;&#1094;&#1072;&#1088;&#1089;&#1082;&#1072;&#1103;%201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6;&#1099;&#1094;&#1072;&#1088;&#1089;&#1082;&#1072;&#1103;%201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3;&#1072;&#1095;&#1072;&#1083;&#1086;.mp3" TargetMode="Externa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2;&#1077;&#1085;&#1091;&#1101;&#1090;%201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3;&#1072;&#1095;&#1072;&#1083;&#1086;.mp3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rtariya.ru/wp-content/uploads/2016/05/G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04" y="836712"/>
            <a:ext cx="4025501" cy="5737326"/>
          </a:xfrm>
          <a:prstGeom prst="rect">
            <a:avLst/>
          </a:prstGeom>
          <a:noFill/>
        </p:spPr>
      </p:pic>
      <p:pic>
        <p:nvPicPr>
          <p:cNvPr id="6148" name="Picture 4" descr="http://4.bp.blogspot.com/-sI__F5Cc0fU/Tvu60UAqH9I/AAAAAAAAPkQ/ZTvvj59SNCc/s1600/MEDIEVAL+KNIGHTS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73487" y="764704"/>
            <a:ext cx="4190999" cy="5991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0"/>
            <a:ext cx="7272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Рыцари в эпоху Средневековья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ыцарская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3212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5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6016" y="2564904"/>
            <a:ext cx="4038600" cy="3163367"/>
          </a:xfrm>
        </p:spPr>
        <p:txBody>
          <a:bodyPr>
            <a:normAutofit/>
          </a:bodyPr>
          <a:lstStyle/>
          <a:p>
            <a:pPr algn="r"/>
            <a:endParaRPr lang="ru-RU" sz="2800" dirty="0" smtClean="0">
              <a:solidFill>
                <a:srgbClr val="C00000"/>
              </a:solidFill>
            </a:endParaRPr>
          </a:p>
          <a:p>
            <a:pPr algn="r"/>
            <a:endParaRPr lang="ru-RU" sz="2800" dirty="0">
              <a:solidFill>
                <a:srgbClr val="C00000"/>
              </a:solidFill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перевёл балладу в 1831 году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9112" y="260648"/>
            <a:ext cx="434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В. А. Жуковский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www.stihi.ru/pics/2016/03/16/99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3757313" cy="49685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661248"/>
            <a:ext cx="3600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1783- 1852 гг. 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74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.stankobiznes.ru/fr/image/fr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240"/>
            <a:ext cx="5048531" cy="68407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84168" y="1844824"/>
            <a:ext cx="471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Король Франциск</a:t>
            </a:r>
          </a:p>
          <a:p>
            <a:r>
              <a:rPr lang="ru-RU" smtClean="0"/>
              <a:t>Франция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24744"/>
            <a:ext cx="4267200" cy="57332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Тематическая часть</a:t>
            </a:r>
            <a:endParaRPr lang="ru-RU" b="1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1. Король и дамы на балконе.</a:t>
            </a: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2. Появление зверей (лев, тигр, барсы).</a:t>
            </a: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3. Падение перчатки и «вызов» дамы.</a:t>
            </a: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4. Рыцарь на арене.</a:t>
            </a:r>
            <a:endParaRPr lang="ru-RU" sz="26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spcAft>
                <a:spcPts val="2400"/>
              </a:spcAft>
              <a:buNone/>
            </a:pPr>
            <a:endParaRPr lang="ru-RU" sz="9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5. Возвращение перчатки</a:t>
            </a:r>
            <a:endParaRPr lang="ru-RU" sz="26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052736"/>
            <a:ext cx="4635624" cy="580526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Цитаты</a:t>
            </a:r>
            <a:endParaRPr lang="ru-RU" b="1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Перед своим зверинцем… Франциск сидел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Arial" pitchFamily="34" charset="0"/>
                <a:ea typeface="Times New Roman"/>
                <a:cs typeface="Arial" pitchFamily="34" charset="0"/>
              </a:rPr>
              <a:t>Выходит лев…., тигр…, два барса…, гости ждут, чтоб   </a:t>
            </a: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битва началась. … 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Женская перчатка …упала меж зверей.        Ты мне перчатку возвратишь…</a:t>
            </a:r>
          </a:p>
          <a:p>
            <a:r>
              <a:rPr lang="ru-RU" sz="2200" b="1" dirty="0" smtClean="0">
                <a:latin typeface="Arial" pitchFamily="34" charset="0"/>
                <a:ea typeface="Calibri"/>
                <a:cs typeface="Arial" pitchFamily="34" charset="0"/>
              </a:rPr>
              <a:t>Не говоря ни слова к зверям идет, перчатку смело он берет и возвращается к собранью снова…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latin typeface="Arial" pitchFamily="34" charset="0"/>
                <a:ea typeface="Times New Roman"/>
                <a:cs typeface="Arial" pitchFamily="34" charset="0"/>
              </a:rPr>
              <a:t>В лицо перчатку бросил…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b="1" dirty="0" smtClean="0">
                <a:latin typeface="Arial" pitchFamily="34" charset="0"/>
                <a:ea typeface="Calibri"/>
                <a:cs typeface="Arial" pitchFamily="34" charset="0"/>
              </a:rPr>
              <a:t>     не требую награды</a:t>
            </a: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3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Цитатный план</a:t>
            </a:r>
            <a:endParaRPr lang="ru-RU" sz="40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836712"/>
            <a:ext cx="248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229200"/>
            <a:ext cx="8964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Иллюстрация к балладе Ф.Шиллера «Перчатка»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Мазеля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Ильи Моисеевича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(1946 Г. Холст, масло)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916832"/>
            <a:ext cx="3995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Какой эпизод выбран художником? Почему?</a:t>
            </a:r>
          </a:p>
        </p:txBody>
      </p:sp>
      <p:pic>
        <p:nvPicPr>
          <p:cNvPr id="40962" name="Picture 2" descr="http://digipics.ru/images/406701_gallery-17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96855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013176"/>
            <a:ext cx="158417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5229200"/>
            <a:ext cx="185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Экспзиция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763688" y="4581128"/>
            <a:ext cx="1008112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771800" y="4221088"/>
            <a:ext cx="1080120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43651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Завязка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20072" y="1772816"/>
            <a:ext cx="1728192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Кульминация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>
            <a:stCxn id="11" idx="0"/>
          </p:cNvCxnSpPr>
          <p:nvPr/>
        </p:nvCxnSpPr>
        <p:spPr>
          <a:xfrm flipV="1">
            <a:off x="3311860" y="2708920"/>
            <a:ext cx="2196244" cy="15121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6444208" y="2708920"/>
            <a:ext cx="1008112" cy="23762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588224" y="5013176"/>
            <a:ext cx="158417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Развязка</a:t>
            </a:r>
            <a:endParaRPr lang="ru-RU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528" y="548680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Схема композиции произведения:</a:t>
            </a:r>
            <a:endParaRPr lang="ru-RU" sz="32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417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Физкуьтминутка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764704"/>
            <a:ext cx="604867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 теперь все вместе встали.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Быстро руки вверх подняли, 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стороны, вперед, назад.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Повернулись вправо, влево…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Мальчики, как рыцари, 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Встали на колено,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Девочки – красавицы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Медленно присели.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Улыбнулись напоследок,</a:t>
            </a:r>
          </a:p>
          <a:p>
            <a:r>
              <a:rPr lang="ru-RU" sz="28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Тихо сели – вновь за дело!</a:t>
            </a:r>
          </a:p>
          <a:p>
            <a:endParaRPr lang="ru-RU" dirty="0"/>
          </a:p>
        </p:txBody>
      </p:sp>
      <p:pic>
        <p:nvPicPr>
          <p:cNvPr id="32770" name="Picture 2" descr="http://mini-moiki.ru/cekfuquqej/39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84784"/>
            <a:ext cx="3347864" cy="4139738"/>
          </a:xfrm>
          <a:prstGeom prst="rect">
            <a:avLst/>
          </a:prstGeom>
          <a:noFill/>
        </p:spPr>
      </p:pic>
      <p:pic>
        <p:nvPicPr>
          <p:cNvPr id="32772" name="Picture 4" descr="http://cvrsimasha.educhel.ru/uploads/5000/20496/section/334992/39605/zdorovyachok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5161218"/>
            <a:ext cx="3706118" cy="1603327"/>
          </a:xfrm>
          <a:prstGeom prst="rect">
            <a:avLst/>
          </a:prstGeom>
          <a:noFill/>
        </p:spPr>
      </p:pic>
      <p:pic>
        <p:nvPicPr>
          <p:cNvPr id="7" name="Рыцарская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78631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Характеристики героев</a:t>
            </a:r>
            <a:endParaRPr lang="ru-RU" b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716016" cy="5055840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 err="1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Делорж</a:t>
            </a:r>
            <a:r>
              <a:rPr lang="ru-RU" b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ru-RU" sz="1200" b="1" u="sng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А витязь молодой, рыцарь верный</a:t>
            </a:r>
          </a:p>
          <a:p>
            <a:r>
              <a:rPr lang="ru-RU" dirty="0" smtClean="0"/>
              <a:t>Как будто ничего с ним не случилось спокойно всходит на балкон</a:t>
            </a:r>
          </a:p>
          <a:p>
            <a:r>
              <a:rPr lang="ru-RU" dirty="0" smtClean="0"/>
              <a:t>холодно приняв привет ее очей,</a:t>
            </a:r>
          </a:p>
          <a:p>
            <a:pPr>
              <a:buNone/>
            </a:pPr>
            <a:r>
              <a:rPr lang="ru-RU" dirty="0" smtClean="0"/>
              <a:t>     В лицо перчатку ей</a:t>
            </a:r>
          </a:p>
          <a:p>
            <a:pPr>
              <a:buNone/>
            </a:pPr>
            <a:r>
              <a:rPr lang="ru-RU" dirty="0" smtClean="0"/>
              <a:t>     он бросил и сказал: </a:t>
            </a:r>
          </a:p>
          <a:p>
            <a:pPr>
              <a:buNone/>
            </a:pPr>
            <a:r>
              <a:rPr lang="ru-RU" dirty="0" smtClean="0"/>
              <a:t>    «Не требую награды»</a:t>
            </a:r>
          </a:p>
          <a:p>
            <a:pPr>
              <a:buNone/>
            </a:pPr>
            <a:endParaRPr lang="ru-RU" sz="1200" dirty="0" smtClean="0"/>
          </a:p>
          <a:p>
            <a:r>
              <a:rPr lang="ru-RU" u="sng" dirty="0" smtClean="0"/>
              <a:t>Вывод</a:t>
            </a:r>
            <a:r>
              <a:rPr lang="ru-RU" dirty="0" smtClean="0"/>
              <a:t>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молодой, верный, смелый, спокойный, хладнокровный, гордый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343400" cy="5127848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Дама:</a:t>
            </a:r>
          </a:p>
          <a:p>
            <a:pPr>
              <a:buNone/>
            </a:pPr>
            <a:endParaRPr lang="ru-RU" sz="1200" b="1" u="sng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на рыцаря с лицемерной и колкою улыбкою глядит</a:t>
            </a:r>
          </a:p>
          <a:p>
            <a:r>
              <a:rPr lang="ru-RU" dirty="0" smtClean="0"/>
              <a:t>Его красавица и говорит:</a:t>
            </a:r>
          </a:p>
          <a:p>
            <a:pPr>
              <a:buNone/>
            </a:pPr>
            <a:r>
              <a:rPr lang="ru-RU" dirty="0" smtClean="0"/>
              <a:t>    «Когда меня, мой рыцарь верный, ты любишь так, как говоришь, ты мне перчатку возвратишь»</a:t>
            </a:r>
          </a:p>
          <a:p>
            <a:r>
              <a:rPr lang="ru-RU" dirty="0" smtClean="0"/>
              <a:t>Его приветствуют </a:t>
            </a:r>
            <a:r>
              <a:rPr lang="ru-RU" dirty="0" err="1" smtClean="0"/>
              <a:t>красавицыны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взгляды... Привет ее очей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Вывод: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красивая, но лицемерная, язвительная, надменная, бесчувственная, бессердечная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ds02.infourok.ru/uploads/ex/0a2b/00048a82-21ea868b/hello_html_m3a887c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30" y="0"/>
            <a:ext cx="82265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playcast.ru/uploads/2017/01/22/21363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945" y="908720"/>
            <a:ext cx="4349055" cy="5715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188640"/>
            <a:ext cx="4248473" cy="724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Проблемы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благородства,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достоинства,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чести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ценности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человеческой жизни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36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балладе «Перчатка»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126236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615617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        Рефлексия</a:t>
            </a:r>
          </a:p>
          <a:p>
            <a:r>
              <a:rPr lang="ru-RU" sz="3200" b="1" i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Сегодня на уроке я:</a:t>
            </a:r>
          </a:p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Не ударил в грязь лицом.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Работал не покладая рук.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Трудился в поте лица.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Не лез за словом в карман.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Добивался своего.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Работал ни шатко ни валко.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7. Убивал время зря.</a:t>
            </a:r>
            <a:endParaRPr lang="ru-RU" sz="28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https://cs3.livemaster.ru/zhurnalfoto/5/3/1/1510281403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8435" y="0"/>
            <a:ext cx="3525565" cy="381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36096" y="0"/>
            <a:ext cx="3384376" cy="659735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Иоганн Фридрих</a:t>
            </a:r>
            <a:b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Шиллер </a:t>
            </a:r>
            <a:b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(1759 – 1805 </a:t>
            </a:r>
            <a:r>
              <a:rPr lang="ru-RU" sz="24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гг.)</a:t>
            </a:r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баллада  </a:t>
            </a:r>
            <a:r>
              <a:rPr lang="ru-RU" b="1" i="1" dirty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«Перчатка</a:t>
            </a:r>
            <a:r>
              <a:rPr lang="ru-RU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music-fantasy.ru/files/gallery/shiller-iogann-hristof-fridrih-kugelgen-gerhardt-1808-18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5112568" cy="6228609"/>
          </a:xfrm>
          <a:prstGeom prst="rect">
            <a:avLst/>
          </a:prstGeom>
          <a:noFill/>
        </p:spPr>
      </p:pic>
      <p:pic>
        <p:nvPicPr>
          <p:cNvPr id="9" name="Начало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2113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3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80728"/>
            <a:ext cx="856895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B80000"/>
                </a:solidFill>
                <a:latin typeface="Arial" pitchFamily="34" charset="0"/>
                <a:cs typeface="Arial" pitchFamily="34" charset="0"/>
              </a:rPr>
              <a:t>Домашнее задание:</a:t>
            </a:r>
          </a:p>
          <a:p>
            <a:endParaRPr lang="ru-RU" sz="3200" b="1" i="1" u="sng" dirty="0" smtClean="0">
              <a:solidFill>
                <a:srgbClr val="B8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B80000"/>
                </a:solidFill>
                <a:latin typeface="Arial" pitchFamily="34" charset="0"/>
                <a:cs typeface="Arial" pitchFamily="34" charset="0"/>
              </a:rPr>
              <a:t>Выразительное чтение баллады на выбор в одном из переводов (указанным учащимся – выучить часть баллады (до падения перчатки) наизусть).</a:t>
            </a:r>
          </a:p>
          <a:p>
            <a:endParaRPr lang="ru-RU" sz="1400" dirty="0" smtClean="0">
              <a:solidFill>
                <a:srgbClr val="B8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B80000"/>
                </a:solidFill>
                <a:latin typeface="Arial" pitchFamily="34" charset="0"/>
                <a:cs typeface="Arial" pitchFamily="34" charset="0"/>
              </a:rPr>
              <a:t> Выписать выразительные средства из   </a:t>
            </a:r>
          </a:p>
          <a:p>
            <a:r>
              <a:rPr lang="ru-RU" sz="3200" dirty="0" smtClean="0">
                <a:solidFill>
                  <a:srgbClr val="B80000"/>
                </a:solidFill>
                <a:latin typeface="Arial" pitchFamily="34" charset="0"/>
                <a:cs typeface="Arial" pitchFamily="34" charset="0"/>
              </a:rPr>
              <a:t>  выбранной баллады в таблицу: «Выразительные средства»</a:t>
            </a:r>
            <a:endParaRPr lang="ru-RU" sz="3200" dirty="0">
              <a:solidFill>
                <a:srgbClr val="B8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rtariya.ru/wp-content/uploads/2016/05/G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04" y="836712"/>
            <a:ext cx="4025501" cy="5737326"/>
          </a:xfrm>
          <a:prstGeom prst="rect">
            <a:avLst/>
          </a:prstGeom>
          <a:noFill/>
        </p:spPr>
      </p:pic>
      <p:pic>
        <p:nvPicPr>
          <p:cNvPr id="6148" name="Picture 4" descr="http://4.bp.blogspot.com/-sI__F5Cc0fU/Tvu60UAqH9I/AAAAAAAAPkQ/ZTvvj59SNCc/s1600/MEDIEVAL+KNIGHTS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73487" y="764704"/>
            <a:ext cx="4190999" cy="5991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0"/>
            <a:ext cx="7272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Рыцари в эпоху Средневековья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Менуэт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3212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age2.turizm.ru/dost_gallery/33/03/74/14482632551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315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c.pics.livejournal.com/pyonerka/53523689/80251/80251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868868" cy="6840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1.Знакомство с балладой Ф.Шиллера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2.Закрепление понятия </a:t>
            </a: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баллады, литературного перевода (прозаического и поэтического).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3.Развитие </a:t>
            </a: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умения анализировать стихотворный текст.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4.Формирование </a:t>
            </a: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навыков видения индивидуальных особенностей героев произведения.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5.Развитие </a:t>
            </a: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творческих способностей.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33265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и задачи урока: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stranamasterov.ru/img4/i2011/01/29/img_3579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5"/>
            <a:ext cx="3168352" cy="5040559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347864" y="0"/>
            <a:ext cx="5616624" cy="699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раннем Средневековье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исполь-зовали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своём гардеробе ту или иную разновидность перчаток. Порой перчатка сообщала окружающим о статусе или профессии человека (сборщик налогов,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высшие духовные сановники).</a:t>
            </a: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рыцарском братстве перчатка служила частью гардероба,  а также перчатка дамы сердца всегда сопровождала благородного воина в походах, напоминая о возлюбленной и служа залогом её благосклонности.  А еще – брошенная перчатка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недвус-мысленно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означала вызов на дуэль  (этот жест нашёл отражение во многих языках мира). Беречь руки от повреждений было необходимо не только воинам, но и охотникам</a:t>
            </a: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419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t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Средние века: </a:t>
            </a: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язык перчаток</a:t>
            </a:r>
            <a:endParaRPr lang="ru-RU" sz="3200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3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332656"/>
            <a:ext cx="8892480" cy="5793507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Баллада.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300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300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Баллада </a:t>
            </a:r>
            <a:r>
              <a:rPr lang="ru-RU" sz="3300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родилась в 13 веке в Провансе как лирическая хороводная песня любовного содержания с обязательным рефреном (повторяющимся припевом). Позже к 18-19 векам  постепенно отделилась от пляски и приобрела вид, известный нам сегодня.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300" b="1" u="sng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Баллада</a:t>
            </a:r>
            <a:r>
              <a:rPr lang="ru-RU" sz="3300" b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 </a:t>
            </a:r>
            <a:r>
              <a:rPr lang="ru-RU" sz="3300" b="1" u="sng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жанр лиро-эпического стихотворения легендарно-героического содержания драматического, а порой и трагического характера.</a:t>
            </a:r>
            <a:r>
              <a:rPr lang="ru-RU" sz="3300" b="1" i="1" u="sng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300" b="1" u="sng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балладе реальное может сочетаться с фантастическим. </a:t>
            </a:r>
          </a:p>
          <a:p>
            <a:pPr>
              <a:lnSpc>
                <a:spcPct val="90000"/>
              </a:lnSpc>
              <a:buNone/>
            </a:pPr>
            <a:endParaRPr lang="ru-RU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ru-RU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36283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1520" y="476672"/>
            <a:ext cx="8280920" cy="5649491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600" b="1" i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Художественный перевод –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600" b="1" i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воспроизведение литературного сочинения на другом языке, учитывающее особенности и того и другого языка,  литературные традиции народов и сохраняющее авторскую уникальность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86379559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612576" y="1412776"/>
            <a:ext cx="5328592" cy="4911824"/>
          </a:xfrm>
        </p:spPr>
        <p:txBody>
          <a:bodyPr>
            <a:noAutofit/>
          </a:bodyPr>
          <a:lstStyle/>
          <a:p>
            <a:pPr marL="72000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Da fällt von des Altans Rand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Ein Handschuh von schöner Hand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Zwischen den Tiger und den Leun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Mitten hinein.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Und zu Ritter Delorges spottenderweis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Wendet sich Fräulein Kunigund: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Herr Ritter, ist Eure Lieb so heiß,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Wie Ihr mirs schwört zu jeder Stund,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Ei, so hebt mir den Handschuh auf.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21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412776"/>
            <a:ext cx="4491608" cy="5112568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Так как падает с края от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Altans</a:t>
            </a:r>
            <a:endParaRPr lang="ru-RU" sz="3400" b="1" i="1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Перчатка с руки красивее</a:t>
            </a: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Между тигром и львом</a:t>
            </a: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Посреди нее.</a:t>
            </a: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И рыцарь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Delorges</a:t>
            </a: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 подвергая насмешкам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Weis</a:t>
            </a:r>
            <a:endParaRPr lang="ru-RU" sz="3400" b="1" i="1" dirty="0" smtClean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Обращается мисс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Kunigund</a:t>
            </a: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«Господин рыцарь, вы любящий так жарко,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Как ваш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mirs</a:t>
            </a: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 клянется, что всегда на виду,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так  поднимите мне перчатку».</a:t>
            </a:r>
          </a:p>
          <a:p>
            <a:pPr algn="r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оригинал           и    подстрочник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280920" cy="516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«Переводчик в прозе есть раб, переводчик в стихах – соперник… прекрасное редко переходит из одного языка в другой, не утратив нисколько своего совершенства. Что же </a:t>
            </a:r>
            <a:r>
              <a:rPr lang="ru-RU" sz="3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обязан</a:t>
            </a: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делать </a:t>
            </a:r>
            <a:r>
              <a:rPr lang="ru-RU" sz="3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переводчик</a:t>
            </a: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 </a:t>
            </a:r>
            <a:r>
              <a:rPr lang="ru-RU" sz="3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Находить у себя в воображении такие красоты, которые бы могли служить </a:t>
            </a:r>
            <a:r>
              <a:rPr lang="ru-RU" sz="3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заменою</a:t>
            </a:r>
            <a:r>
              <a:rPr lang="ru-RU" sz="30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следовательно производить </a:t>
            </a:r>
            <a:r>
              <a:rPr lang="ru-RU" sz="3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собственное</a:t>
            </a: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равно и превосходное: не значит ли это быть творцом?» - писал В.А. Жуковский.</a:t>
            </a: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22920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B80000"/>
                </a:solidFill>
                <a:latin typeface="Arial" pitchFamily="34" charset="0"/>
                <a:cs typeface="Arial" pitchFamily="34" charset="0"/>
              </a:rPr>
              <a:t>Согласны ли Вы с мыслью В.А.Жуковского?</a:t>
            </a:r>
            <a:endParaRPr lang="ru-RU" sz="3600" b="1" i="1" dirty="0">
              <a:solidFill>
                <a:srgbClr val="B8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Ю. Лермонтов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27984" y="3356992"/>
            <a:ext cx="4258816" cy="27739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перевел  балладу </a:t>
            </a: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1829 году 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065034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(1814 – 1841 гг.)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selomoty.ru/uploads/posts/2014-09/1411098885_077f6c9359c5f97ea4a9d6c549cb93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758098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94705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1268</TotalTime>
  <Words>747</Words>
  <Application>Microsoft Office PowerPoint</Application>
  <PresentationFormat>Экран (4:3)</PresentationFormat>
  <Paragraphs>125</Paragraphs>
  <Slides>23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   Иоганн Фридрих  Шиллер  (1759 – 1805 гг.)    баллада  «Перчатка» </vt:lpstr>
      <vt:lpstr>Слайд 3</vt:lpstr>
      <vt:lpstr>Слайд 4</vt:lpstr>
      <vt:lpstr>Слайд 5</vt:lpstr>
      <vt:lpstr>Слайд 6</vt:lpstr>
      <vt:lpstr>оригинал           и    подстрочник</vt:lpstr>
      <vt:lpstr>Слайд 8</vt:lpstr>
      <vt:lpstr>М. Ю. Лермонтов</vt:lpstr>
      <vt:lpstr>Слайд 10</vt:lpstr>
      <vt:lpstr>Слайд 11</vt:lpstr>
      <vt:lpstr>Слайд 12</vt:lpstr>
      <vt:lpstr>Слайд 13</vt:lpstr>
      <vt:lpstr>Слайд 14</vt:lpstr>
      <vt:lpstr>Слайд 15</vt:lpstr>
      <vt:lpstr>Характеристики героев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Улыбнись!</dc:title>
  <dc:creator>Учитель</dc:creator>
  <cp:lastModifiedBy>Elena</cp:lastModifiedBy>
  <cp:revision>121</cp:revision>
  <dcterms:created xsi:type="dcterms:W3CDTF">2016-04-26T08:08:10Z</dcterms:created>
  <dcterms:modified xsi:type="dcterms:W3CDTF">2019-05-09T06:50:09Z</dcterms:modified>
</cp:coreProperties>
</file>