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75" r:id="rId8"/>
    <p:sldId id="262" r:id="rId9"/>
    <p:sldId id="263" r:id="rId10"/>
    <p:sldId id="274" r:id="rId11"/>
    <p:sldId id="264" r:id="rId12"/>
    <p:sldId id="265" r:id="rId13"/>
    <p:sldId id="266" r:id="rId14"/>
    <p:sldId id="267" r:id="rId15"/>
    <p:sldId id="268" r:id="rId16"/>
    <p:sldId id="269" r:id="rId17"/>
    <p:sldId id="270" r:id="rId18"/>
    <p:sldId id="271" r:id="rId19"/>
    <p:sldId id="272" r:id="rId20"/>
    <p:sldId id="27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8" d="100"/>
          <a:sy n="78" d="100"/>
        </p:scale>
        <p:origin x="-27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05.05.2019</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05.05.2019</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05.05.2019</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000364" y="533400"/>
            <a:ext cx="5471904" cy="4110046"/>
          </a:xfrm>
        </p:spPr>
        <p:txBody>
          <a:bodyPr>
            <a:normAutofit fontScale="90000"/>
          </a:bodyPr>
          <a:lstStyle/>
          <a:p>
            <a:r>
              <a:rPr lang="ru-RU" dirty="0" smtClean="0"/>
              <a:t/>
            </a:r>
            <a:br>
              <a:rPr lang="ru-RU" dirty="0" smtClean="0"/>
            </a:br>
            <a:r>
              <a:rPr lang="ru-RU" dirty="0" smtClean="0"/>
              <a:t/>
            </a:r>
            <a:br>
              <a:rPr lang="ru-RU" dirty="0" smtClean="0"/>
            </a:br>
            <a:r>
              <a:rPr lang="ru-RU" dirty="0" smtClean="0"/>
              <a:t>Чтение – </a:t>
            </a:r>
            <a:br>
              <a:rPr lang="ru-RU" dirty="0" smtClean="0"/>
            </a:br>
            <a:r>
              <a:rPr lang="ru-RU" dirty="0" smtClean="0"/>
              <a:t>поэтапный процесс умственной, интеллектуальной деятельности</a:t>
            </a:r>
            <a:br>
              <a:rPr lang="ru-RU" dirty="0" smtClean="0"/>
            </a:b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lstStyle/>
          <a:p>
            <a:r>
              <a:rPr lang="ru-RU" dirty="0" err="1" smtClean="0"/>
              <a:t>Ежеурочные</a:t>
            </a:r>
            <a:r>
              <a:rPr lang="ru-RU" dirty="0" smtClean="0"/>
              <a:t> пятиминутки </a:t>
            </a:r>
            <a:endParaRPr lang="ru-RU" dirty="0"/>
          </a:p>
        </p:txBody>
      </p:sp>
      <p:sp>
        <p:nvSpPr>
          <p:cNvPr id="3" name="Содержимое 2"/>
          <p:cNvSpPr>
            <a:spLocks noGrp="1"/>
          </p:cNvSpPr>
          <p:nvPr>
            <p:ph idx="1"/>
          </p:nvPr>
        </p:nvSpPr>
        <p:spPr>
          <a:xfrm>
            <a:off x="457200" y="1000108"/>
            <a:ext cx="7239000" cy="5455628"/>
          </a:xfrm>
        </p:spPr>
        <p:txBody>
          <a:bodyPr>
            <a:normAutofit fontScale="55000" lnSpcReduction="20000"/>
          </a:bodyPr>
          <a:lstStyle/>
          <a:p>
            <a:pPr lvl="0"/>
            <a:endParaRPr lang="ru-RU" dirty="0" smtClean="0"/>
          </a:p>
          <a:p>
            <a:r>
              <a:rPr lang="ru-RU" dirty="0" smtClean="0"/>
              <a:t> </a:t>
            </a:r>
            <a:r>
              <a:rPr lang="ru-RU" dirty="0" err="1" smtClean="0"/>
              <a:t>Ежеурочные</a:t>
            </a:r>
            <a:r>
              <a:rPr lang="ru-RU" dirty="0" smtClean="0"/>
              <a:t> пятиминутки («жужжащее» чтение) проводят в начале каждого урока. Эффективность обусловлена частотой тренировок.</a:t>
            </a:r>
          </a:p>
          <a:p>
            <a:r>
              <a:rPr lang="ru-RU" dirty="0" smtClean="0"/>
              <a:t>2. Жужжащее чтение</a:t>
            </a:r>
          </a:p>
          <a:p>
            <a:r>
              <a:rPr lang="ru-RU" dirty="0" smtClean="0"/>
              <a:t>Это чтение, когда все ученики читают одновременно вслух, вполголоса, чтобы не мешать товарищам, каждый со своей скоростью, кто-то быстрее, кто-то медленнее. Такой способ чтения на уроке позволяет увеличить время тренажа в несколько раз..</a:t>
            </a:r>
          </a:p>
          <a:p>
            <a:r>
              <a:rPr lang="ru-RU" dirty="0" smtClean="0"/>
              <a:t>Часто на уроках звучит </a:t>
            </a:r>
            <a:r>
              <a:rPr lang="ru-RU" b="1" i="1" u="sng" dirty="0" smtClean="0"/>
              <a:t>хоровое чтение</a:t>
            </a:r>
            <a:r>
              <a:rPr lang="ru-RU" u="sng" dirty="0" smtClean="0"/>
              <a:t>.</a:t>
            </a:r>
            <a:r>
              <a:rPr lang="ru-RU" dirty="0" smtClean="0"/>
              <a:t> Ведущим в таком чтении может быть и учитель, и хорошо читающий ученик. Используется этот вид не только на уроках чтения, но и на остальных уроках: при чтении правил, условий задач, текстов по истории и окружающему миру и т. д. В процессе такого чтения на равных работают все ученики: как быстро читающие, так и читающие медленно. Дети, читающие по слогам, работая с читающими бегло, значительно увеличивают темп чтения и начинают читать целыми словами. Считаю, что этот вид чтения приносит большую пользу. Одним из самых распространённых недостатков чтения являются регрессии – возвратные движения глаз с целью повторного чтения уже прочитанного. Некоторые читатели незаметно про себя читают дважды любой текст – как лёгкий, так и трудный. Хоровое чтение позволяет устранить этот недостаток, а также является прекрасным упражнением для отработки выразительности чтения.</a:t>
            </a:r>
          </a:p>
          <a:p>
            <a:r>
              <a:rPr lang="ru-RU" dirty="0" smtClean="0"/>
              <a:t>Периодически проводится и </a:t>
            </a:r>
            <a:r>
              <a:rPr lang="ru-RU" i="1" u="sng" dirty="0" err="1" smtClean="0"/>
              <a:t>самозамер</a:t>
            </a:r>
            <a:r>
              <a:rPr lang="ru-RU" i="1" u="sng" dirty="0" smtClean="0"/>
              <a:t> техники чтени</a:t>
            </a:r>
            <a:r>
              <a:rPr lang="ru-RU" u="sng" dirty="0" smtClean="0"/>
              <a:t>я</a:t>
            </a:r>
            <a:r>
              <a:rPr lang="ru-RU" dirty="0" smtClean="0"/>
              <a:t>. Дети в течение 1 минуты читают текст (каждый в своём темпе, вполголоса, чтобы не мешать своим товарищам), замечают, до какого слова дочитали, затем пересчитывают прочитанные слова и записывают результаты в дневник. Последующие результаты всегда свидетельствуют о прибавке скорости чтения. Это благотворно сказывается на отношении учеников к тренировке. </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7239000" cy="5884256"/>
          </a:xfrm>
        </p:spPr>
        <p:txBody>
          <a:bodyPr>
            <a:normAutofit fontScale="77500" lnSpcReduction="20000"/>
          </a:bodyPr>
          <a:lstStyle/>
          <a:p>
            <a:r>
              <a:rPr lang="ru-RU" dirty="0" smtClean="0"/>
              <a:t>Помогают совершенствованию техники чтения и развитию речи </a:t>
            </a:r>
            <a:r>
              <a:rPr lang="ru-RU" b="1" dirty="0" smtClean="0"/>
              <a:t>упражнения,</a:t>
            </a:r>
            <a:r>
              <a:rPr lang="ru-RU" dirty="0" smtClean="0"/>
              <a:t> взятые  из сборника упражнений Т.И. </a:t>
            </a:r>
            <a:r>
              <a:rPr lang="ru-RU" dirty="0" err="1" smtClean="0"/>
              <a:t>Кондраниной</a:t>
            </a:r>
            <a:r>
              <a:rPr lang="ru-RU" dirty="0" smtClean="0"/>
              <a:t>:</a:t>
            </a:r>
          </a:p>
          <a:p>
            <a:pPr lvl="0"/>
            <a:r>
              <a:rPr lang="ru-RU" i="1" dirty="0" smtClean="0"/>
              <a:t>Чтение по кругу целыми словами столбиков и строчек слов, повторяя после каждого все предыдущие слова максимально быстро.</a:t>
            </a:r>
            <a:endParaRPr lang="ru-RU" dirty="0" smtClean="0"/>
          </a:p>
          <a:p>
            <a:pPr lvl="0"/>
            <a:r>
              <a:rPr lang="ru-RU" i="1" dirty="0" smtClean="0"/>
              <a:t>Чтение как одного слова служебных слов с тем словом, к которому оно относится  (</a:t>
            </a:r>
            <a:r>
              <a:rPr lang="ru-RU" i="1" u="sng" dirty="0" smtClean="0"/>
              <a:t> в лесу,  по </a:t>
            </a:r>
            <a:r>
              <a:rPr lang="ru-RU" i="1" u="sng" dirty="0" err="1" smtClean="0"/>
              <a:t>реке_</a:t>
            </a:r>
            <a:r>
              <a:rPr lang="ru-RU" i="1" u="sng" dirty="0" smtClean="0"/>
              <a:t>). </a:t>
            </a:r>
            <a:endParaRPr lang="ru-RU" dirty="0" smtClean="0"/>
          </a:p>
          <a:p>
            <a:pPr lvl="0"/>
            <a:r>
              <a:rPr lang="ru-RU" i="1" dirty="0" smtClean="0"/>
              <a:t>Чтение скороговорки многократно от начала до конца по кругу, постепенно увеличивая скорость чтения. </a:t>
            </a:r>
            <a:endParaRPr lang="ru-RU" dirty="0" smtClean="0"/>
          </a:p>
          <a:p>
            <a:pPr lvl="0"/>
            <a:r>
              <a:rPr lang="ru-RU" i="1" dirty="0" smtClean="0"/>
              <a:t>Чтение  1-2 предложений, прочитывая слова по кругу.</a:t>
            </a:r>
            <a:endParaRPr lang="ru-RU" dirty="0" smtClean="0"/>
          </a:p>
          <a:p>
            <a:pPr lvl="0"/>
            <a:r>
              <a:rPr lang="ru-RU" i="1" dirty="0" smtClean="0"/>
              <a:t>Чтение предложений на расстановку логического ударения, выделяя голосом наиболее важное по смыслу</a:t>
            </a:r>
            <a:r>
              <a:rPr lang="ru-RU" dirty="0" smtClean="0"/>
              <a:t> </a:t>
            </a:r>
            <a:r>
              <a:rPr lang="ru-RU" i="1" dirty="0" smtClean="0"/>
              <a:t>слово.</a:t>
            </a:r>
            <a:endParaRPr lang="ru-RU" dirty="0" smtClean="0"/>
          </a:p>
          <a:p>
            <a:pPr lvl="0"/>
            <a:r>
              <a:rPr lang="ru-RU" i="1" dirty="0" smtClean="0"/>
              <a:t>Чтение отрывков в разных темпах:   тихо – обычно – громко, громко – тихо – обычно, медленно – громко, быстро – тихо и т.д.</a:t>
            </a:r>
            <a:endParaRPr lang="ru-RU" dirty="0" smtClean="0"/>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7166"/>
            <a:ext cx="7239000" cy="6098570"/>
          </a:xfrm>
        </p:spPr>
        <p:txBody>
          <a:bodyPr>
            <a:normAutofit fontScale="92500"/>
          </a:bodyPr>
          <a:lstStyle/>
          <a:p>
            <a:r>
              <a:rPr lang="ru-RU" dirty="0" smtClean="0"/>
              <a:t>1. Для учащихся является важным </a:t>
            </a:r>
            <a:r>
              <a:rPr lang="ru-RU" b="1" dirty="0" smtClean="0"/>
              <a:t>отработка </a:t>
            </a:r>
            <a:r>
              <a:rPr lang="ru-RU" b="1" i="1" dirty="0" smtClean="0"/>
              <a:t>речевого дыхания</a:t>
            </a:r>
            <a:r>
              <a:rPr lang="ru-RU" dirty="0" smtClean="0"/>
              <a:t>, что легко можно выполнить на слоговом материале. Здесь дыхательные упражнения сочетаются с плавными движениями рук вверх - вниз.</a:t>
            </a:r>
          </a:p>
          <a:p>
            <a:r>
              <a:rPr lang="ru-RU" dirty="0" smtClean="0"/>
              <a:t>— Представим себе, что мы с вами птенцы, — говорит учитель. — Будем учиться летать. Взмахнем крыльями и одновременно будем читать слоги следующим образом: первые три слога произносим на одном вдохе, а последний — на одном выдохе:</a:t>
            </a:r>
          </a:p>
          <a:p>
            <a:r>
              <a:rPr lang="ru-RU" dirty="0" smtClean="0"/>
              <a:t>та </a:t>
            </a:r>
            <a:r>
              <a:rPr lang="ru-RU" dirty="0" err="1" smtClean="0"/>
              <a:t>та</a:t>
            </a:r>
            <a:r>
              <a:rPr lang="ru-RU" dirty="0" smtClean="0"/>
              <a:t> </a:t>
            </a:r>
            <a:r>
              <a:rPr lang="ru-RU" dirty="0" err="1" smtClean="0"/>
              <a:t>та</a:t>
            </a:r>
            <a:r>
              <a:rPr lang="ru-RU" dirty="0" smtClean="0"/>
              <a:t> </a:t>
            </a:r>
            <a:r>
              <a:rPr lang="ru-RU" dirty="0" err="1" smtClean="0"/>
              <a:t>та__________________</a:t>
            </a:r>
            <a:endParaRPr lang="ru-RU" dirty="0" smtClean="0"/>
          </a:p>
          <a:p>
            <a:r>
              <a:rPr lang="ru-RU" dirty="0" smtClean="0"/>
              <a:t>то </a:t>
            </a:r>
            <a:r>
              <a:rPr lang="ru-RU" dirty="0" err="1" smtClean="0"/>
              <a:t>то</a:t>
            </a:r>
            <a:r>
              <a:rPr lang="ru-RU" dirty="0" smtClean="0"/>
              <a:t> </a:t>
            </a:r>
            <a:r>
              <a:rPr lang="ru-RU" dirty="0" err="1" smtClean="0"/>
              <a:t>то</a:t>
            </a:r>
            <a:r>
              <a:rPr lang="ru-RU" dirty="0" smtClean="0"/>
              <a:t> </a:t>
            </a:r>
            <a:r>
              <a:rPr lang="ru-RU" dirty="0" err="1" smtClean="0"/>
              <a:t>то__________________</a:t>
            </a:r>
            <a:endParaRPr lang="ru-RU" dirty="0" smtClean="0"/>
          </a:p>
          <a:p>
            <a:r>
              <a:rPr lang="ru-RU" dirty="0" smtClean="0"/>
              <a:t>ту </a:t>
            </a:r>
            <a:r>
              <a:rPr lang="ru-RU" dirty="0" err="1" smtClean="0"/>
              <a:t>ту</a:t>
            </a:r>
            <a:r>
              <a:rPr lang="ru-RU" dirty="0" smtClean="0"/>
              <a:t> </a:t>
            </a:r>
            <a:r>
              <a:rPr lang="ru-RU" dirty="0" err="1" smtClean="0"/>
              <a:t>ту</a:t>
            </a:r>
            <a:r>
              <a:rPr lang="ru-RU" dirty="0" smtClean="0"/>
              <a:t> </a:t>
            </a:r>
            <a:r>
              <a:rPr lang="ru-RU" dirty="0" err="1" smtClean="0"/>
              <a:t>ту_____________</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7166"/>
            <a:ext cx="7239000" cy="6098570"/>
          </a:xfrm>
        </p:spPr>
        <p:txBody>
          <a:bodyPr>
            <a:normAutofit/>
          </a:bodyPr>
          <a:lstStyle/>
          <a:p>
            <a:r>
              <a:rPr lang="ru-RU" dirty="0" smtClean="0"/>
              <a:t>. Следующая задача, которую мы можем решить, работая со слогами, — это </a:t>
            </a:r>
            <a:r>
              <a:rPr lang="ru-RU" b="1" dirty="0" smtClean="0"/>
              <a:t>работа над изменением силы голоса.</a:t>
            </a:r>
            <a:endParaRPr lang="ru-RU" dirty="0" smtClean="0"/>
          </a:p>
          <a:p>
            <a:r>
              <a:rPr lang="ru-RU" dirty="0" smtClean="0"/>
              <a:t>— Обратите внимание, что слоги различаются по высоте: чем выше записан слог, тем громче мы будем его читать. При этом правой рукой мы будем «лепить куличики». Чем громче мы читаем слог, тем больше у нас будет куличиков.</a:t>
            </a:r>
          </a:p>
          <a:p>
            <a:r>
              <a:rPr lang="ru-RU" dirty="0" smtClean="0"/>
              <a:t>па </a:t>
            </a:r>
            <a:r>
              <a:rPr lang="ru-RU" dirty="0" err="1" smtClean="0"/>
              <a:t>па</a:t>
            </a:r>
            <a:r>
              <a:rPr lang="ru-RU" dirty="0" smtClean="0"/>
              <a:t> </a:t>
            </a:r>
            <a:r>
              <a:rPr lang="ru-RU" dirty="0" err="1" smtClean="0"/>
              <a:t>па</a:t>
            </a:r>
            <a:r>
              <a:rPr lang="ru-RU" dirty="0" smtClean="0"/>
              <a:t> </a:t>
            </a:r>
            <a:r>
              <a:rPr lang="ru-RU" dirty="0" err="1" smtClean="0"/>
              <a:t>па</a:t>
            </a:r>
            <a:r>
              <a:rPr lang="ru-RU" dirty="0" smtClean="0"/>
              <a:t> </a:t>
            </a:r>
            <a:r>
              <a:rPr lang="ru-RU" dirty="0" err="1" smtClean="0"/>
              <a:t>па</a:t>
            </a:r>
            <a:r>
              <a:rPr lang="ru-RU" dirty="0" smtClean="0"/>
              <a:t> </a:t>
            </a:r>
            <a:r>
              <a:rPr lang="ru-RU" dirty="0" err="1" smtClean="0"/>
              <a:t>па</a:t>
            </a:r>
            <a:r>
              <a:rPr lang="ru-RU" dirty="0" smtClean="0"/>
              <a:t> </a:t>
            </a:r>
            <a:r>
              <a:rPr lang="ru-RU" dirty="0" err="1" smtClean="0"/>
              <a:t>па</a:t>
            </a:r>
            <a:endParaRPr lang="ru-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7239000" cy="5884256"/>
          </a:xfrm>
        </p:spPr>
        <p:txBody>
          <a:bodyPr>
            <a:normAutofit fontScale="85000" lnSpcReduction="20000"/>
          </a:bodyPr>
          <a:lstStyle/>
          <a:p>
            <a:r>
              <a:rPr lang="ru-RU" dirty="0" smtClean="0"/>
              <a:t>Для формирования выразительного чтения важной является работа </a:t>
            </a:r>
            <a:r>
              <a:rPr lang="ru-RU" b="1" i="1" dirty="0" smtClean="0"/>
              <a:t>над высотой (тембром) голоса</a:t>
            </a:r>
            <a:r>
              <a:rPr lang="ru-RU" dirty="0" smtClean="0"/>
              <a:t> — ведь тембр дает дополнительную окраску речи, обогащает мелодику.</a:t>
            </a:r>
          </a:p>
          <a:p>
            <a:r>
              <a:rPr lang="ru-RU" dirty="0" smtClean="0"/>
              <a:t>Учитель использует металлофон, колокольчики, различные по высоте звучания.</a:t>
            </a:r>
          </a:p>
          <a:p>
            <a:r>
              <a:rPr lang="ru-RU" dirty="0" smtClean="0"/>
              <a:t>— Слоги, рядом с которыми стрелка указывает вверх, читаем высоким голосом, а слоги, где стрелка, — вниз, низким, сердитым голосом.</a:t>
            </a:r>
          </a:p>
          <a:p>
            <a:pPr>
              <a:buNone/>
            </a:pPr>
            <a:r>
              <a:rPr lang="ru-RU" dirty="0" smtClean="0"/>
              <a:t> </a:t>
            </a:r>
          </a:p>
          <a:p>
            <a:pPr>
              <a:buNone/>
            </a:pPr>
            <a:r>
              <a:rPr lang="ru-RU" dirty="0" smtClean="0"/>
              <a:t>	</a:t>
            </a:r>
            <a:r>
              <a:rPr lang="ru-RU" dirty="0" err="1" smtClean="0"/>
              <a:t>ма</a:t>
            </a:r>
            <a:r>
              <a:rPr lang="ru-RU" dirty="0" smtClean="0"/>
              <a:t> </a:t>
            </a:r>
            <a:r>
              <a:rPr lang="ru-RU" dirty="0" err="1" smtClean="0"/>
              <a:t>ма</a:t>
            </a:r>
            <a:r>
              <a:rPr lang="ru-RU" dirty="0" smtClean="0"/>
              <a:t> </a:t>
            </a:r>
            <a:r>
              <a:rPr lang="ru-RU" dirty="0" err="1" smtClean="0"/>
              <a:t>ма</a:t>
            </a:r>
            <a:r>
              <a:rPr lang="ru-RU" dirty="0" smtClean="0"/>
              <a:t> </a:t>
            </a:r>
            <a:r>
              <a:rPr lang="ru-RU" dirty="0" err="1" smtClean="0"/>
              <a:t>ма</a:t>
            </a:r>
            <a:endParaRPr lang="ru-RU" dirty="0" smtClean="0"/>
          </a:p>
          <a:p>
            <a:pPr>
              <a:buNone/>
            </a:pPr>
            <a:r>
              <a:rPr lang="ru-RU" dirty="0" smtClean="0"/>
              <a:t> 	</a:t>
            </a:r>
          </a:p>
          <a:p>
            <a:pPr>
              <a:buNone/>
            </a:pPr>
            <a:r>
              <a:rPr lang="ru-RU" dirty="0" smtClean="0"/>
              <a:t>	мо </a:t>
            </a:r>
            <a:r>
              <a:rPr lang="ru-RU" dirty="0" err="1" smtClean="0"/>
              <a:t>мо</a:t>
            </a:r>
            <a:r>
              <a:rPr lang="ru-RU" dirty="0" smtClean="0"/>
              <a:t> </a:t>
            </a:r>
            <a:r>
              <a:rPr lang="ru-RU" dirty="0" err="1" smtClean="0"/>
              <a:t>мо</a:t>
            </a:r>
            <a:r>
              <a:rPr lang="ru-RU" dirty="0" smtClean="0"/>
              <a:t> </a:t>
            </a:r>
            <a:r>
              <a:rPr lang="ru-RU" dirty="0" err="1" smtClean="0"/>
              <a:t>мо</a:t>
            </a:r>
            <a:endParaRPr lang="ru-RU" dirty="0" smtClean="0"/>
          </a:p>
          <a:p>
            <a:pPr>
              <a:buNone/>
            </a:pPr>
            <a:r>
              <a:rPr lang="ru-RU" dirty="0" smtClean="0"/>
              <a:t> </a:t>
            </a:r>
          </a:p>
          <a:p>
            <a:pPr>
              <a:buNone/>
            </a:pPr>
            <a:endParaRPr lang="ru-RU" dirty="0" smtClean="0"/>
          </a:p>
          <a:p>
            <a:pPr>
              <a:buNone/>
            </a:pPr>
            <a:r>
              <a:rPr lang="ru-RU" dirty="0" smtClean="0"/>
              <a:t> </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00042"/>
            <a:ext cx="7239000" cy="5955694"/>
          </a:xfrm>
        </p:spPr>
        <p:txBody>
          <a:bodyPr>
            <a:normAutofit/>
          </a:bodyPr>
          <a:lstStyle/>
          <a:p>
            <a:r>
              <a:rPr lang="ru-RU" dirty="0" smtClean="0"/>
              <a:t>4.Следующая задача, реализуемая при работе со слогами, — это </a:t>
            </a:r>
            <a:r>
              <a:rPr lang="ru-RU" b="1" dirty="0" smtClean="0"/>
              <a:t>отработка </a:t>
            </a:r>
            <a:r>
              <a:rPr lang="ru-RU" b="1" i="1" dirty="0" smtClean="0"/>
              <a:t>ударения</a:t>
            </a:r>
            <a:r>
              <a:rPr lang="ru-RU" b="1" dirty="0" smtClean="0"/>
              <a:t>.</a:t>
            </a:r>
            <a:endParaRPr lang="ru-RU" dirty="0" smtClean="0"/>
          </a:p>
          <a:p>
            <a:r>
              <a:rPr lang="ru-RU" dirty="0" smtClean="0"/>
              <a:t>В работе можно использовать бубен. Удар бубна сильнее на том слоге, где стоит ударение, дети так же выделяют ударный слог.</a:t>
            </a:r>
          </a:p>
          <a:p>
            <a:r>
              <a:rPr lang="ru-RU" i="1" dirty="0" err="1" smtClean="0"/>
              <a:t>pa</a:t>
            </a:r>
            <a:r>
              <a:rPr lang="ru-RU" i="1" dirty="0" smtClean="0"/>
              <a:t> </a:t>
            </a:r>
            <a:r>
              <a:rPr lang="ru-RU" i="1" dirty="0" err="1" smtClean="0"/>
              <a:t>pa</a:t>
            </a:r>
            <a:r>
              <a:rPr lang="ru-RU" i="1" dirty="0" smtClean="0"/>
              <a:t> </a:t>
            </a:r>
            <a:r>
              <a:rPr lang="ru-RU" i="1" dirty="0" err="1" smtClean="0"/>
              <a:t>pa</a:t>
            </a:r>
            <a:r>
              <a:rPr lang="ru-RU" i="1" dirty="0" smtClean="0"/>
              <a:t>' </a:t>
            </a:r>
            <a:r>
              <a:rPr lang="ru-RU" i="1" dirty="0" err="1" smtClean="0"/>
              <a:t>ла</a:t>
            </a:r>
            <a:r>
              <a:rPr lang="ru-RU" i="1" dirty="0" smtClean="0"/>
              <a:t> </a:t>
            </a:r>
            <a:r>
              <a:rPr lang="ru-RU" i="1" dirty="0" err="1" smtClean="0"/>
              <a:t>ла</a:t>
            </a:r>
            <a:r>
              <a:rPr lang="ru-RU" i="1" dirty="0" smtClean="0"/>
              <a:t> </a:t>
            </a:r>
            <a:r>
              <a:rPr lang="ru-RU" i="1" dirty="0" err="1" smtClean="0"/>
              <a:t>ла</a:t>
            </a:r>
            <a:r>
              <a:rPr lang="ru-RU" i="1" dirty="0" smtClean="0"/>
              <a:t>'</a:t>
            </a:r>
            <a:endParaRPr lang="ru-RU" dirty="0" smtClean="0"/>
          </a:p>
          <a:p>
            <a:r>
              <a:rPr lang="ru-RU" i="1" dirty="0" err="1" smtClean="0"/>
              <a:t>ро</a:t>
            </a:r>
            <a:r>
              <a:rPr lang="ru-RU" i="1" dirty="0" smtClean="0"/>
              <a:t> </a:t>
            </a:r>
            <a:r>
              <a:rPr lang="ru-RU" i="1" dirty="0" err="1" smtClean="0"/>
              <a:t>ро</a:t>
            </a:r>
            <a:r>
              <a:rPr lang="ru-RU" i="1" dirty="0" smtClean="0"/>
              <a:t>' </a:t>
            </a:r>
            <a:r>
              <a:rPr lang="ru-RU" i="1" dirty="0" err="1" smtClean="0"/>
              <a:t>ро</a:t>
            </a:r>
            <a:r>
              <a:rPr lang="ru-RU" i="1" dirty="0" smtClean="0"/>
              <a:t> </a:t>
            </a:r>
            <a:r>
              <a:rPr lang="ru-RU" i="1" dirty="0" err="1" smtClean="0"/>
              <a:t>ло</a:t>
            </a:r>
            <a:r>
              <a:rPr lang="ru-RU" i="1" dirty="0" smtClean="0"/>
              <a:t> </a:t>
            </a:r>
            <a:r>
              <a:rPr lang="ru-RU" i="1" dirty="0" err="1" smtClean="0"/>
              <a:t>ло</a:t>
            </a:r>
            <a:r>
              <a:rPr lang="ru-RU" i="1" dirty="0" smtClean="0"/>
              <a:t>' </a:t>
            </a:r>
            <a:r>
              <a:rPr lang="ru-RU" i="1" dirty="0" err="1" smtClean="0"/>
              <a:t>ло</a:t>
            </a:r>
            <a:endParaRPr lang="ru-RU" dirty="0" smtClean="0"/>
          </a:p>
          <a:p>
            <a:r>
              <a:rPr lang="ru-RU" i="1" dirty="0" smtClean="0"/>
              <a:t>РУ' РУ РУ ЛУ' ЛУ ЛУ</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28604"/>
            <a:ext cx="7239000" cy="6027132"/>
          </a:xfrm>
        </p:spPr>
        <p:txBody>
          <a:bodyPr>
            <a:normAutofit/>
          </a:bodyPr>
          <a:lstStyle/>
          <a:p>
            <a:r>
              <a:rPr lang="ru-RU" dirty="0" smtClean="0"/>
              <a:t>5.Наша речь то ускоряется, то замедляется. Сложное, эмоциональное высказывание разнообразно </a:t>
            </a:r>
            <a:r>
              <a:rPr lang="ru-RU" b="1" dirty="0" smtClean="0"/>
              <a:t>по темпу</a:t>
            </a:r>
            <a:r>
              <a:rPr lang="ru-RU" dirty="0" smtClean="0"/>
              <a:t>. Представленные двигательные упражнения положительно влияют на развитие чувства ритма и темпа произношения.</a:t>
            </a:r>
          </a:p>
          <a:p>
            <a:r>
              <a:rPr lang="ru-RU" dirty="0" smtClean="0"/>
              <a:t>— Мы шагаем по дорожке весело и в ногу. Ударный слог выделяем более сильным ударом ноги. Обращаем внимание на паузы.</a:t>
            </a:r>
          </a:p>
          <a:p>
            <a:r>
              <a:rPr lang="ru-RU" dirty="0" smtClean="0"/>
              <a:t>та </a:t>
            </a:r>
            <a:r>
              <a:rPr lang="ru-RU" dirty="0" err="1" smtClean="0"/>
              <a:t>та</a:t>
            </a:r>
            <a:r>
              <a:rPr lang="ru-RU" dirty="0" smtClean="0"/>
              <a:t> </a:t>
            </a:r>
            <a:r>
              <a:rPr lang="ru-RU" dirty="0" err="1" smtClean="0"/>
              <a:t>та</a:t>
            </a:r>
            <a:r>
              <a:rPr lang="ru-RU" dirty="0" smtClean="0"/>
              <a:t> </a:t>
            </a:r>
            <a:r>
              <a:rPr lang="ru-RU" dirty="0" err="1" smtClean="0"/>
              <a:t>та'та</a:t>
            </a:r>
            <a:r>
              <a:rPr lang="ru-RU" dirty="0" smtClean="0"/>
              <a:t> </a:t>
            </a:r>
            <a:r>
              <a:rPr lang="ru-RU" dirty="0" err="1" smtClean="0"/>
              <a:t>та</a:t>
            </a:r>
            <a:r>
              <a:rPr lang="ru-RU" dirty="0" smtClean="0"/>
              <a:t> </a:t>
            </a:r>
            <a:r>
              <a:rPr lang="ru-RU" dirty="0" err="1" smtClean="0"/>
              <a:t>та</a:t>
            </a:r>
            <a:r>
              <a:rPr lang="ru-RU" dirty="0" smtClean="0"/>
              <a:t> </a:t>
            </a:r>
            <a:r>
              <a:rPr lang="ru-RU" dirty="0" err="1" smtClean="0"/>
              <a:t>та</a:t>
            </a:r>
            <a:r>
              <a:rPr lang="ru-RU" dirty="0" smtClean="0"/>
              <a:t> </a:t>
            </a:r>
            <a:r>
              <a:rPr lang="ru-RU" dirty="0" err="1" smtClean="0"/>
              <a:t>то'м</a:t>
            </a:r>
            <a:endParaRPr lang="ru-RU" dirty="0" smtClean="0"/>
          </a:p>
          <a:p>
            <a:r>
              <a:rPr lang="ru-RU" dirty="0" err="1" smtClean="0"/>
              <a:t>та'та</a:t>
            </a:r>
            <a:r>
              <a:rPr lang="ru-RU" dirty="0" smtClean="0"/>
              <a:t> </a:t>
            </a:r>
            <a:r>
              <a:rPr lang="ru-RU" dirty="0" err="1" smtClean="0"/>
              <a:t>та'та</a:t>
            </a:r>
            <a:r>
              <a:rPr lang="ru-RU" dirty="0" smtClean="0"/>
              <a:t> та </a:t>
            </a:r>
            <a:r>
              <a:rPr lang="ru-RU" dirty="0" err="1" smtClean="0"/>
              <a:t>та</a:t>
            </a:r>
            <a:r>
              <a:rPr lang="ru-RU" dirty="0" smtClean="0"/>
              <a:t> </a:t>
            </a:r>
            <a:r>
              <a:rPr lang="ru-RU" dirty="0" err="1" smtClean="0"/>
              <a:t>та'та</a:t>
            </a:r>
            <a:endParaRPr lang="ru-RU" dirty="0" smtClean="0"/>
          </a:p>
          <a:p>
            <a:r>
              <a:rPr lang="ru-RU" dirty="0" err="1" smtClean="0"/>
              <a:t>та'та</a:t>
            </a:r>
            <a:r>
              <a:rPr lang="ru-RU" dirty="0" smtClean="0"/>
              <a:t> </a:t>
            </a:r>
            <a:r>
              <a:rPr lang="ru-RU" dirty="0" err="1" smtClean="0"/>
              <a:t>та'та</a:t>
            </a:r>
            <a:r>
              <a:rPr lang="ru-RU" dirty="0" smtClean="0"/>
              <a:t> та </a:t>
            </a:r>
            <a:r>
              <a:rPr lang="ru-RU" dirty="0" err="1" smtClean="0"/>
              <a:t>та</a:t>
            </a:r>
            <a:r>
              <a:rPr lang="ru-RU" dirty="0" smtClean="0"/>
              <a:t> </a:t>
            </a:r>
            <a:r>
              <a:rPr lang="ru-RU" dirty="0" err="1" smtClean="0"/>
              <a:t>то'м</a:t>
            </a:r>
            <a:endParaRPr lang="ru-RU" dirty="0" smtClean="0"/>
          </a:p>
          <a:p>
            <a:r>
              <a:rPr lang="ru-RU" dirty="0" err="1" smtClean="0"/>
              <a:t>та'та</a:t>
            </a:r>
            <a:r>
              <a:rPr lang="ru-RU" dirty="0" smtClean="0"/>
              <a:t> </a:t>
            </a:r>
            <a:r>
              <a:rPr lang="ru-RU" dirty="0" err="1" smtClean="0"/>
              <a:t>та'та</a:t>
            </a:r>
            <a:r>
              <a:rPr lang="ru-RU" dirty="0" smtClean="0"/>
              <a:t> </a:t>
            </a:r>
            <a:r>
              <a:rPr lang="ru-RU" dirty="0" err="1" smtClean="0"/>
              <a:t>та'та</a:t>
            </a:r>
            <a:r>
              <a:rPr lang="ru-RU" dirty="0" smtClean="0"/>
              <a:t> </a:t>
            </a:r>
            <a:r>
              <a:rPr lang="ru-RU" dirty="0" err="1" smtClean="0"/>
              <a:t>та'та</a:t>
            </a:r>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71480"/>
            <a:ext cx="7239000" cy="5884256"/>
          </a:xfrm>
        </p:spPr>
        <p:txBody>
          <a:bodyPr>
            <a:normAutofit fontScale="92500" lnSpcReduction="10000"/>
          </a:bodyPr>
          <a:lstStyle/>
          <a:p>
            <a:r>
              <a:rPr lang="ru-RU" b="1" dirty="0" smtClean="0"/>
              <a:t>Яркая мимика</a:t>
            </a:r>
            <a:r>
              <a:rPr lang="ru-RU" dirty="0" smtClean="0"/>
              <a:t> на лице человека всегда привлекает к нему окружающих и является одной из задач при работе над выразительным чтением детей. Следующее упражнение поможет в решении этой задачи.</a:t>
            </a:r>
          </a:p>
          <a:p>
            <a:r>
              <a:rPr lang="ru-RU" dirty="0" smtClean="0"/>
              <a:t>— Старенькая бабушка несет тяжелую сумку, она стонет:</a:t>
            </a:r>
          </a:p>
          <a:p>
            <a:r>
              <a:rPr lang="ru-RU" dirty="0" smtClean="0"/>
              <a:t>Ох, ох, ох!</a:t>
            </a:r>
          </a:p>
          <a:p>
            <a:r>
              <a:rPr lang="ru-RU" dirty="0" smtClean="0"/>
              <a:t>Вы помогли ей и рассказали об этом случае маме. Мама обрадовалась:</a:t>
            </a:r>
          </a:p>
          <a:p>
            <a:r>
              <a:rPr lang="ru-RU" dirty="0" smtClean="0"/>
              <a:t>Ах, ах, ах!</a:t>
            </a:r>
          </a:p>
          <a:p>
            <a:r>
              <a:rPr lang="ru-RU" dirty="0" smtClean="0"/>
              <a:t>На празднике вы плясали:</a:t>
            </a:r>
          </a:p>
          <a:p>
            <a:r>
              <a:rPr lang="ru-RU" dirty="0" smtClean="0"/>
              <a:t>Эх, эх, эх!</a:t>
            </a:r>
          </a:p>
          <a:p>
            <a:r>
              <a:rPr lang="ru-RU" dirty="0" smtClean="0"/>
              <a:t>И тут совсем устали:</a:t>
            </a:r>
          </a:p>
          <a:p>
            <a:r>
              <a:rPr lang="ru-RU" dirty="0" smtClean="0"/>
              <a:t>Ух, ух, ух!</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Советы родителям</a:t>
            </a:r>
            <a:br>
              <a:rPr lang="ru-RU" dirty="0" smtClean="0"/>
            </a:br>
            <a:endParaRPr lang="ru-RU" dirty="0"/>
          </a:p>
        </p:txBody>
      </p:sp>
      <p:sp>
        <p:nvSpPr>
          <p:cNvPr id="3" name="Содержимое 2"/>
          <p:cNvSpPr>
            <a:spLocks noGrp="1"/>
          </p:cNvSpPr>
          <p:nvPr>
            <p:ph idx="1"/>
          </p:nvPr>
        </p:nvSpPr>
        <p:spPr/>
        <p:txBody>
          <a:bodyPr/>
          <a:lstStyle/>
          <a:p>
            <a:pPr lvl="0"/>
            <a:r>
              <a:rPr lang="ru-RU" dirty="0" smtClean="0"/>
              <a:t>Необходимо читать часто, но мало</a:t>
            </a:r>
          </a:p>
          <a:p>
            <a:pPr lvl="0"/>
            <a:r>
              <a:rPr lang="ru-RU" dirty="0" smtClean="0"/>
              <a:t>Желательно чтение перед сном, чтобы ребёнок лег спать с думой о книге.</a:t>
            </a:r>
          </a:p>
          <a:p>
            <a:r>
              <a:rPr lang="ru-RU" dirty="0" smtClean="0"/>
              <a:t>Важна не длительность, а частота повторений. Важен эмоциональный эффект: книга – это интересно.</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с родителями</a:t>
            </a:r>
            <a:endParaRPr lang="ru-RU" dirty="0"/>
          </a:p>
        </p:txBody>
      </p:sp>
      <p:sp>
        <p:nvSpPr>
          <p:cNvPr id="3" name="Содержимое 2"/>
          <p:cNvSpPr>
            <a:spLocks noGrp="1"/>
          </p:cNvSpPr>
          <p:nvPr>
            <p:ph idx="1"/>
          </p:nvPr>
        </p:nvSpPr>
        <p:spPr/>
        <p:txBody>
          <a:bodyPr>
            <a:normAutofit fontScale="92500" lnSpcReduction="10000"/>
          </a:bodyPr>
          <a:lstStyle/>
          <a:p>
            <a:r>
              <a:rPr lang="ru-RU" i="1" dirty="0" smtClean="0"/>
              <a:t>родительские собрания</a:t>
            </a:r>
            <a:r>
              <a:rPr lang="ru-RU" dirty="0" smtClean="0"/>
              <a:t>: «Роль чтения в развитии младших школьников»;  «Руководство чтением младших школьников»; </a:t>
            </a:r>
          </a:p>
          <a:p>
            <a:r>
              <a:rPr lang="ru-RU" dirty="0" smtClean="0"/>
              <a:t>конкурсы «Папа, мама, я – читающая семья», посещение родителями открытых уроков чтения. </a:t>
            </a:r>
          </a:p>
          <a:p>
            <a:r>
              <a:rPr lang="ru-RU" dirty="0" smtClean="0"/>
              <a:t>индивидуальные консультации с родителями по вопросу совершенствования техники чтения.</a:t>
            </a:r>
          </a:p>
          <a:p>
            <a:r>
              <a:rPr lang="ru-RU" dirty="0" smtClean="0"/>
              <a:t>Практически на каждом родительском собрании сообщаем о </a:t>
            </a:r>
            <a:r>
              <a:rPr lang="ru-RU" i="1" dirty="0" smtClean="0"/>
              <a:t>результатах проверки техники чтения</a:t>
            </a:r>
          </a:p>
          <a:p>
            <a:r>
              <a:rPr lang="ru-RU" dirty="0" smtClean="0"/>
              <a:t>таблица учёта достижений «</a:t>
            </a:r>
            <a:r>
              <a:rPr lang="ru-RU" u="sng" dirty="0" smtClean="0"/>
              <a:t>Мы читаем»</a:t>
            </a:r>
            <a:r>
              <a:rPr lang="ru-RU" dirty="0" smtClean="0"/>
              <a:t>. </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Чтение это окошко, через которое дети видят и познают мир и самих себя. Оно открывается перед ребенком лишь тогда, когда, наряду с чтением, одновременно с ним и даже раньше, чем впервые раскрыта книга, начинается кропотливая работа над словом.</a:t>
            </a:r>
          </a:p>
          <a:p>
            <a:r>
              <a:rPr lang="ru-RU" dirty="0" smtClean="0"/>
              <a:t>                                    В.А.Сухомлинский</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7239000" cy="751506"/>
          </a:xfrm>
        </p:spPr>
        <p:txBody>
          <a:bodyPr>
            <a:normAutofit fontScale="90000"/>
          </a:bodyPr>
          <a:lstStyle/>
          <a:p>
            <a:r>
              <a:rPr lang="ru-RU" sz="3600" b="1" i="1" dirty="0" smtClean="0"/>
              <a:t>Ожидаемый результат </a:t>
            </a:r>
            <a:r>
              <a:rPr lang="ru-RU" sz="3600" b="1" i="1" dirty="0" smtClean="0"/>
              <a:t>работы</a:t>
            </a:r>
            <a:r>
              <a:rPr lang="ru-RU" b="1" dirty="0" smtClean="0"/>
              <a:t/>
            </a:r>
            <a:br>
              <a:rPr lang="ru-RU" b="1" dirty="0" smtClean="0"/>
            </a:br>
            <a:endParaRPr lang="ru-RU" dirty="0"/>
          </a:p>
        </p:txBody>
      </p:sp>
      <p:sp>
        <p:nvSpPr>
          <p:cNvPr id="3" name="Содержимое 2"/>
          <p:cNvSpPr>
            <a:spLocks noGrp="1"/>
          </p:cNvSpPr>
          <p:nvPr>
            <p:ph idx="1"/>
          </p:nvPr>
        </p:nvSpPr>
        <p:spPr>
          <a:xfrm>
            <a:off x="457200" y="1142984"/>
            <a:ext cx="7239000" cy="5312752"/>
          </a:xfrm>
        </p:spPr>
        <p:txBody>
          <a:bodyPr>
            <a:normAutofit fontScale="55000" lnSpcReduction="20000"/>
          </a:bodyPr>
          <a:lstStyle/>
          <a:p>
            <a:pPr>
              <a:buNone/>
            </a:pPr>
            <a:endParaRPr lang="ru-RU" dirty="0" smtClean="0"/>
          </a:p>
          <a:p>
            <a:r>
              <a:rPr lang="ru-RU" dirty="0" smtClean="0"/>
              <a:t>Важнейшими показателями результативности уроков являются </a:t>
            </a:r>
            <a:r>
              <a:rPr lang="ru-RU" dirty="0" err="1" smtClean="0"/>
              <a:t>мотивированность</a:t>
            </a:r>
            <a:r>
              <a:rPr lang="ru-RU" dirty="0" smtClean="0"/>
              <a:t> и самоконтроль в читательской деятельности младших школьников</a:t>
            </a:r>
          </a:p>
          <a:p>
            <a:r>
              <a:rPr lang="ru-RU" dirty="0" smtClean="0"/>
              <a:t>Учитель постоянно проверяет качество плана урока вопросом </a:t>
            </a:r>
            <a:r>
              <a:rPr lang="ru-RU" i="1" dirty="0" smtClean="0"/>
              <a:t>зачем?</a:t>
            </a:r>
            <a:r>
              <a:rPr lang="ru-RU" dirty="0" smtClean="0"/>
              <a:t>: зачем задан этот вопрос в беседе? Что развивает это задание в личности ученика? Зачем читать в третий раз? Зачем читать дома текст, прочитанный несколько раз на уроке?</a:t>
            </a:r>
          </a:p>
          <a:p>
            <a:r>
              <a:rPr lang="ru-RU" dirty="0" smtClean="0"/>
              <a:t>Ответы на эти вопросы одинаково дороги и учителю и ученику. Развивать мотивацию чтения (заниматься учебными, личностными, познавательными побуждениями ежедневно) значит осмысливать свою работу и контролировать ее ход и пользу во благо растущей личности ребенка.</a:t>
            </a:r>
          </a:p>
          <a:p>
            <a:r>
              <a:rPr lang="ru-RU" dirty="0" smtClean="0"/>
              <a:t>Изучению мотивов чтения посвящено и анкетирование в конце каждого учебного года. Попросите учеников ответить на два вопроса: любите ли вы читать? (Предложите выбрать один из ответов: да, нет, не очень.) Зачем вы читаете? (Ответ не подсказывать.) Собрав ответы, проанализируйте количество и качество мотивов чтения, выраженных детьми. Наивысший балл, вероятно, получит тот учитель, который прочтет в анкете личностно-значимый мотив: «Мне нравится само чтение, от него я становлюсь лучше». Также характерны ответы «Интересно узнавать новое», «Читаем, чтобы хорошо учиться (получить хорошую оценку)», «Читаю, когда нравится книга», «Люблю чтение за то, что развивайся речь, становишься грамотнее» и т. д.</a:t>
            </a:r>
          </a:p>
          <a:p>
            <a:r>
              <a:rPr lang="ru-RU" dirty="0" smtClean="0"/>
              <a:t/>
            </a:r>
            <a:br>
              <a:rPr lang="ru-RU" dirty="0" smtClean="0"/>
            </a:br>
            <a:r>
              <a:rPr lang="ru-RU" dirty="0" smtClean="0"/>
              <a:t>Читать бегло, осознанно, правильно, да еще и выразительно – это нелегкий поэтапный процесс, требующий много сил и времени. Но эти навыки необходимы, чтобы в дальнейшем маленький ученик получал удовольствие и радость от чтения, умел грамотно </a:t>
            </a:r>
            <a:r>
              <a:rPr lang="ru-RU" dirty="0" err="1" smtClean="0"/>
              <a:t>самовыразиться</a:t>
            </a:r>
            <a:r>
              <a:rPr lang="ru-RU" dirty="0" smtClean="0"/>
              <a:t> и понять своего собеседника.</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endParaRPr lang="ru-RU" dirty="0" smtClean="0"/>
          </a:p>
          <a:p>
            <a:r>
              <a:rPr lang="ru-RU" dirty="0" smtClean="0"/>
              <a:t>Работа над техникой чтения – процесс достаточно длительный и не всегда привлекательный для детей. Однако без нормальной техники чтения учение в старших классах, когда учебный материал увеличивается в несколько раз, будет затруднено. </a:t>
            </a:r>
          </a:p>
          <a:p>
            <a:r>
              <a:rPr lang="ru-RU" dirty="0" smtClean="0"/>
              <a:t>Успешность же обеспечивает результативность по другим предметам школы.</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В соответствии с ФГОС второго поколения направлено на достижение следующих целей:</a:t>
            </a:r>
            <a:br>
              <a:rPr lang="ru-RU" sz="2000" dirty="0" smtClean="0"/>
            </a:br>
            <a:endParaRPr lang="ru-RU" sz="2000" dirty="0"/>
          </a:p>
        </p:txBody>
      </p:sp>
      <p:sp>
        <p:nvSpPr>
          <p:cNvPr id="3" name="Содержимое 2"/>
          <p:cNvSpPr>
            <a:spLocks noGrp="1"/>
          </p:cNvSpPr>
          <p:nvPr>
            <p:ph idx="1"/>
          </p:nvPr>
        </p:nvSpPr>
        <p:spPr/>
        <p:txBody>
          <a:bodyPr>
            <a:normAutofit fontScale="77500" lnSpcReduction="20000"/>
          </a:bodyPr>
          <a:lstStyle/>
          <a:p>
            <a:r>
              <a:rPr lang="ru-RU" dirty="0" smtClean="0"/>
              <a:t>- овладение навыком осознанного, правильного, беглого и выразительного чтения как базового в системе образования младших школьников;</a:t>
            </a:r>
          </a:p>
          <a:p>
            <a:r>
              <a:rPr lang="ru-RU" dirty="0" smtClean="0"/>
              <a:t>- формирование читательского кругозора и приобретение опыта самостоятельной читательской деятельности, совершенствование всех видов речевой деятельности;</a:t>
            </a:r>
          </a:p>
          <a:p>
            <a:r>
              <a:rPr lang="ru-RU" dirty="0" smtClean="0"/>
              <a:t>- развитие художественно-творческих и познавательных способностей, эмоциональной отзывчивости при чтении художественных произведений, формирование эстетического отношения к искусству слова;</a:t>
            </a:r>
          </a:p>
          <a:p>
            <a:r>
              <a:rPr lang="ru-RU" dirty="0" smtClean="0"/>
              <a:t>- воспитание интереса к чтению и книге; обогащение нравственного опыта младших школьников, формирование представлений о добре и зле; развитие нравственных чувств, уважения к культуре народов многонациональной России и других стран.</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lnSpcReduction="10000"/>
          </a:bodyPr>
          <a:lstStyle/>
          <a:p>
            <a:r>
              <a:rPr lang="ru-RU" dirty="0" smtClean="0"/>
              <a:t>Необходимо детей научить в первую очередь безошибочному осознанному чтению с первых же занятий по обучению чтению. Пониманию прочитанного и прослушанного способствует выразительное чтение.</a:t>
            </a:r>
          </a:p>
          <a:p>
            <a:r>
              <a:rPr lang="ru-RU" dirty="0" smtClean="0"/>
              <a:t>Целенаправленная ежедневная работа над звуком, словами, предложениями, наблюдениями за знаками препинания в конце и внутри предложения, паузой, интонацией, темпом и ритмом принесет положительные результаты.</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Виды и приемы работы по развитию навыка техники чтения.</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457200" y="1285860"/>
            <a:ext cx="7239000" cy="5169876"/>
          </a:xfrm>
        </p:spPr>
        <p:txBody>
          <a:bodyPr>
            <a:normAutofit fontScale="62500" lnSpcReduction="20000"/>
          </a:bodyPr>
          <a:lstStyle/>
          <a:p>
            <a:r>
              <a:rPr lang="ru-RU" dirty="0" smtClean="0"/>
              <a:t>Урок чтения лучше начинать с игровой разминки, т.е. с работы над постановкой дыхания и развитием четкости произношения.</a:t>
            </a:r>
            <a:r>
              <a:rPr lang="ru-RU" u="sng" dirty="0" smtClean="0"/>
              <a:t> </a:t>
            </a:r>
            <a:endParaRPr lang="ru-RU" dirty="0" smtClean="0"/>
          </a:p>
          <a:p>
            <a:pPr algn="ctr"/>
            <a:r>
              <a:rPr lang="ru-RU" b="1" dirty="0" smtClean="0"/>
              <a:t>Дыхательные упражнения</a:t>
            </a:r>
            <a:endParaRPr lang="ru-RU" dirty="0" smtClean="0"/>
          </a:p>
          <a:p>
            <a:pPr algn="ctr"/>
            <a:r>
              <a:rPr lang="ru-RU" dirty="0" smtClean="0"/>
              <a:t>«Одуванчик»  </a:t>
            </a:r>
          </a:p>
          <a:p>
            <a:r>
              <a:rPr lang="ru-RU" dirty="0" smtClean="0"/>
              <a:t>     Представьте, что в руках   у вас одуванчик. Пробуем сдуть с него пушинки. Сначала слабо дуем, потом сильнее, в конце – сильно. После каждого выдоха быстро вдыхаем.</a:t>
            </a:r>
          </a:p>
          <a:p>
            <a:r>
              <a:rPr lang="ru-RU" dirty="0" smtClean="0"/>
              <a:t>(раздаточный материал</a:t>
            </a:r>
          </a:p>
          <a:p>
            <a:pPr algn="ctr"/>
            <a:r>
              <a:rPr lang="ru-RU" dirty="0" smtClean="0"/>
              <a:t>Упражнения для  развития диафрагмально-реберного дыхания.</a:t>
            </a:r>
          </a:p>
          <a:p>
            <a:pPr lvl="0" algn="ctr"/>
            <a:r>
              <a:rPr lang="ru-RU" dirty="0" smtClean="0"/>
              <a:t>«Цветочный магазин».</a:t>
            </a:r>
          </a:p>
          <a:p>
            <a:r>
              <a:rPr lang="ru-RU" dirty="0" smtClean="0"/>
              <a:t>     Исходное положение – стоя. Делая вдох, представьте себе, что нюхаете цветок. При этом живот выдвигается вперед, ребра расширяются, низ живота произвольно подтягивается. Выдох медленный плавный.</a:t>
            </a:r>
          </a:p>
          <a:p>
            <a:r>
              <a:rPr lang="ru-RU" dirty="0" smtClean="0"/>
              <a:t>Упражнение повторить 3-4 раза.</a:t>
            </a:r>
          </a:p>
          <a:p>
            <a:pPr lvl="0" algn="ctr"/>
            <a:r>
              <a:rPr lang="ru-RU" dirty="0" smtClean="0"/>
              <a:t>«Свеча».</a:t>
            </a:r>
          </a:p>
          <a:p>
            <a:r>
              <a:rPr lang="ru-RU" dirty="0" smtClean="0"/>
              <a:t>     Возьмите узкую полоску бумаги и, представьте себе, что это свеча, дуйте на неё. Выдыхаемая струя воздуха должна быть без резких колебаний – бумажка контролирует ровность дыхания. Вариант этого упражнения: задуйте 3, 5 … 10 свечей на одном выдохе или медленно выдыхая на каждую свечку.</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928670"/>
            <a:ext cx="7239000" cy="5527066"/>
          </a:xfrm>
        </p:spPr>
        <p:txBody>
          <a:bodyPr>
            <a:normAutofit fontScale="70000" lnSpcReduction="20000"/>
          </a:bodyPr>
          <a:lstStyle/>
          <a:p>
            <a:pPr lvl="0" algn="ctr"/>
            <a:r>
              <a:rPr lang="ru-RU" dirty="0" smtClean="0"/>
              <a:t>«Проколотый мяч».</a:t>
            </a:r>
          </a:p>
          <a:p>
            <a:r>
              <a:rPr lang="ru-RU" dirty="0" smtClean="0"/>
              <a:t>     Представьте себе, что у вас на уровне груди большой резиновый мяч. Он проколот. Если на него нажимать, слышно, как выходит воздух. Имитируйте звук подражательным «</a:t>
            </a:r>
            <a:r>
              <a:rPr lang="ru-RU" dirty="0" err="1" smtClean="0"/>
              <a:t>сссс</a:t>
            </a:r>
            <a:r>
              <a:rPr lang="ru-RU" dirty="0" smtClean="0"/>
              <a:t> …». Нажимайте на мяч ладонями легко, без усилий, выдох должен быть плавным, энергичным, не ослабевающим к концу.</a:t>
            </a:r>
          </a:p>
          <a:p>
            <a:pPr lvl="0" algn="ctr"/>
            <a:r>
              <a:rPr lang="ru-RU" dirty="0" smtClean="0"/>
              <a:t>«Звукоподражание».</a:t>
            </a:r>
          </a:p>
          <a:p>
            <a:r>
              <a:rPr lang="ru-RU" dirty="0" smtClean="0"/>
              <a:t>     Это упражнение тренирует  различные виды  выдыхания.</a:t>
            </a:r>
          </a:p>
          <a:p>
            <a:r>
              <a:rPr lang="ru-RU" dirty="0" smtClean="0"/>
              <a:t>Вспомните и воспроизведите различные звуки природы и жизни: свист ветра, шум леса, писк комара, стрекот сороки, рокот мотора, звук звонка и т.д.</a:t>
            </a:r>
          </a:p>
          <a:p>
            <a:pPr lvl="0"/>
            <a:r>
              <a:rPr lang="ru-RU" dirty="0" smtClean="0"/>
              <a:t>Вдох на счет 1, 2, 3.</a:t>
            </a:r>
          </a:p>
          <a:p>
            <a:r>
              <a:rPr lang="ru-RU" dirty="0" smtClean="0"/>
              <a:t>Медленный плавный выдох на счет 1 – 15.</a:t>
            </a:r>
          </a:p>
          <a:p>
            <a:pPr lvl="0" algn="ctr"/>
            <a:r>
              <a:rPr lang="ru-RU" dirty="0" smtClean="0"/>
              <a:t>«Чай у бабушки».</a:t>
            </a:r>
          </a:p>
          <a:p>
            <a:r>
              <a:rPr lang="ru-RU" dirty="0" smtClean="0"/>
              <a:t>     Представьте себе, что вы в гостях у бабушки в деревне и пьете чай из блюдца. В руке держим воображаемое блюдце, отпиваем чай (вдох), «АХ!» (резко выдыхаем) Чай вкусный.</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err="1" smtClean="0"/>
              <a:t>Чистоговорки</a:t>
            </a:r>
            <a:r>
              <a:rPr lang="ru-RU" b="1" dirty="0" smtClean="0"/>
              <a:t>  </a:t>
            </a:r>
            <a:r>
              <a:rPr lang="ru-RU" b="1" dirty="0" smtClean="0"/>
              <a:t/>
            </a:r>
            <a:br>
              <a:rPr lang="ru-RU" b="1" dirty="0" smtClean="0"/>
            </a:br>
            <a:r>
              <a:rPr lang="ru-RU" b="1" dirty="0" smtClean="0"/>
              <a:t>и </a:t>
            </a:r>
            <a:r>
              <a:rPr lang="ru-RU" b="1" dirty="0" smtClean="0"/>
              <a:t>скороговорки</a:t>
            </a:r>
            <a:endParaRPr lang="ru-RU" dirty="0"/>
          </a:p>
        </p:txBody>
      </p:sp>
      <p:sp>
        <p:nvSpPr>
          <p:cNvPr id="3" name="Содержимое 2"/>
          <p:cNvSpPr>
            <a:spLocks noGrp="1"/>
          </p:cNvSpPr>
          <p:nvPr>
            <p:ph idx="1"/>
          </p:nvPr>
        </p:nvSpPr>
        <p:spPr/>
        <p:txBody>
          <a:bodyPr>
            <a:normAutofit fontScale="55000" lnSpcReduction="20000"/>
          </a:bodyPr>
          <a:lstStyle/>
          <a:p>
            <a:pPr lvl="0"/>
            <a:r>
              <a:rPr lang="ru-RU" dirty="0" smtClean="0"/>
              <a:t> нужны для отработки правильной дикции. </a:t>
            </a:r>
          </a:p>
          <a:p>
            <a:r>
              <a:rPr lang="ru-RU" b="1" dirty="0" smtClean="0"/>
              <a:t>Технология работы:</a:t>
            </a:r>
            <a:r>
              <a:rPr lang="ru-RU" dirty="0" smtClean="0"/>
              <a:t> При чтении в темпе скороговорки не следует уделять внимание выразительности чтения. Это упражнение предназначено только для развития артикуляционного аппарата, поэтому требования к выразительности чтения здесь понижены, но зато повышены требования к четкости прочтения окончаний слов. Они не должны проглатываться учениками, а должны четко проговариваться.</a:t>
            </a:r>
          </a:p>
          <a:p>
            <a:r>
              <a:rPr lang="ru-RU" dirty="0" err="1" smtClean="0"/>
              <a:t>Чистоговорки</a:t>
            </a:r>
            <a:r>
              <a:rPr lang="ru-RU" dirty="0" smtClean="0"/>
              <a:t> помогают совершенствовать дикцию детей, развивать память. </a:t>
            </a:r>
          </a:p>
          <a:p>
            <a:r>
              <a:rPr lang="ru-RU" dirty="0" smtClean="0"/>
              <a:t> виды работ со скороговорками :</a:t>
            </a:r>
          </a:p>
          <a:p>
            <a:r>
              <a:rPr lang="ru-RU" dirty="0" smtClean="0"/>
              <a:t>- работа над быстротой произношения (</a:t>
            </a:r>
            <a:r>
              <a:rPr lang="ru-RU" dirty="0" err="1" smtClean="0"/>
              <a:t>скороговорением</a:t>
            </a:r>
            <a:r>
              <a:rPr lang="ru-RU" dirty="0" smtClean="0"/>
              <a:t>);</a:t>
            </a:r>
          </a:p>
          <a:p>
            <a:r>
              <a:rPr lang="ru-RU" dirty="0" smtClean="0"/>
              <a:t>- работа над вопросительной интонацией. После того, как дети поработали над быстротой произношения скороговорки, работаем над вопросительной интонацией. Для этого учитель показывает слово, которое при произношении нужно выделить голосом (т.е. поставить логическое ударение), произнеся в вопросительной интонации. Затем нужно ответить на заданный вопрос той же скороговоркой, выделяя голосом это же слово, как бы утверждая, отвечая на вопрос. Здесь удобно работать по рядам.</a:t>
            </a:r>
          </a:p>
          <a:p>
            <a:r>
              <a:rPr lang="ru-RU" dirty="0" smtClean="0"/>
              <a:t>- работа над развитием различной интонации. Здесь тоже удобнее работать по рядам. После работы над быстротой произношения, каждому ряду дается свое задание, например: 1 ряд прочитайте с интонацией одобрения, 2 ряд – с интонацией недовольства, 3 ряд – с интонацией страха (удивления, радости, огорчения, похвалы, таинственности, порицания др.). Для обучающихся 3-4 классов можно приготовить три скороговорки, для каждого ряда отдельно, а работу над быстротой произношения давать самостоятельно.</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51506"/>
          </a:xfrm>
        </p:spPr>
        <p:txBody>
          <a:bodyPr/>
          <a:lstStyle/>
          <a:p>
            <a:r>
              <a:rPr lang="ru-RU" dirty="0" smtClean="0"/>
              <a:t>Зрительные диктанты</a:t>
            </a:r>
            <a:endParaRPr lang="ru-RU" dirty="0"/>
          </a:p>
        </p:txBody>
      </p:sp>
      <p:sp>
        <p:nvSpPr>
          <p:cNvPr id="3" name="Содержимое 2"/>
          <p:cNvSpPr>
            <a:spLocks noGrp="1"/>
          </p:cNvSpPr>
          <p:nvPr>
            <p:ph idx="1"/>
          </p:nvPr>
        </p:nvSpPr>
        <p:spPr>
          <a:xfrm>
            <a:off x="457200" y="1142984"/>
            <a:ext cx="7239000" cy="5312752"/>
          </a:xfrm>
        </p:spPr>
        <p:txBody>
          <a:bodyPr>
            <a:normAutofit fontScale="55000" lnSpcReduction="20000"/>
          </a:bodyPr>
          <a:lstStyle/>
          <a:p>
            <a:r>
              <a:rPr lang="ru-RU" b="1" dirty="0" smtClean="0"/>
              <a:t>№ 1 (от 8 до </a:t>
            </a:r>
            <a:r>
              <a:rPr lang="ru-RU" b="1" i="1" dirty="0" smtClean="0"/>
              <a:t>15 </a:t>
            </a:r>
            <a:r>
              <a:rPr lang="ru-RU" b="1" dirty="0" smtClean="0"/>
              <a:t>букв)</a:t>
            </a:r>
          </a:p>
          <a:p>
            <a:pPr lvl="0"/>
            <a:r>
              <a:rPr lang="ru-RU" dirty="0" smtClean="0"/>
              <a:t>Тает снег.</a:t>
            </a:r>
          </a:p>
          <a:p>
            <a:pPr lvl="0"/>
            <a:r>
              <a:rPr lang="ru-RU" dirty="0" smtClean="0"/>
              <a:t>Бегут ручьи.</a:t>
            </a:r>
          </a:p>
          <a:p>
            <a:pPr lvl="0"/>
            <a:r>
              <a:rPr lang="ru-RU" dirty="0" smtClean="0"/>
              <a:t>Светит солнце.</a:t>
            </a:r>
          </a:p>
          <a:p>
            <a:pPr lvl="0"/>
            <a:r>
              <a:rPr lang="ru-RU" dirty="0" smtClean="0"/>
              <a:t>Появились лужи.</a:t>
            </a:r>
          </a:p>
          <a:p>
            <a:pPr lvl="0"/>
            <a:r>
              <a:rPr lang="ru-RU" dirty="0" smtClean="0"/>
              <a:t>Чирикают воробьи.</a:t>
            </a:r>
          </a:p>
          <a:p>
            <a:pPr lvl="0"/>
            <a:r>
              <a:rPr lang="ru-RU" dirty="0" smtClean="0"/>
              <a:t>Наступила весна.</a:t>
            </a:r>
          </a:p>
          <a:p>
            <a:r>
              <a:rPr lang="ru-RU" b="1" dirty="0" smtClean="0"/>
              <a:t>№ 2 (от 12 до 23 букв)</a:t>
            </a:r>
          </a:p>
          <a:p>
            <a:r>
              <a:rPr lang="ru-RU" dirty="0" smtClean="0"/>
              <a:t>1.  Трещат морозы.</a:t>
            </a:r>
          </a:p>
          <a:p>
            <a:r>
              <a:rPr lang="ru-RU" dirty="0" smtClean="0"/>
              <a:t>2.  Холодно зимой.</a:t>
            </a:r>
          </a:p>
          <a:p>
            <a:r>
              <a:rPr lang="ru-RU" dirty="0" smtClean="0"/>
              <a:t>3. Спрятались звери.</a:t>
            </a:r>
          </a:p>
          <a:p>
            <a:r>
              <a:rPr lang="ru-RU" dirty="0" smtClean="0"/>
              <a:t>4.  В норке спит лиса.</a:t>
            </a:r>
          </a:p>
          <a:p>
            <a:r>
              <a:rPr lang="ru-RU" dirty="0" smtClean="0"/>
              <a:t>5.  В берлоге спит медведь.</a:t>
            </a:r>
          </a:p>
          <a:p>
            <a:r>
              <a:rPr lang="ru-RU" dirty="0" smtClean="0"/>
              <a:t>6. Зайка притаился под кустом.</a:t>
            </a:r>
          </a:p>
          <a:p>
            <a:r>
              <a:rPr lang="ru-RU" b="1" dirty="0" smtClean="0"/>
              <a:t>№ 9 (от 24 до 43 букв)</a:t>
            </a:r>
          </a:p>
          <a:p>
            <a:r>
              <a:rPr lang="ru-RU" dirty="0" smtClean="0"/>
              <a:t>1. Летом   наша   семья жила на даче.</a:t>
            </a:r>
          </a:p>
          <a:p>
            <a:r>
              <a:rPr lang="ru-RU" dirty="0" smtClean="0"/>
              <a:t>2.  Мы много купались и загорали на солнышке.</a:t>
            </a:r>
          </a:p>
          <a:p>
            <a:r>
              <a:rPr lang="ru-RU" dirty="0" smtClean="0"/>
              <a:t>3.   В нашем озере можно   поймать   много рыбы.</a:t>
            </a:r>
          </a:p>
          <a:p>
            <a:r>
              <a:rPr lang="ru-RU" dirty="0" smtClean="0"/>
              <a:t>4.  Рядом с нашей дачей растёт    смешанный лес,</a:t>
            </a:r>
          </a:p>
          <a:p>
            <a:r>
              <a:rPr lang="ru-RU" dirty="0" smtClean="0"/>
              <a:t>5.   В этом лесу есть земляника, черника, малина, брусника.</a:t>
            </a:r>
          </a:p>
          <a:p>
            <a:r>
              <a:rPr lang="ru-RU" dirty="0" smtClean="0"/>
              <a:t>6.  Нам нравится отдыхать летом на даче.</a:t>
            </a:r>
          </a:p>
          <a:p>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444</TotalTime>
  <Words>1027</Words>
  <PresentationFormat>Экран (4:3)</PresentationFormat>
  <Paragraphs>134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Изящная</vt:lpstr>
      <vt:lpstr>  Чтение –  поэтапный процесс умственной, интеллектуальной деятельности </vt:lpstr>
      <vt:lpstr>Слайд 2</vt:lpstr>
      <vt:lpstr>Слайд 3</vt:lpstr>
      <vt:lpstr>В соответствии с ФГОС второго поколения направлено на достижение следующих целей: </vt:lpstr>
      <vt:lpstr>Слайд 5</vt:lpstr>
      <vt:lpstr>Виды и приемы работы по развитию навыка техники чтения. </vt:lpstr>
      <vt:lpstr>Слайд 7</vt:lpstr>
      <vt:lpstr>Чистоговорки   и скороговорки</vt:lpstr>
      <vt:lpstr>Зрительные диктанты</vt:lpstr>
      <vt:lpstr>Ежеурочные пятиминутки </vt:lpstr>
      <vt:lpstr>Слайд 11</vt:lpstr>
      <vt:lpstr>Слайд 12</vt:lpstr>
      <vt:lpstr>Слайд 13</vt:lpstr>
      <vt:lpstr>Слайд 14</vt:lpstr>
      <vt:lpstr>Слайд 15</vt:lpstr>
      <vt:lpstr>Слайд 16</vt:lpstr>
      <vt:lpstr>Слайд 17</vt:lpstr>
      <vt:lpstr>Советы родителям </vt:lpstr>
      <vt:lpstr>Работа с родителями</vt:lpstr>
      <vt:lpstr>Ожидаемый результат работы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Чтение – поэтапный процесс умственной, интеллектуальной деятельности</dc:title>
  <dc:creator>aa</dc:creator>
  <cp:lastModifiedBy>aa</cp:lastModifiedBy>
  <cp:revision>40</cp:revision>
  <dcterms:created xsi:type="dcterms:W3CDTF">2014-08-25T13:30:08Z</dcterms:created>
  <dcterms:modified xsi:type="dcterms:W3CDTF">2019-05-05T12:06:18Z</dcterms:modified>
</cp:coreProperties>
</file>