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7" r:id="rId4"/>
    <p:sldId id="270" r:id="rId5"/>
    <p:sldId id="271" r:id="rId6"/>
    <p:sldId id="265" r:id="rId7"/>
    <p:sldId id="273" r:id="rId8"/>
    <p:sldId id="272" r:id="rId9"/>
    <p:sldId id="274" r:id="rId10"/>
    <p:sldId id="257" r:id="rId11"/>
    <p:sldId id="259" r:id="rId12"/>
    <p:sldId id="260" r:id="rId13"/>
    <p:sldId id="264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4" autoAdjust="0"/>
    <p:restoredTop sz="94660"/>
  </p:normalViewPr>
  <p:slideViewPr>
    <p:cSldViewPr>
      <p:cViewPr varScale="1">
        <p:scale>
          <a:sx n="44" d="100"/>
          <a:sy n="44" d="100"/>
        </p:scale>
        <p:origin x="-85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2018%20-%202019\&#1052;&#1077;&#1090;&#1086;&#1076;&#1080;&#1095;&#1077;&#1089;&#1082;&#1072;&#1103;%20&#1088;&#1072;&#1073;&#1086;&#1090;&#1072;\&#1055;&#1045;&#1044;&#1057;&#1054;&#1042;&#1045;&#1058;&#1067;\&#1044;&#1086;&#1087;&#1086;&#1083;&#1085;&#1077;&#1085;&#1085;&#1072;&#1103;%20&#1088;&#1077;&#1072;&#1083;&#1100;&#1085;&#1086;&#1089;&#1090;&#1100;\&#1047;&#1072;&#1075;&#1072;&#1076;&#1086;&#1095;&#1085;&#1099;&#1081;%20&#1052;&#1086;&#1089;&#1082;&#1086;&#1074;&#1089;&#1082;&#1080;&#1081;%20&#1088;&#1072;&#1081;&#1086;&#1085;&#1043;&#1041;&#1044;&#1054;&#1059;7.mp4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>
            <a:lum bright="10000" contrast="-20000"/>
          </a:blip>
          <a:stretch>
            <a:fillRect/>
          </a:stretch>
        </p:blipFill>
        <p:spPr>
          <a:xfrm>
            <a:off x="251520" y="260648"/>
            <a:ext cx="8640960" cy="633508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2" y="1052736"/>
            <a:ext cx="81217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Использование современной образовательной технологии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дополненной реальности в работе с дошкольниками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5949280"/>
            <a:ext cx="305399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Подготовила: воспитатель в.к.к.</a:t>
            </a:r>
          </a:p>
          <a:p>
            <a:pPr algn="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Рогова Е.В.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1857aafe095fcc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164288" y="4653136"/>
            <a:ext cx="1704518" cy="1944216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 flipH="1">
            <a:off x="7452320" y="2492896"/>
            <a:ext cx="1440160" cy="1584176"/>
          </a:xfrm>
          <a:prstGeom prst="wedgeRoundRectCallou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380312" y="2708920"/>
            <a:ext cx="1666528" cy="114300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Привет! </a:t>
            </a:r>
            <a:br>
              <a:rPr lang="ru-RU" sz="1400" dirty="0" smtClean="0"/>
            </a:br>
            <a:r>
              <a:rPr lang="ru-RU" sz="1400" dirty="0" smtClean="0"/>
              <a:t>Меня зовут Кюарик!</a:t>
            </a:r>
            <a:br>
              <a:rPr lang="ru-RU" sz="1400" dirty="0" smtClean="0"/>
            </a:br>
            <a:r>
              <a:rPr lang="ru-RU" sz="1400" dirty="0" smtClean="0"/>
              <a:t>Я приглашаю Вас</a:t>
            </a:r>
            <a:br>
              <a:rPr lang="ru-RU" sz="1400" dirty="0" smtClean="0"/>
            </a:br>
            <a:r>
              <a:rPr lang="ru-RU" sz="1400" dirty="0" smtClean="0"/>
              <a:t>в занимательный мир дополненной реальности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2060848"/>
            <a:ext cx="416594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Консультация для педагогов ГБДОУ №7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26064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</a:rPr>
              <a:t>Государственное бюджетное дошкольное образовательное учреждение</a:t>
            </a:r>
            <a:br>
              <a:rPr lang="ru-RU" sz="1200" b="1" dirty="0" smtClean="0">
                <a:solidFill>
                  <a:schemeClr val="tx2"/>
                </a:solidFill>
              </a:rPr>
            </a:br>
            <a:r>
              <a:rPr lang="ru-RU" sz="1200" b="1" dirty="0" smtClean="0">
                <a:solidFill>
                  <a:schemeClr val="tx2"/>
                </a:solidFill>
              </a:rPr>
              <a:t>детский сад №7 Московского района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</a:rPr>
              <a:t>Город Санкт-Петербург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980728"/>
            <a:ext cx="8051751" cy="436510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1475656" y="1700808"/>
            <a:ext cx="2016224" cy="288032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420888"/>
            <a:ext cx="4752528" cy="10801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164288" y="4653136"/>
            <a:ext cx="1704518" cy="194421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27584" y="188640"/>
            <a:ext cx="43343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</a:t>
            </a:r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QR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кодов: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620688"/>
            <a:ext cx="8395303" cy="511256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236296" y="4725144"/>
            <a:ext cx="1704518" cy="1944216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5013176"/>
            <a:ext cx="1390650" cy="137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ая прямоугольная выноска 6"/>
          <p:cNvSpPr/>
          <p:nvPr/>
        </p:nvSpPr>
        <p:spPr>
          <a:xfrm rot="10800000" flipV="1">
            <a:off x="6372200" y="3284984"/>
            <a:ext cx="1440160" cy="1584176"/>
          </a:xfrm>
          <a:prstGeom prst="wedgeRoundRectCallou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3429000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 , перейдите по ссылке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32656"/>
            <a:ext cx="8064896" cy="503233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3635896" y="3068960"/>
            <a:ext cx="504056" cy="5040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390217" y="3501008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2132856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18410" y="3501008"/>
            <a:ext cx="3738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1115616" y="2204864"/>
            <a:ext cx="1296144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436096" y="3645024"/>
            <a:ext cx="936104" cy="7200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1331640" y="1556792"/>
            <a:ext cx="936104" cy="21602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1720" y="4653136"/>
            <a:ext cx="1704518" cy="1944216"/>
          </a:xfrm>
          <a:prstGeom prst="rect">
            <a:avLst/>
          </a:prstGeom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3635896" y="5085184"/>
            <a:ext cx="5184576" cy="1440160"/>
          </a:xfrm>
          <a:prstGeom prst="wedgeRoundRectCallout">
            <a:avLst>
              <a:gd name="adj1" fmla="val -55862"/>
              <a:gd name="adj2" fmla="val -26567"/>
              <a:gd name="adj3" fmla="val 16667"/>
            </a:avLst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707904" y="5157192"/>
            <a:ext cx="5040560" cy="116955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Закодировать любой текст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Вводим нужный текст;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Нажимаем на клавишу *Создать код*;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Сканируем полученный код на компьютер;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помощью мобильного приложения считываем код;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76672"/>
            <a:ext cx="8352928" cy="5436574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563888" y="2060848"/>
            <a:ext cx="1296144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355976" y="2492896"/>
            <a:ext cx="504056" cy="93610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08104" y="3789040"/>
            <a:ext cx="1080120" cy="7200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932040" y="1628800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23928" y="3284984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3501008"/>
            <a:ext cx="3994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123728" y="1700808"/>
            <a:ext cx="1080120" cy="21602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7544" y="5301208"/>
            <a:ext cx="1728192" cy="1224136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528" y="4581128"/>
            <a:ext cx="1704518" cy="1944216"/>
          </a:xfrm>
          <a:prstGeom prst="rect">
            <a:avLst/>
          </a:prstGeom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2051720" y="4581128"/>
            <a:ext cx="5400600" cy="1872208"/>
          </a:xfrm>
          <a:prstGeom prst="wedgeRoundRectCallout">
            <a:avLst>
              <a:gd name="adj1" fmla="val -55862"/>
              <a:gd name="adj2" fmla="val -26567"/>
              <a:gd name="adj3" fmla="val 16667"/>
            </a:avLst>
          </a:prstGeom>
          <a:ln w="381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95736" y="4725144"/>
            <a:ext cx="5112568" cy="160043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Закодировать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ссылку на сайт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поисковике находим нужный видеоролик;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Копируем ссылку на этот видеоролик: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Вводим ссылку в строку;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Нажимаем на клавишу *Создать код*;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Сканируем полученный код на компьютер;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помощью мобильного приложения считываем код;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1857aafe095fcc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164288" y="4581128"/>
            <a:ext cx="1704518" cy="1944216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987824" y="1916832"/>
            <a:ext cx="5904656" cy="2376264"/>
          </a:xfrm>
          <a:prstGeom prst="wedgeRoundRectCallout">
            <a:avLst>
              <a:gd name="adj1" fmla="val 25840"/>
              <a:gd name="adj2" fmla="val 6891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2132856"/>
            <a:ext cx="58713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Вам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Новых горизонтов и открытий,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Смелых начинаний и идей!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1857aafe095fcc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20272" y="4509120"/>
            <a:ext cx="1704518" cy="1944216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763688" y="4941168"/>
            <a:ext cx="360040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7" name="Picture 3" descr="https://image.freepik.com/free-vector/no-translate-detected_1308-571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933056"/>
            <a:ext cx="4459489" cy="2664296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563888" y="332656"/>
            <a:ext cx="5184576" cy="3600400"/>
          </a:xfrm>
          <a:prstGeom prst="wedgeRoundRectCallout">
            <a:avLst>
              <a:gd name="adj1" fmla="val 22962"/>
              <a:gd name="adj2" fmla="val 6478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635896" y="404664"/>
            <a:ext cx="500404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 обучающихся и воспитанников познавательного интереса и создание предпосылок для его дальнейшего позитивного развития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важнейшие миссии любой ступени общего образования. Быстрое изменение общественных отношений, связанное со стремительным развитием технологий, влечет за собой необходимость модернизации методов и средств обучения и воспитания. В связи с происходящими переменами также возникает потребность в поиске новой эффективной мотивации детей к познанию окружающего мира. С этими проблемами имеют дело большинство образовательных организаций.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ая выноска 5"/>
          <p:cNvSpPr/>
          <p:nvPr/>
        </p:nvSpPr>
        <p:spPr>
          <a:xfrm>
            <a:off x="2987824" y="188640"/>
            <a:ext cx="5976664" cy="5112568"/>
          </a:xfrm>
          <a:prstGeom prst="wedgeRectCallout">
            <a:avLst>
              <a:gd name="adj1" fmla="val 20391"/>
              <a:gd name="adj2" fmla="val 5579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131840" y="260648"/>
            <a:ext cx="5796136" cy="47705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создание условий для позитивного развития познавательного интереса у детей старшего дошкольного возраста через использование в образовательном процессе комплекса педагогических методик и технических средств, основанном на применении элементов технологии дополненной реальности.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Инициировать познавательную активность детей, создавать им условия для самостоятельного поиска информации, установления связей и отношений между системами объектов и явлений с применением элементов технологии дополненной реальности;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в детях познавательный интерес, коммуникативно-речевые, творческие компетенции.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воспитанников представления об окружающем мире с помощью использования элементов технологии дополненной реальности.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любознательность как предпосылку их готовности к непрерывному образованию.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857aafe095fcc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164288" y="4797152"/>
            <a:ext cx="1641388" cy="1872208"/>
          </a:xfrm>
          <a:prstGeom prst="rect">
            <a:avLst/>
          </a:prstGeom>
        </p:spPr>
      </p:pic>
      <p:pic>
        <p:nvPicPr>
          <p:cNvPr id="4" name="Рисунок 3" descr="tmp1046503322481065985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13584"/>
            <a:ext cx="3426263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83568" y="5085184"/>
            <a:ext cx="64807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5085184"/>
            <a:ext cx="64807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9" name="Picture 3" descr="https://ds04.infourok.ru/uploads/ex/0e9f/000d550e-c6a29263/hello_html_m5f9c1ef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4869160"/>
            <a:ext cx="8244408" cy="1682532"/>
          </a:xfrm>
          <a:prstGeom prst="rect">
            <a:avLst/>
          </a:prstGeom>
          <a:noFill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3140968"/>
            <a:ext cx="1442176" cy="138385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1857aafe095fcce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9512" y="1556792"/>
            <a:ext cx="1451997" cy="1656184"/>
          </a:xfrm>
          <a:prstGeom prst="rect">
            <a:avLst/>
          </a:prstGeom>
        </p:spPr>
      </p:pic>
      <p:sp>
        <p:nvSpPr>
          <p:cNvPr id="10" name="Скругленная прямоугольная выноска 9"/>
          <p:cNvSpPr/>
          <p:nvPr/>
        </p:nvSpPr>
        <p:spPr>
          <a:xfrm rot="16200000" flipV="1">
            <a:off x="1547664" y="1052736"/>
            <a:ext cx="1440160" cy="1584176"/>
          </a:xfrm>
          <a:prstGeom prst="wedgeRoundRectCallou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1340768"/>
            <a:ext cx="1565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</a:t>
            </a:r>
            <a:endParaRPr lang="ru-RU" sz="12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339752" y="2420888"/>
            <a:ext cx="0" cy="648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Прямоугольная выноска 16"/>
          <p:cNvSpPr/>
          <p:nvPr/>
        </p:nvSpPr>
        <p:spPr>
          <a:xfrm flipV="1">
            <a:off x="3347864" y="188640"/>
            <a:ext cx="5400600" cy="4608512"/>
          </a:xfrm>
          <a:prstGeom prst="wedgeRectCallout">
            <a:avLst>
              <a:gd name="adj1" fmla="val -57518"/>
              <a:gd name="adj2" fmla="val 367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347864" y="158444"/>
            <a:ext cx="56166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инновационной технологии дополненной реальности,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создаёт у воспитанников ощущение участия в чем-то новом и выдающемся, переносящем их в мир будущего.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Дополненная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реальность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(англ. augmented reality, AR — «расширенная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реальность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») — результат введения в поле восприятия любых сенсорных данных с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целью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дополнения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сведений об окружении и улучшения восприятия информации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QR код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«QR - Quick Response - Быстрый Отклик»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это двухмерный штрихкод (бар-код), предоставляющий информацию для быстрого ее распознавания с помощью камеры на мобильном телефоне.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помощи QR-кода можно закодировать любую информацию, например: текст, номер телефона, ссылку на сайт или визитную карточку.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считывания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QR кода,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телефон или планшет устанавливается приложение из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Play Market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сканер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QR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268760"/>
            <a:ext cx="4176464" cy="317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407207" y="332656"/>
            <a:ext cx="55704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использования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 дополненной реальности 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работе с детьми: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2492896"/>
            <a:ext cx="4159583" cy="3124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1857aafe095fcce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99792" y="4653136"/>
            <a:ext cx="1704518" cy="1944216"/>
          </a:xfrm>
          <a:prstGeom prst="rect">
            <a:avLst/>
          </a:prstGeom>
        </p:spPr>
      </p:pic>
      <p:sp>
        <p:nvSpPr>
          <p:cNvPr id="7" name="Скругленная прямоугольная выноска 6"/>
          <p:cNvSpPr/>
          <p:nvPr/>
        </p:nvSpPr>
        <p:spPr>
          <a:xfrm rot="16200000" flipH="1">
            <a:off x="1115616" y="4653136"/>
            <a:ext cx="1440160" cy="1584176"/>
          </a:xfrm>
          <a:prstGeom prst="wedgeRoundRectCallou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797152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 , перейдите по ссылке</a:t>
            </a:r>
            <a:endParaRPr lang="ru-RU" sz="1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1403648" y="4149080"/>
            <a:ext cx="0" cy="648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>
            <a:off x="1907704" y="6021288"/>
            <a:ext cx="3888432" cy="576064"/>
          </a:xfrm>
          <a:prstGeom prst="bentConnector3">
            <a:avLst>
              <a:gd name="adj1" fmla="val -467"/>
            </a:avLst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796136" y="5373216"/>
            <a:ext cx="0" cy="122413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1872208" cy="936104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81128"/>
            <a:ext cx="2143125" cy="1952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1857aafe095fcce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92280" y="4581128"/>
            <a:ext cx="1704518" cy="19442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47864" y="332656"/>
            <a:ext cx="55704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использования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 дополненной реальности 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работе с детьми: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5013176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cs typeface="Times New Roman" pitchFamily="18" charset="0"/>
              </a:rPr>
              <a:t>Много есть профессий разных</a:t>
            </a:r>
            <a:br>
              <a:rPr lang="ru-RU" b="1" dirty="0" smtClean="0">
                <a:latin typeface="+mj-lt"/>
                <a:cs typeface="Times New Roman" pitchFamily="18" charset="0"/>
              </a:rPr>
            </a:br>
            <a:r>
              <a:rPr lang="ru-RU" b="1" dirty="0" smtClean="0">
                <a:latin typeface="+mj-lt"/>
                <a:cs typeface="Times New Roman" pitchFamily="18" charset="0"/>
              </a:rPr>
              <a:t>Много всяких нужных дел.</a:t>
            </a:r>
            <a:br>
              <a:rPr lang="ru-RU" b="1" dirty="0" smtClean="0">
                <a:latin typeface="+mj-lt"/>
                <a:cs typeface="Times New Roman" pitchFamily="18" charset="0"/>
              </a:rPr>
            </a:br>
            <a:r>
              <a:rPr lang="ru-RU" b="1" dirty="0" smtClean="0">
                <a:latin typeface="+mj-lt"/>
                <a:cs typeface="Times New Roman" pitchFamily="18" charset="0"/>
              </a:rPr>
              <a:t>Чем бы в жизни заниматься,</a:t>
            </a:r>
            <a:br>
              <a:rPr lang="ru-RU" b="1" dirty="0" smtClean="0">
                <a:latin typeface="+mj-lt"/>
                <a:cs typeface="Times New Roman" pitchFamily="18" charset="0"/>
              </a:rPr>
            </a:br>
            <a:r>
              <a:rPr lang="ru-RU" b="1" dirty="0" smtClean="0">
                <a:latin typeface="+mj-lt"/>
                <a:cs typeface="Times New Roman" pitchFamily="18" charset="0"/>
              </a:rPr>
              <a:t>Что бы делать ТЫ хотел?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 rot="10800000" flipH="1" flipV="1">
            <a:off x="7452320" y="2996952"/>
            <a:ext cx="1440160" cy="1368152"/>
          </a:xfrm>
          <a:prstGeom prst="wedgeRoundRectCallout">
            <a:avLst>
              <a:gd name="adj1" fmla="val 22685"/>
              <a:gd name="adj2" fmla="val 70283"/>
              <a:gd name="adj3" fmla="val 16667"/>
            </a:avLst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3068960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 , перейдите по ссылке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1556792"/>
            <a:ext cx="49273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часть образовательной деятельности: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483768" y="2276872"/>
            <a:ext cx="216024" cy="36004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43808" y="2276872"/>
            <a:ext cx="216024" cy="36004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https://image.freepik.com/free-vector/no-translate-detected_9026-2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23728" y="1844824"/>
            <a:ext cx="4885360" cy="3265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407207" y="332656"/>
            <a:ext cx="55704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использования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 дополненной реальности </a:t>
            </a:r>
          </a:p>
          <a:p>
            <a:pPr algn="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работе с детьми: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99792" y="4653136"/>
            <a:ext cx="1704518" cy="1944216"/>
          </a:xfrm>
          <a:prstGeom prst="rect">
            <a:avLst/>
          </a:prstGeom>
        </p:spPr>
      </p:pic>
      <p:pic>
        <p:nvPicPr>
          <p:cNvPr id="7" name="Загадочный Московский районГБДОУ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355976" y="2060848"/>
            <a:ext cx="4189333" cy="3141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35597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использования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 дополненной реальности 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работе с родителями: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3243" y="1700808"/>
            <a:ext cx="6709037" cy="216024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857aafe095fcc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452320" y="4653136"/>
            <a:ext cx="1515127" cy="1728192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198462"/>
            <a:ext cx="6696744" cy="210419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кругленная прямоугольная выноска 8"/>
          <p:cNvSpPr/>
          <p:nvPr/>
        </p:nvSpPr>
        <p:spPr>
          <a:xfrm rot="10800000" flipH="1" flipV="1">
            <a:off x="7452320" y="2924944"/>
            <a:ext cx="1440160" cy="1584176"/>
          </a:xfrm>
          <a:prstGeom prst="wedgeRoundRectCallou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80312" y="3140968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 , перейдите по ссылке</a:t>
            </a:r>
            <a:endParaRPr lang="ru-RU" sz="1200" dirty="0"/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10800000">
            <a:off x="6876256" y="2492896"/>
            <a:ext cx="1368152" cy="576064"/>
          </a:xfrm>
          <a:prstGeom prst="bentConnector3">
            <a:avLst>
              <a:gd name="adj1" fmla="val -1065"/>
            </a:avLst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endCxn id="27650" idx="3"/>
          </p:cNvCxnSpPr>
          <p:nvPr/>
        </p:nvCxnSpPr>
        <p:spPr>
          <a:xfrm rot="5400000">
            <a:off x="6901581" y="4555803"/>
            <a:ext cx="885454" cy="504056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627784" y="908720"/>
            <a:ext cx="17556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Визитки: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903" y="116632"/>
            <a:ext cx="8980194" cy="662473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35597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использования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технологии дополненной реальности 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работе с родителями: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908720"/>
            <a:ext cx="3792965" cy="267248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628800"/>
            <a:ext cx="2810558" cy="402443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5" name="Picture 5" descr="https://zabavnik.club/wp-content/uploads/computer_for_children_19_0712230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11560" y="3861048"/>
            <a:ext cx="3081779" cy="27089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76725" y="332656"/>
            <a:ext cx="17936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Буклеты: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5733256"/>
            <a:ext cx="19718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Листовки: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 rot="10800000" flipH="1" flipV="1">
            <a:off x="7452320" y="3068960"/>
            <a:ext cx="1440160" cy="1440160"/>
          </a:xfrm>
          <a:prstGeom prst="wedgeRoundRectCallou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3140968"/>
            <a:ext cx="156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С помощью приложения  </a:t>
            </a:r>
          </a:p>
          <a:p>
            <a:pPr algn="ctr"/>
            <a:r>
              <a:rPr lang="ru-RU" sz="1200" dirty="0" smtClean="0"/>
              <a:t>(сканер</a:t>
            </a:r>
            <a:r>
              <a:rPr lang="en-US" sz="1200" dirty="0" smtClean="0"/>
              <a:t> QR) 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на телефоне, сканируйте этот код , перейдите по ссылке</a:t>
            </a:r>
            <a:endParaRPr lang="ru-RU" sz="1200" dirty="0"/>
          </a:p>
        </p:txBody>
      </p:sp>
      <p:cxnSp>
        <p:nvCxnSpPr>
          <p:cNvPr id="13" name="Shape 12"/>
          <p:cNvCxnSpPr/>
          <p:nvPr/>
        </p:nvCxnSpPr>
        <p:spPr>
          <a:xfrm rot="5400000">
            <a:off x="7020272" y="4581128"/>
            <a:ext cx="864096" cy="576064"/>
          </a:xfrm>
          <a:prstGeom prst="bentConnector3">
            <a:avLst>
              <a:gd name="adj1" fmla="val 99938"/>
            </a:avLst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 rot="10800000" flipV="1">
            <a:off x="395536" y="4365104"/>
            <a:ext cx="8424936" cy="2160240"/>
          </a:xfrm>
          <a:prstGeom prst="bentConnector3">
            <a:avLst>
              <a:gd name="adj1" fmla="val -365"/>
            </a:avLst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 descr="1857aafe095fcce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452320" y="4725144"/>
            <a:ext cx="1515127" cy="1728192"/>
          </a:xfrm>
          <a:prstGeom prst="rect">
            <a:avLst/>
          </a:prstGeom>
        </p:spPr>
      </p:pic>
      <p:cxnSp>
        <p:nvCxnSpPr>
          <p:cNvPr id="28" name="Соединительная линия уступом 27"/>
          <p:cNvCxnSpPr/>
          <p:nvPr/>
        </p:nvCxnSpPr>
        <p:spPr>
          <a:xfrm rot="5400000" flipH="1" flipV="1">
            <a:off x="-612576" y="4581128"/>
            <a:ext cx="2952328" cy="936104"/>
          </a:xfrm>
          <a:prstGeom prst="bentConnector3">
            <a:avLst>
              <a:gd name="adj1" fmla="val 61484"/>
            </a:avLst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489</Words>
  <Application>Microsoft Office PowerPoint</Application>
  <PresentationFormat>Экран (4:3)</PresentationFormat>
  <Paragraphs>81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Привет!  Меня зовут Кюарик! Я приглашаю Вас в занимательный мир дополненной реальности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Алёна</cp:lastModifiedBy>
  <cp:revision>44</cp:revision>
  <dcterms:created xsi:type="dcterms:W3CDTF">2019-02-17T14:48:02Z</dcterms:created>
  <dcterms:modified xsi:type="dcterms:W3CDTF">2019-05-11T08:36:50Z</dcterms:modified>
</cp:coreProperties>
</file>