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1" r:id="rId3"/>
    <p:sldId id="272" r:id="rId4"/>
    <p:sldId id="269" r:id="rId5"/>
    <p:sldId id="282" r:id="rId6"/>
    <p:sldId id="260" r:id="rId7"/>
    <p:sldId id="264" r:id="rId8"/>
    <p:sldId id="259" r:id="rId9"/>
    <p:sldId id="268" r:id="rId10"/>
    <p:sldId id="283" r:id="rId11"/>
    <p:sldId id="284" r:id="rId12"/>
    <p:sldId id="263" r:id="rId13"/>
    <p:sldId id="262" r:id="rId14"/>
    <p:sldId id="267" r:id="rId15"/>
    <p:sldId id="274" r:id="rId16"/>
    <p:sldId id="285" r:id="rId17"/>
    <p:sldId id="279" r:id="rId18"/>
    <p:sldId id="280" r:id="rId19"/>
    <p:sldId id="28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80000"/>
              </a:lnSpc>
              <a:buNone/>
            </a:pPr>
            <a:r>
              <a:rPr lang="ru-RU" sz="4400" b="1" dirty="0"/>
              <a:t>Тема урока:</a:t>
            </a: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/>
              <a:t>«Экономическая наука. Экономические блага»</a:t>
            </a:r>
          </a:p>
        </p:txBody>
      </p:sp>
    </p:spTree>
    <p:extLst>
      <p:ext uri="{BB962C8B-B14F-4D97-AF65-F5344CB8AC3E}">
        <p14:creationId xmlns:p14="http://schemas.microsoft.com/office/powerpoint/2010/main" val="2342388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Факторы производства: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4. Информация.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5. Научно-технический прогресс.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2921781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89442" y="476672"/>
            <a:ext cx="4098782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4400" b="1" u="sng" dirty="0" smtClean="0"/>
              <a:t>Экономика</a:t>
            </a:r>
          </a:p>
          <a:p>
            <a:pPr algn="ctr">
              <a:lnSpc>
                <a:spcPct val="80000"/>
              </a:lnSpc>
            </a:pPr>
            <a:r>
              <a:rPr lang="ru-RU" sz="4400" b="1" u="sng" dirty="0" smtClean="0"/>
              <a:t>(как наука)</a:t>
            </a:r>
            <a:endParaRPr lang="ru-RU" sz="4400" b="1" u="sng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932476" y="2918724"/>
            <a:ext cx="3822098" cy="11082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4400" b="1" dirty="0" smtClean="0"/>
              <a:t>Макроэкономика</a:t>
            </a:r>
            <a:endParaRPr lang="ru-RU" sz="4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8373" y="2918723"/>
            <a:ext cx="3822098" cy="11082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4400" b="1" dirty="0" smtClean="0"/>
              <a:t>Микроэкономика</a:t>
            </a:r>
            <a:endParaRPr lang="ru-RU" sz="4400" b="1" dirty="0"/>
          </a:p>
        </p:txBody>
      </p:sp>
      <p:sp>
        <p:nvSpPr>
          <p:cNvPr id="7" name="Стрелка вниз 6"/>
          <p:cNvSpPr/>
          <p:nvPr/>
        </p:nvSpPr>
        <p:spPr>
          <a:xfrm>
            <a:off x="2129402" y="2015474"/>
            <a:ext cx="360040" cy="64807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6663505" y="2069232"/>
            <a:ext cx="360040" cy="64807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0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Макро и Микро экономика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Микроэкономика</a:t>
            </a:r>
            <a:r>
              <a:rPr lang="ru-RU" sz="4400" dirty="0" smtClean="0"/>
              <a:t> – исследует отдельные экономические единицы.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Макроэкономика</a:t>
            </a:r>
            <a:r>
              <a:rPr lang="ru-RU" sz="4400" dirty="0" smtClean="0"/>
              <a:t> </a:t>
            </a:r>
            <a:r>
              <a:rPr lang="ru-RU" sz="4400" dirty="0"/>
              <a:t> </a:t>
            </a:r>
            <a:r>
              <a:rPr lang="ru-RU" sz="4400" dirty="0" smtClean="0"/>
              <a:t>фундаментальные проблемы экономической науки на уровне национального хозяйства.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158917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Блок-схема: процесс 24"/>
          <p:cNvSpPr/>
          <p:nvPr/>
        </p:nvSpPr>
        <p:spPr>
          <a:xfrm>
            <a:off x="899592" y="380080"/>
            <a:ext cx="6912768" cy="5137152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Блок-схема: процесс 17"/>
          <p:cNvSpPr/>
          <p:nvPr/>
        </p:nvSpPr>
        <p:spPr>
          <a:xfrm>
            <a:off x="1527604" y="1052735"/>
            <a:ext cx="5636683" cy="3753127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759022" y="1919854"/>
            <a:ext cx="2405383" cy="11635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3200" dirty="0" smtClean="0"/>
              <a:t>Экономика семьи</a:t>
            </a:r>
            <a:endParaRPr lang="ru-RU" sz="32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759021" y="3331647"/>
            <a:ext cx="2405383" cy="11755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3200" dirty="0" smtClean="0"/>
              <a:t>Экономика региона</a:t>
            </a:r>
            <a:endParaRPr lang="ru-RU" sz="32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428482" y="3354517"/>
            <a:ext cx="2402698" cy="11670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2400" dirty="0" smtClean="0"/>
              <a:t>Экономика товар и факторов производства</a:t>
            </a:r>
            <a:endParaRPr lang="ru-RU" sz="2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427984" y="1922997"/>
            <a:ext cx="2402552" cy="1169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3200" dirty="0" smtClean="0"/>
              <a:t>Экономика фирмы</a:t>
            </a:r>
            <a:endParaRPr lang="ru-RU" sz="32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736833" y="1380721"/>
            <a:ext cx="3383297" cy="4961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200" b="1" u="sng" dirty="0"/>
              <a:t>Микроэкономика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2830259" y="5517232"/>
            <a:ext cx="33560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u="sng" dirty="0" smtClean="0"/>
              <a:t>Макроэкономика</a:t>
            </a:r>
            <a:endParaRPr lang="ru-RU" sz="3200" b="1" u="sng" dirty="0"/>
          </a:p>
        </p:txBody>
      </p:sp>
      <p:sp>
        <p:nvSpPr>
          <p:cNvPr id="21" name="Прямоугольник 20"/>
          <p:cNvSpPr/>
          <p:nvPr/>
        </p:nvSpPr>
        <p:spPr>
          <a:xfrm rot="5400000">
            <a:off x="5569546" y="2680588"/>
            <a:ext cx="3829660" cy="496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3200" dirty="0" smtClean="0"/>
              <a:t>Экономический рост</a:t>
            </a:r>
            <a:endParaRPr lang="ru-RU" sz="32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2823367" y="4843499"/>
            <a:ext cx="3369833" cy="4961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3200" dirty="0" smtClean="0"/>
              <a:t>Внешняя торговля</a:t>
            </a:r>
            <a:endParaRPr lang="ru-RU" sz="3200" dirty="0"/>
          </a:p>
        </p:txBody>
      </p:sp>
      <p:sp>
        <p:nvSpPr>
          <p:cNvPr id="23" name="Прямоугольник 22"/>
          <p:cNvSpPr/>
          <p:nvPr/>
        </p:nvSpPr>
        <p:spPr>
          <a:xfrm rot="16200000">
            <a:off x="-11385" y="2632924"/>
            <a:ext cx="2504404" cy="4961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3200" dirty="0" smtClean="0"/>
              <a:t>Безработицы</a:t>
            </a:r>
            <a:endParaRPr lang="ru-RU" sz="32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1579694" y="517677"/>
            <a:ext cx="5589351" cy="4961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3200" dirty="0" smtClean="0"/>
              <a:t>Денежная система и инфляция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158917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 smtClean="0"/>
              <a:t>Принципы специализации труда: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Разделение труда.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Массовое образование.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3. Возможность сотрудничества.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158917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Торговля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Торговля</a:t>
            </a:r>
            <a:r>
              <a:rPr lang="ru-RU" sz="4400" dirty="0" smtClean="0"/>
              <a:t> – это обмен благами в форме купли-продажи товаров и услуг за деньги.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999685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Виды торговли: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Внешняя и внутренняя.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Розничная и оптовая.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7296021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Товар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Товар</a:t>
            </a:r>
            <a:r>
              <a:rPr lang="ru-RU" sz="4400" dirty="0" smtClean="0"/>
              <a:t> – это материальный предмет, производимый для продажи.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999685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Услуга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Услуга</a:t>
            </a:r>
            <a:r>
              <a:rPr lang="ru-RU" sz="4400" dirty="0" smtClean="0"/>
              <a:t> – нематериальное благо, имеющее форму полезной деятельности</a:t>
            </a:r>
            <a:r>
              <a:rPr lang="ru-RU" sz="4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20110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Домашнее задание: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Подготовка к устному опросу по пройденному материалу (определения).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8817395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Главные вопросы экономики: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Что производить?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Как производить?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3. Для кого производить?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29292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Задачи экономики: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Рационально распределить имеющиеся ресурсы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Эффективно использовать ограниченные ресурсы в процессе производства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497453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Потребность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Потребность</a:t>
            </a:r>
            <a:r>
              <a:rPr lang="ru-RU" sz="4400" dirty="0" smtClean="0"/>
              <a:t> – это бессознательное или сознательное желание человека получить что-то необходимое.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686492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15816" y="764704"/>
            <a:ext cx="3528392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u="sng" dirty="0" smtClean="0"/>
              <a:t>Экономика</a:t>
            </a:r>
            <a:endParaRPr lang="ru-RU" sz="4400" b="1" u="sng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79329" y="2968803"/>
            <a:ext cx="3528392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Наука</a:t>
            </a:r>
            <a:endParaRPr lang="ru-RU" sz="4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45226" y="2968803"/>
            <a:ext cx="3528392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Хозяйство</a:t>
            </a:r>
            <a:endParaRPr lang="ru-RU" sz="4400" b="1" dirty="0"/>
          </a:p>
        </p:txBody>
      </p:sp>
      <p:sp>
        <p:nvSpPr>
          <p:cNvPr id="7" name="Стрелка вниз 6"/>
          <p:cNvSpPr/>
          <p:nvPr/>
        </p:nvSpPr>
        <p:spPr>
          <a:xfrm>
            <a:off x="2129402" y="2015474"/>
            <a:ext cx="360040" cy="64807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6663505" y="2069232"/>
            <a:ext cx="360040" cy="64807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220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/>
              <a:t>Экономические блага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Экономические блага</a:t>
            </a:r>
            <a:r>
              <a:rPr lang="ru-RU" sz="4400" dirty="0" smtClean="0"/>
              <a:t> – все многообразие предметов, с помощью которых люди удовлетворяют свои потребности.</a:t>
            </a:r>
          </a:p>
          <a:p>
            <a:pPr marL="0" indent="0">
              <a:lnSpc>
                <a:spcPct val="80000"/>
              </a:lnSpc>
              <a:buNone/>
            </a:pP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158917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Виды благ: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Свободные (даровые) блага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Экономические блага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158917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Устройство экономика:</a:t>
            </a:r>
            <a:endParaRPr lang="ru-RU" b="1" dirty="0"/>
          </a:p>
        </p:txBody>
      </p:sp>
      <p:sp>
        <p:nvSpPr>
          <p:cNvPr id="4" name="Овал 3"/>
          <p:cNvSpPr/>
          <p:nvPr/>
        </p:nvSpPr>
        <p:spPr>
          <a:xfrm>
            <a:off x="3102974" y="973785"/>
            <a:ext cx="2700300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3200" u="sng" dirty="0" smtClean="0"/>
              <a:t>Граждане</a:t>
            </a:r>
            <a:endParaRPr lang="ru-RU" sz="3200" u="sng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93545" y="2174226"/>
            <a:ext cx="2610557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3200" dirty="0" smtClean="0"/>
              <a:t>Рынки товаров и услуг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338696" y="2174226"/>
            <a:ext cx="2630757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3200" dirty="0" smtClean="0"/>
              <a:t>Рынки факторов производства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264991" y="3612800"/>
            <a:ext cx="2376265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u="sng" dirty="0" smtClean="0"/>
              <a:t>Государство</a:t>
            </a:r>
            <a:endParaRPr lang="ru-RU" sz="3200" u="sng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64992" y="5517232"/>
            <a:ext cx="2376264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u="sng" dirty="0" smtClean="0"/>
              <a:t>Фирмы</a:t>
            </a:r>
            <a:endParaRPr lang="ru-RU" sz="3200" u="sng" dirty="0"/>
          </a:p>
        </p:txBody>
      </p:sp>
      <p:sp>
        <p:nvSpPr>
          <p:cNvPr id="9" name="Стрелка вниз 8"/>
          <p:cNvSpPr/>
          <p:nvPr/>
        </p:nvSpPr>
        <p:spPr>
          <a:xfrm rot="10800000">
            <a:off x="5084440" y="2187579"/>
            <a:ext cx="360040" cy="132678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5084440" y="4869160"/>
            <a:ext cx="360040" cy="585233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 стрелкой 17"/>
          <p:cNvCxnSpPr>
            <a:stCxn id="7" idx="1"/>
          </p:cNvCxnSpPr>
          <p:nvPr/>
        </p:nvCxnSpPr>
        <p:spPr>
          <a:xfrm flipH="1" flipV="1">
            <a:off x="2483768" y="3429000"/>
            <a:ext cx="781223" cy="75986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H="1" flipV="1">
            <a:off x="1835696" y="3429000"/>
            <a:ext cx="1368152" cy="252028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V="1">
            <a:off x="5724128" y="3429000"/>
            <a:ext cx="936104" cy="64807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8" idx="3"/>
          </p:cNvCxnSpPr>
          <p:nvPr/>
        </p:nvCxnSpPr>
        <p:spPr>
          <a:xfrm flipV="1">
            <a:off x="5641256" y="3429000"/>
            <a:ext cx="1811064" cy="266429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V="1">
            <a:off x="3995936" y="2053905"/>
            <a:ext cx="0" cy="146045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V="1">
            <a:off x="3923928" y="4869160"/>
            <a:ext cx="0" cy="64807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8917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Факторы производства: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1. Природные ресурсы (земля).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2. Капитал: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А. Финансовый.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Б. </a:t>
            </a:r>
            <a:r>
              <a:rPr lang="ru-RU" sz="4400" dirty="0" smtClean="0"/>
              <a:t>Физический.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В. </a:t>
            </a:r>
            <a:r>
              <a:rPr lang="ru-RU" sz="4400" dirty="0" smtClean="0"/>
              <a:t>Инвестиционный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3. Человеческие ресурсы: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А. </a:t>
            </a:r>
            <a:r>
              <a:rPr lang="ru-RU" sz="4400" dirty="0" smtClean="0"/>
              <a:t>Труд.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Б. </a:t>
            </a:r>
            <a:r>
              <a:rPr lang="ru-RU" sz="4400" smtClean="0"/>
              <a:t>Предпринимательство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3642566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</TotalTime>
  <Words>284</Words>
  <Application>Microsoft Office PowerPoint</Application>
  <PresentationFormat>Экран (4:3)</PresentationFormat>
  <Paragraphs>68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Главные вопросы экономики:</vt:lpstr>
      <vt:lpstr>Задачи экономики:</vt:lpstr>
      <vt:lpstr>Потребность</vt:lpstr>
      <vt:lpstr>Презентация PowerPoint</vt:lpstr>
      <vt:lpstr>Экономические блага</vt:lpstr>
      <vt:lpstr>Виды благ:</vt:lpstr>
      <vt:lpstr>Устройство экономика:</vt:lpstr>
      <vt:lpstr>Факторы производства:</vt:lpstr>
      <vt:lpstr>Факторы производства:</vt:lpstr>
      <vt:lpstr>Презентация PowerPoint</vt:lpstr>
      <vt:lpstr>Макро и Микро экономика</vt:lpstr>
      <vt:lpstr>Презентация PowerPoint</vt:lpstr>
      <vt:lpstr>Принципы специализации труда:</vt:lpstr>
      <vt:lpstr>Торговля</vt:lpstr>
      <vt:lpstr>Виды торговли:</vt:lpstr>
      <vt:lpstr>Товар</vt:lpstr>
      <vt:lpstr>Услуга</vt:lpstr>
      <vt:lpstr>Домашнее задание: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АнтохаТоха</dc:creator>
  <cp:lastModifiedBy>Windows User</cp:lastModifiedBy>
  <cp:revision>42</cp:revision>
  <dcterms:created xsi:type="dcterms:W3CDTF">2016-08-27T16:48:03Z</dcterms:created>
  <dcterms:modified xsi:type="dcterms:W3CDTF">2019-02-24T13:53:45Z</dcterms:modified>
</cp:coreProperties>
</file>