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7" r:id="rId1"/>
  </p:sldMasterIdLst>
  <p:notesMasterIdLst>
    <p:notesMasterId r:id="rId26"/>
  </p:notesMasterIdLst>
  <p:sldIdLst>
    <p:sldId id="295" r:id="rId2"/>
    <p:sldId id="349" r:id="rId3"/>
    <p:sldId id="350" r:id="rId4"/>
    <p:sldId id="292" r:id="rId5"/>
    <p:sldId id="307" r:id="rId6"/>
    <p:sldId id="306" r:id="rId7"/>
    <p:sldId id="345" r:id="rId8"/>
    <p:sldId id="310" r:id="rId9"/>
    <p:sldId id="312" r:id="rId10"/>
    <p:sldId id="259" r:id="rId11"/>
    <p:sldId id="267" r:id="rId12"/>
    <p:sldId id="270" r:id="rId13"/>
    <p:sldId id="269" r:id="rId14"/>
    <p:sldId id="266" r:id="rId15"/>
    <p:sldId id="341" r:id="rId16"/>
    <p:sldId id="322" r:id="rId17"/>
    <p:sldId id="323" r:id="rId18"/>
    <p:sldId id="346" r:id="rId19"/>
    <p:sldId id="342" r:id="rId20"/>
    <p:sldId id="279" r:id="rId21"/>
    <p:sldId id="280" r:id="rId22"/>
    <p:sldId id="316" r:id="rId23"/>
    <p:sldId id="348" r:id="rId24"/>
    <p:sldId id="34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59" autoAdjust="0"/>
    <p:restoredTop sz="86328" autoAdjust="0"/>
  </p:normalViewPr>
  <p:slideViewPr>
    <p:cSldViewPr>
      <p:cViewPr varScale="1">
        <p:scale>
          <a:sx n="70" d="100"/>
          <a:sy n="70" d="100"/>
        </p:scale>
        <p:origin x="-13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</c:spPr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нет, но такое возможно</c:v>
                </c:pt>
                <c:pt idx="2">
                  <c:v>для меня это неприемлемо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0.92</c:v>
                </c:pt>
                <c:pt idx="1">
                  <c:v>0</c:v>
                </c:pt>
                <c:pt idx="2">
                  <c:v>8.0000000000000099E-2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нет, но такое возможно</c:v>
                </c:pt>
                <c:pt idx="2">
                  <c:v>для меня это неприемлемо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нет, но такое возможно</c:v>
                </c:pt>
                <c:pt idx="2">
                  <c:v>для меня это неприемлемо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87222144"/>
        <c:axId val="87223680"/>
      </c:barChart>
      <c:catAx>
        <c:axId val="8722214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solidFill>
                  <a:schemeClr val="bg2">
                    <a:lumMod val="25000"/>
                  </a:schemeClr>
                </a:solidFill>
                <a:latin typeface="Arial Black" pitchFamily="34" charset="0"/>
              </a:defRPr>
            </a:pPr>
            <a:endParaRPr lang="ru-RU"/>
          </a:p>
        </c:txPr>
        <c:crossAx val="87223680"/>
        <c:crosses val="autoZero"/>
        <c:auto val="1"/>
        <c:lblAlgn val="ctr"/>
        <c:lblOffset val="100"/>
      </c:catAx>
      <c:valAx>
        <c:axId val="8722368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8722214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0765164771070717E-2"/>
          <c:y val="6.814116985376828E-2"/>
          <c:w val="0.8922595265869544"/>
          <c:h val="0.715460169751506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</c:spPr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в зависимости от ситуации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</c:v>
                </c:pt>
                <c:pt idx="1">
                  <c:v>0.75000000000000144</c:v>
                </c:pt>
                <c:pt idx="2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в зависимости от ситуации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в зависимости от ситуации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89272704"/>
        <c:axId val="89274240"/>
      </c:barChart>
      <c:catAx>
        <c:axId val="8927270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solidFill>
                  <a:schemeClr val="bg2">
                    <a:lumMod val="25000"/>
                  </a:schemeClr>
                </a:solidFill>
                <a:latin typeface="Arial Black" pitchFamily="34" charset="0"/>
              </a:defRPr>
            </a:pPr>
            <a:endParaRPr lang="ru-RU"/>
          </a:p>
        </c:txPr>
        <c:crossAx val="89274240"/>
        <c:crosses val="autoZero"/>
        <c:auto val="1"/>
        <c:lblAlgn val="ctr"/>
        <c:lblOffset val="100"/>
      </c:catAx>
      <c:valAx>
        <c:axId val="89274240"/>
        <c:scaling>
          <c:orientation val="minMax"/>
        </c:scaling>
        <c:axPos val="l"/>
        <c:majorGridlines/>
        <c:numFmt formatCode="0%" sourceLinked="1"/>
        <c:tickLblPos val="nextTo"/>
        <c:spPr>
          <a:ln>
            <a:solidFill>
              <a:schemeClr val="bg1"/>
            </a:solidFill>
          </a:ln>
        </c:spPr>
        <c:crossAx val="892727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>
          <a:solidFill>
            <a:sysClr val="windowText" lastClr="000000"/>
          </a:solidFill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2A81C-0F39-4FDA-8421-E95D4E7835D7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3E6CA-12C1-4D7F-8D3B-EF674A2F3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474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2700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5079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46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1745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205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5543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610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995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674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4162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485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99E00-D9BC-4F33-AB2E-32C3A159A2DC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AD310-EB08-4958-BD02-200202CD7A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9844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8" r:id="rId1"/>
    <p:sldLayoutId id="2147484199" r:id="rId2"/>
    <p:sldLayoutId id="2147484200" r:id="rId3"/>
    <p:sldLayoutId id="2147484201" r:id="rId4"/>
    <p:sldLayoutId id="2147484202" r:id="rId5"/>
    <p:sldLayoutId id="2147484203" r:id="rId6"/>
    <p:sldLayoutId id="2147484204" r:id="rId7"/>
    <p:sldLayoutId id="2147484205" r:id="rId8"/>
    <p:sldLayoutId id="2147484206" r:id="rId9"/>
    <p:sldLayoutId id="2147484207" r:id="rId10"/>
    <p:sldLayoutId id="214748420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ru.wikipedia.org/wiki/%D0%9F%D1%80%D0%BE%D1%82%D0%B5%D0%B7" TargetMode="External"/><Relationship Id="rId4" Type="http://schemas.openxmlformats.org/officeDocument/2006/relationships/hyperlink" Target="https://ru.wikipedia.org/wiki/%D0%90%D0%BC%D0%BF%D1%83%D1%82%D0%B0%D1%86%D0%B8%D1%8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России – </a:t>
            </a:r>
            <a:br>
              <a:rPr lang="ru-RU" sz="5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единстве народов</a:t>
            </a:r>
            <a:endParaRPr lang="ru-RU" sz="5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http://times.mk.ua/Images/USERDATA/Posts/01-2015/rossija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8638" y="1825625"/>
            <a:ext cx="7406724" cy="4351338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upload.wikimedia.org/wikipedia/commons/thumb/8/8e/Pogrom_de_Chisinau_-_1903_-_2.jpg/250px-Pogrom_de_Chisinau_-_1903_-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upload.wikimedia.org/wikipedia/commons/thumb/8/8e/Pogrom_de_Chisinau_-_1903_-_2.jpg/250px-Pogrom_de_Chisinau_-_1903_-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upload.wikimedia.org/wikipedia/commons/thumb/8/8e/Pogrom_de_Chisinau_-_1903_-_2.jpg/250px-Pogrom_de_Chisinau_-_1903_-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55575" y="476672"/>
            <a:ext cx="3621187" cy="42679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43 каб\Desktop\777766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776762" y="160338"/>
            <a:ext cx="5187726" cy="6509021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55575" y="1435100"/>
            <a:ext cx="3621187" cy="506573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защиту </a:t>
            </a:r>
            <a:r>
              <a:rPr lang="ru-RU" sz="4400" b="1" dirty="0" smtClean="0">
                <a:solidFill>
                  <a:srgbClr val="FF0000"/>
                </a:solidFill>
              </a:rPr>
              <a:t>Родины </a:t>
            </a:r>
            <a:r>
              <a:rPr lang="ru-RU" sz="2800" b="1" dirty="0" smtClean="0">
                <a:solidFill>
                  <a:srgbClr val="FF0000"/>
                </a:solidFill>
              </a:rPr>
              <a:t>встали представители </a:t>
            </a:r>
            <a:r>
              <a:rPr lang="ru-RU" sz="4400" b="1" dirty="0" smtClean="0">
                <a:solidFill>
                  <a:srgbClr val="FF0000"/>
                </a:solidFill>
              </a:rPr>
              <a:t>всех </a:t>
            </a:r>
            <a:r>
              <a:rPr lang="ru-RU" sz="3200" b="1" dirty="0" smtClean="0">
                <a:solidFill>
                  <a:srgbClr val="FF0000"/>
                </a:solidFill>
              </a:rPr>
              <a:t>национальностей.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idx="1"/>
          </p:nvPr>
        </p:nvSpPr>
        <p:spPr>
          <a:xfrm>
            <a:off x="5000627" y="1071546"/>
            <a:ext cx="4143374" cy="4483113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Армянин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Унан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Аветисян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Аветисян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бросился на амбразуру и закрыл ее своим телом... </a:t>
            </a:r>
          </a:p>
        </p:txBody>
      </p:sp>
      <p:sp>
        <p:nvSpPr>
          <p:cNvPr id="20482" name="AutoShape 5" descr="&amp;Mcy;&amp;acy;&amp;gcy;&amp;iecy;&amp;rcy;&amp;acy;&amp;mcy;&amp;ocy;&amp;vcy;&amp;Mcy;&amp;iecy;&amp;lcy;&amp;icy;&amp;kcy;.jpg"/>
          <p:cNvSpPr>
            <a:spLocks noChangeAspect="1" noChangeArrowheads="1"/>
          </p:cNvSpPr>
          <p:nvPr/>
        </p:nvSpPr>
        <p:spPr bwMode="auto">
          <a:xfrm>
            <a:off x="3619500" y="2071688"/>
            <a:ext cx="1905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" name="AutoShape 7" descr="&amp;Mcy;&amp;acy;&amp;gcy;&amp;iecy;&amp;rcy;&amp;acy;&amp;mcy;&amp;ocy;&amp;vcy;&amp;Mcy;&amp;iecy;&amp;lcy;&amp;icy;&amp;kcy;.jpg"/>
          <p:cNvSpPr>
            <a:spLocks noChangeAspect="1" noChangeArrowheads="1"/>
          </p:cNvSpPr>
          <p:nvPr/>
        </p:nvSpPr>
        <p:spPr bwMode="auto">
          <a:xfrm>
            <a:off x="155575" y="46038"/>
            <a:ext cx="1905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AutoShape 9" descr="%D0%9C%D0%B0%D0%B3%D0%B5%D1%80%D0%B0%D0%BC%D0%BE%D0%B2%D0%9C%D0%B5%D0%BB%D0%B8%D0%BA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AutoShape 11" descr="&amp;Mcy;&amp;acy;&amp;gcy;&amp;iecy;&amp;rcy;&amp;acy;&amp;mcy;&amp;ocy;&amp;vcy;&amp;Mcy;&amp;iecy;&amp;lcy;&amp;icy;&amp;kcy;.jpg"/>
          <p:cNvSpPr>
            <a:spLocks noChangeAspect="1" noChangeArrowheads="1"/>
          </p:cNvSpPr>
          <p:nvPr/>
        </p:nvSpPr>
        <p:spPr bwMode="auto">
          <a:xfrm>
            <a:off x="3619500" y="2071688"/>
            <a:ext cx="1905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AutoShape 13" descr="&amp;Mcy;&amp;acy;&amp;gcy;&amp;iecy;&amp;rcy;&amp;acy;&amp;mcy;&amp;ocy;&amp;vcy;&amp;Mcy;&amp;iecy;&amp;lcy;&amp;icy;&amp;kcy;.jpg"/>
          <p:cNvSpPr>
            <a:spLocks noChangeAspect="1" noChangeArrowheads="1"/>
          </p:cNvSpPr>
          <p:nvPr/>
        </p:nvSpPr>
        <p:spPr bwMode="auto">
          <a:xfrm>
            <a:off x="155575" y="46038"/>
            <a:ext cx="1905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AutoShape 15" descr="&amp;Mcy;&amp;acy;&amp;gcy;&amp;iecy;&amp;rcy;&amp;acy;&amp;mcy;&amp;ocy;&amp;vcy;&amp;Mcy;&amp;iecy;&amp;lcy;&amp;icy;&amp;kcy;.jpg"/>
          <p:cNvSpPr>
            <a:spLocks noChangeAspect="1" noChangeArrowheads="1"/>
          </p:cNvSpPr>
          <p:nvPr/>
        </p:nvSpPr>
        <p:spPr bwMode="auto">
          <a:xfrm>
            <a:off x="3619500" y="2071688"/>
            <a:ext cx="1905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AutoShape 17" descr="&amp;Mcy;&amp;acy;&amp;gcy;&amp;iecy;&amp;rcy;&amp;acy;&amp;mcy;&amp;ocy;&amp;vcy;&amp;Mcy;&amp;iecy;&amp;lcy;&amp;icy;&amp;kcy;.jpg"/>
          <p:cNvSpPr>
            <a:spLocks noChangeAspect="1" noChangeArrowheads="1"/>
          </p:cNvSpPr>
          <p:nvPr/>
        </p:nvSpPr>
        <p:spPr bwMode="auto">
          <a:xfrm>
            <a:off x="3619500" y="2071688"/>
            <a:ext cx="1905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9" name="AutoShape 19" descr="&amp;Zcy;&amp;acy;&amp;mcy;&amp;acy;&amp;khcy;&amp;shcy;&amp;yacy;&amp;rcy;&amp;icy; &amp;Ocy;&amp;scy;&amp;mcy;&amp;acy;&amp;ncy;&amp;ocy;&amp;vcy;&amp;icy;&amp;chcy; &amp;Kcy;&amp;ucy;&amp;ncy;&amp;icy;&amp;zhcy;&amp;iecy;&amp;vcy;.jpg"/>
          <p:cNvSpPr>
            <a:spLocks noChangeAspect="1" noChangeArrowheads="1"/>
          </p:cNvSpPr>
          <p:nvPr/>
        </p:nvSpPr>
        <p:spPr bwMode="auto">
          <a:xfrm>
            <a:off x="3619500" y="2109788"/>
            <a:ext cx="1905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0" name="AutoShape 21" descr="&amp;Zcy;&amp;acy;&amp;mcy;&amp;acy;&amp;khcy;&amp;shcy;&amp;yacy;&amp;rcy;&amp;icy; &amp;Ocy;&amp;scy;&amp;mcy;&amp;acy;&amp;ncy;&amp;ocy;&amp;vcy;&amp;icy;&amp;chcy; &amp;Kcy;&amp;ucy;&amp;ncy;&amp;icy;&amp;zhcy;&amp;iecy;&amp;vcy;.jpg"/>
          <p:cNvSpPr>
            <a:spLocks noChangeAspect="1" noChangeArrowheads="1"/>
          </p:cNvSpPr>
          <p:nvPr/>
        </p:nvSpPr>
        <p:spPr bwMode="auto">
          <a:xfrm>
            <a:off x="3619500" y="2109788"/>
            <a:ext cx="1905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91" name="Picture 23" descr="&amp;fcy;&amp;ocy;&amp;tcy;&amp;ocy; &amp;Acy;&amp;Vcy;&amp;IEcy;&amp;Tcy;&amp;Icy;&amp;Scy;&amp;YAcy;&amp;Ncy; &amp;Ucy;&amp;ncy;&amp;acy;&amp;ncy; &amp;Mcy;&amp;kcy;&amp;rcy;&amp;tcy;&amp;icy;&amp;chcy;&amp;ocy;&amp;vcy;&amp;icy;&amp;chcy;"/>
          <p:cNvPicPr>
            <a:picLocks noChangeAspect="1" noChangeArrowheads="1"/>
          </p:cNvPicPr>
          <p:nvPr/>
        </p:nvPicPr>
        <p:blipFill>
          <a:blip r:embed="rId2" cstate="print"/>
          <a:srcRect r="8730" b="4938"/>
          <a:stretch>
            <a:fillRect/>
          </a:stretch>
        </p:blipFill>
        <p:spPr bwMode="auto">
          <a:xfrm>
            <a:off x="71416" y="714357"/>
            <a:ext cx="4929211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idx="1"/>
          </p:nvPr>
        </p:nvSpPr>
        <p:spPr>
          <a:xfrm>
            <a:off x="5072066" y="785795"/>
            <a:ext cx="4071934" cy="534036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4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Гастелло 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Героя Советского Союза ему присвоено посмертно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июля 1941 года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наземный таран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2530" name="Picture 5" descr="&amp;fcy;&amp;ocy;&amp;tcy;&amp;ocy; &amp;Gcy;&amp;Acy;&amp;Scy;&amp;Tcy;&amp;IEcy;&amp;Lcy;&amp;Lcy;&amp;Ocy; &amp;Ncy;&amp;icy;&amp;kcy;&amp;ocy;&amp;lcy;&amp;acy;&amp;jcy; &amp;Fcy;&amp;rcy;&amp;acy;&amp;ncy;&amp;tscy;&amp;iecy;&amp;vcy;&amp;icy;&amp;ch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642918"/>
            <a:ext cx="457374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692696"/>
            <a:ext cx="4032448" cy="5760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Нанаец</a:t>
            </a:r>
          </a:p>
          <a:p>
            <a:pPr algn="ctr">
              <a:buNone/>
            </a:pPr>
            <a:endParaRPr lang="ru-RU" dirty="0">
              <a:latin typeface="Arial Black" pitchFamily="34" charset="0"/>
            </a:endParaRPr>
          </a:p>
          <a:p>
            <a:pPr algn="ctr">
              <a:buNone/>
            </a:pPr>
            <a:r>
              <a:rPr lang="ru-RU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Пассар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Падалиевич</a:t>
            </a:r>
            <a:endParaRPr lang="ru-RU" sz="3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лучших полевых разведчиков. Захватил 27 языков.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Пассар Александр Падалие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4320480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428604"/>
            <a:ext cx="4213702" cy="585791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Украинец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Кожедуб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Иван Никитович</a:t>
            </a:r>
          </a:p>
          <a:p>
            <a:pPr algn="ctr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результативный пилот истребительной авиации СССР. Совершил 330 боевых вылетов, провел 120 воздушных боев и сбил 62 вражеских самолета.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Кожедуб Иван Никит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3326"/>
            <a:ext cx="4358858" cy="5963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4211960" cy="17728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</a:t>
            </a:r>
            <a:b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Маресьев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Алексей Петрович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88640"/>
            <a:ext cx="4752528" cy="648072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1772816"/>
            <a:ext cx="3600400" cy="417646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Из-за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тяжёлого ранения во время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Великая Отечественная война"/>
              </a:rPr>
              <a:t>Великой Отечественной войны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были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Ампутация"/>
              </a:rPr>
              <a:t>ампутированы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 ноги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несмотря на инвалидность, лётчик вернулся в небо и летал с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Протез"/>
              </a:rPr>
              <a:t>протезами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Всего за время войны совершил 86 боевых вылетов, сбил 10 самолётов врага: три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ранения и семь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после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66647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886700" cy="131917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Героев Советского Союза – представители более 60 народов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числе 8181 русских, 2072украинцев, 311 белорусов, 161 татарин, 108 евреев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 descr="C:\Users\43 каб\Desktop\Новая папка (2)\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15"/>
            <a:ext cx="8572560" cy="4857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57166"/>
            <a:ext cx="857929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96 казахов, 91 грузин, 90 армян, 69 узбеков, 61 мордвин, 39 башкир, 32 осетина и другие.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06115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504" y="1574811"/>
            <a:ext cx="8856984" cy="525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20608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Победа в Великой Отечественной войне была достигнута благодаря единству народов Советского Союза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8640960" cy="4896544"/>
          </a:xfrm>
        </p:spPr>
      </p:pic>
    </p:spTree>
    <p:extLst>
      <p:ext uri="{BB962C8B-B14F-4D97-AF65-F5344CB8AC3E}">
        <p14:creationId xmlns="" xmlns:p14="http://schemas.microsoft.com/office/powerpoint/2010/main" val="200125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00811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 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Способность к признанию и уважение убеждений и действий   других людей.</a:t>
            </a:r>
          </a:p>
          <a:p>
            <a:pPr marL="0" indent="0" algn="just">
              <a:buNone/>
            </a:pPr>
            <a:endParaRPr lang="ru-RU" sz="4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Равноправие </a:t>
            </a:r>
          </a:p>
          <a:p>
            <a:pPr algn="just">
              <a:buFontTx/>
              <a:buChar char="-"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Сотрудничество </a:t>
            </a:r>
          </a:p>
          <a:p>
            <a:pPr algn="just">
              <a:buFontTx/>
              <a:buChar char="-"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Взаимоуважение</a:t>
            </a:r>
          </a:p>
          <a:p>
            <a:pPr algn="just">
              <a:buFontTx/>
              <a:buChar char="-"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Свобода вероисповедания</a:t>
            </a:r>
          </a:p>
          <a:p>
            <a:pPr algn="just">
              <a:buFontTx/>
              <a:buChar char="-"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Равные возможности</a:t>
            </a:r>
          </a:p>
          <a:p>
            <a:pPr algn="just">
              <a:buFontTx/>
              <a:buChar char="-"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Возможность следовать своим традициям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321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93405"/>
            <a:ext cx="9036496" cy="1762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“Человек, ненавидящий другой народ, не любит и свой собственный”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Н.А. Добролюбов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8130"/>
            <a:ext cx="9144000" cy="33123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91542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6841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ли среди ваших друзей люди других национальностей?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21537542"/>
              </p:ext>
            </p:extLst>
          </p:nvPr>
        </p:nvGraphicFramePr>
        <p:xfrm>
          <a:off x="500034" y="200024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07167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 бы вы врагом человеку только потому, что он принадлежит к другой национальности?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74119284"/>
              </p:ext>
            </p:extLst>
          </p:nvPr>
        </p:nvGraphicFramePr>
        <p:xfrm>
          <a:off x="357158" y="2143116"/>
          <a:ext cx="8229600" cy="391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2474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состав учеников </a:t>
            </a:r>
            <a:r>
              <a:rPr lang="ru-RU" sz="48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сош</a:t>
            </a:r>
            <a:r>
              <a:rPr lang="ru-RU" sz="48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216</a:t>
            </a:r>
            <a:endParaRPr lang="ru-RU" sz="4800" b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71233637"/>
              </p:ext>
            </p:extLst>
          </p:nvPr>
        </p:nvGraphicFramePr>
        <p:xfrm>
          <a:off x="214282" y="1268759"/>
          <a:ext cx="8750206" cy="5263277"/>
        </p:xfrm>
        <a:graphic>
          <a:graphicData uri="http://schemas.openxmlformats.org/drawingml/2006/table">
            <a:tbl>
              <a:tblPr/>
              <a:tblGrid>
                <a:gridCol w="4357718"/>
                <a:gridCol w="4392488"/>
              </a:tblGrid>
              <a:tr h="897541">
                <a:tc gridSpan="2"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Национальность</a:t>
                      </a:r>
                      <a:endParaRPr lang="ru-RU" sz="3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F0B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717"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Русские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Буряты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717"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Украинцы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Молдаване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717"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Белорусы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Литовцы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717"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Татары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Башкиры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717"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Армяне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Поляки</a:t>
                      </a:r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717"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Азербайджанцы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Чуваши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717"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Узбеки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Калмыки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717"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Таджики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75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Казахи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4995" marR="34995" marT="34995" marB="34995" anchor="ctr">
                    <a:lnL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464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75642"/>
          </a:xfrm>
        </p:spPr>
        <p:txBody>
          <a:bodyPr>
            <a:normAutofit/>
          </a:bodyPr>
          <a:lstStyle/>
          <a:p>
            <a:pPr algn="ctr"/>
            <a:r>
              <a:rPr lang="ru-RU" sz="4400" b="1" u="sng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Важное</a:t>
            </a:r>
            <a:endParaRPr lang="ru-RU" sz="4400" b="1" u="sng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Национальность определяется не местом рождения, а национальностью родителей.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нация уникальна и имеет право на самоопределение.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национальной принадлежностью нужно гордиться.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вопросы должны решаться при помощи переговоров.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Компромисс – самый эффективный способ решения национальных проблем.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672132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1"/>
            <a:ext cx="8568952" cy="64807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Взаимопомощь Сотрудничество</a:t>
            </a:r>
            <a:endParaRPr lang="ru-RU" sz="3600" b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8280920" cy="5904656"/>
          </a:xfrm>
        </p:spPr>
      </p:pic>
    </p:spTree>
    <p:extLst>
      <p:ext uri="{BB962C8B-B14F-4D97-AF65-F5344CB8AC3E}">
        <p14:creationId xmlns="" xmlns:p14="http://schemas.microsoft.com/office/powerpoint/2010/main" val="14142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Нация – (от лат.</a:t>
            </a:r>
            <a:r>
              <a:rPr lang="en-US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atio</a:t>
            </a:r>
            <a:r>
              <a:rPr lang="en-US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племя, народ)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общность людей, складывающаяся в процессе формирования общности их территории, экономических связей, языка, особенностей культуры и характера.</a:t>
            </a:r>
          </a:p>
          <a:p>
            <a:pPr algn="just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Складывается из различных племен и народностей.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9701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Славянский народ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43 каб\Desktop\Новая папка (2)\21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618" y="980729"/>
            <a:ext cx="8964763" cy="561676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C:\Users\43 каб\Desktop\Новая папка (2)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5126"/>
            <a:ext cx="8892480" cy="6304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C:\Users\43 каб\Desktop\Новая папка (2)\4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Национализм -  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32859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Идеология и политика, исходящая из идей национального превосходства и противопоставления своей нации другим.</a:t>
            </a:r>
          </a:p>
          <a:p>
            <a:pPr marL="0" indent="0" algn="just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Фашизм-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Идеология, политическое движение, основанное на национализме и расизме, (интересы нации выше других интересов), непринятие демократии, преклонение перед насилием. 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создать тоталитарное государство.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220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Фашизм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C:\Users\43 каб\Desktop\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5"/>
            <a:ext cx="8429684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Уничтожение народов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0418" name="Picture 2" descr="C:\Users\43 каб\Desktop\17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1520" y="1071546"/>
            <a:ext cx="8892480" cy="5525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952</TotalTime>
  <Words>355</Words>
  <Application>Microsoft Office PowerPoint</Application>
  <PresentationFormat>Экран (4:3)</PresentationFormat>
  <Paragraphs>78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Сила России –  в единстве народов</vt:lpstr>
      <vt:lpstr>Слайд 2</vt:lpstr>
      <vt:lpstr>Нация – (от лат. natio – племя, народ)</vt:lpstr>
      <vt:lpstr>Славянский народ</vt:lpstr>
      <vt:lpstr>Слайд 5</vt:lpstr>
      <vt:lpstr>Слайд 6</vt:lpstr>
      <vt:lpstr>Национализм -  </vt:lpstr>
      <vt:lpstr>Фашизм</vt:lpstr>
      <vt:lpstr>Уничтожение народов</vt:lpstr>
      <vt:lpstr>Слайд 10</vt:lpstr>
      <vt:lpstr>Слайд 11</vt:lpstr>
      <vt:lpstr>Слайд 12</vt:lpstr>
      <vt:lpstr>Слайд 13</vt:lpstr>
      <vt:lpstr>Слайд 14</vt:lpstr>
      <vt:lpstr>Русский Маресьев Алексей Петрович</vt:lpstr>
      <vt:lpstr>Среди Героев Советского Союза – представители более 60 народов. В их числе 8181 русских, 2072украинцев, 311 белорусов, 161 татарин, 108 евреев</vt:lpstr>
      <vt:lpstr> 96 казахов, 91 грузин, 90 армян, 69 узбеков, 61 мордвин, 39 башкир, 32 осетина и другие. </vt:lpstr>
      <vt:lpstr>Победа в Великой Отечественной войне была достигнута благодаря единству народов Советского Союза </vt:lpstr>
      <vt:lpstr>Толерантность </vt:lpstr>
      <vt:lpstr>Есть ли среди ваших друзей люди других национальностей?</vt:lpstr>
      <vt:lpstr>Стали бы вы врагом человеку только потому, что он принадлежит к другой национальности?</vt:lpstr>
      <vt:lpstr>Национальный состав учеников сош № 216</vt:lpstr>
      <vt:lpstr>Самое Важное</vt:lpstr>
      <vt:lpstr>Дружба Взаимопомощь Сотрудничество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KAB-44</cp:lastModifiedBy>
  <cp:revision>100</cp:revision>
  <dcterms:created xsi:type="dcterms:W3CDTF">2014-11-13T06:05:18Z</dcterms:created>
  <dcterms:modified xsi:type="dcterms:W3CDTF">2019-05-11T11:46:43Z</dcterms:modified>
</cp:coreProperties>
</file>