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64" r:id="rId2"/>
    <p:sldId id="268" r:id="rId3"/>
    <p:sldId id="265" r:id="rId4"/>
    <p:sldId id="266" r:id="rId5"/>
    <p:sldId id="267" r:id="rId6"/>
    <p:sldId id="271" r:id="rId7"/>
    <p:sldId id="274" r:id="rId8"/>
    <p:sldId id="269" r:id="rId9"/>
    <p:sldId id="270" r:id="rId10"/>
    <p:sldId id="272" r:id="rId11"/>
    <p:sldId id="275"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8" autoAdjust="0"/>
    <p:restoredTop sz="94607" autoAdjust="0"/>
  </p:normalViewPr>
  <p:slideViewPr>
    <p:cSldViewPr>
      <p:cViewPr>
        <p:scale>
          <a:sx n="90" d="100"/>
          <a:sy n="90" d="100"/>
        </p:scale>
        <p:origin x="-594" y="-3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1721E3-54E0-4B31-890C-88523DA7E89A}" type="datetimeFigureOut">
              <a:rPr lang="ru-RU" smtClean="0"/>
              <a:pPr/>
              <a:t>11.05.2019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7799F7-C827-44C9-A591-D240006F6D1E}"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8DAC3346-1213-423C-822D-400373BE5123}" type="datetimeFigureOut">
              <a:rPr lang="ru-RU" smtClean="0"/>
              <a:pPr/>
              <a:t>11.05.2019</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E328A02F-934D-45B4-9F61-BD4E7C5BBB5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DAC3346-1213-423C-822D-400373BE5123}" type="datetimeFigureOut">
              <a:rPr lang="ru-RU" smtClean="0"/>
              <a:pPr/>
              <a:t>11.05.2019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28A02F-934D-45B4-9F61-BD4E7C5BBB5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DAC3346-1213-423C-822D-400373BE5123}" type="datetimeFigureOut">
              <a:rPr lang="ru-RU" smtClean="0"/>
              <a:pPr/>
              <a:t>11.05.2019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28A02F-934D-45B4-9F61-BD4E7C5BBB5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DAC3346-1213-423C-822D-400373BE5123}" type="datetimeFigureOut">
              <a:rPr lang="ru-RU" smtClean="0"/>
              <a:pPr/>
              <a:t>11.05.2019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28A02F-934D-45B4-9F61-BD4E7C5BBB5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8DAC3346-1213-423C-822D-400373BE5123}" type="datetimeFigureOut">
              <a:rPr lang="ru-RU" smtClean="0"/>
              <a:pPr/>
              <a:t>11.05.2019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28A02F-934D-45B4-9F61-BD4E7C5BBB5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DAC3346-1213-423C-822D-400373BE5123}" type="datetimeFigureOut">
              <a:rPr lang="ru-RU" smtClean="0"/>
              <a:pPr/>
              <a:t>11.05.2019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328A02F-934D-45B4-9F61-BD4E7C5BBB5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8DAC3346-1213-423C-822D-400373BE5123}" type="datetimeFigureOut">
              <a:rPr lang="ru-RU" smtClean="0"/>
              <a:pPr/>
              <a:t>11.05.2019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328A02F-934D-45B4-9F61-BD4E7C5BBB5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8DAC3346-1213-423C-822D-400373BE5123}" type="datetimeFigureOut">
              <a:rPr lang="ru-RU" smtClean="0"/>
              <a:pPr/>
              <a:t>11.05.2019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328A02F-934D-45B4-9F61-BD4E7C5BBB5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DAC3346-1213-423C-822D-400373BE5123}" type="datetimeFigureOut">
              <a:rPr lang="ru-RU" smtClean="0"/>
              <a:pPr/>
              <a:t>11.05.2019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328A02F-934D-45B4-9F61-BD4E7C5BBB5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DAC3346-1213-423C-822D-400373BE5123}" type="datetimeFigureOut">
              <a:rPr lang="ru-RU" smtClean="0"/>
              <a:pPr/>
              <a:t>11.05.2019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328A02F-934D-45B4-9F61-BD4E7C5BBB5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8DAC3346-1213-423C-822D-400373BE5123}" type="datetimeFigureOut">
              <a:rPr lang="ru-RU" smtClean="0"/>
              <a:pPr/>
              <a:t>11.05.2019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E328A02F-934D-45B4-9F61-BD4E7C5BBB5E}"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DAC3346-1213-423C-822D-400373BE5123}" type="datetimeFigureOut">
              <a:rPr lang="ru-RU" smtClean="0"/>
              <a:pPr/>
              <a:t>11.05.2019</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328A02F-934D-45B4-9F61-BD4E7C5BBB5E}"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image" Target="../media/image19.jpe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pPr algn="ctr"/>
            <a:r>
              <a:rPr lang="ru-RU" sz="1400" dirty="0" smtClean="0">
                <a:latin typeface="Times New Roman" pitchFamily="18" charset="0"/>
                <a:cs typeface="Times New Roman" pitchFamily="18" charset="0"/>
              </a:rPr>
              <a:t>Муниципальный дистанционный конкурс творческих работ на иностранном языке «Весь мир – театр!»</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в рамках муниципального проекта творчества педагогических работников</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и обучающихся образовательных учреждений «Веер вдохновения!»</a:t>
            </a:r>
            <a:endParaRPr lang="ru-RU" sz="1400" dirty="0">
              <a:latin typeface="Times New Roman" pitchFamily="18" charset="0"/>
              <a:cs typeface="Times New Roman" pitchFamily="18" charset="0"/>
            </a:endParaRPr>
          </a:p>
        </p:txBody>
      </p:sp>
      <p:sp>
        <p:nvSpPr>
          <p:cNvPr id="2" name="Содержимое 1"/>
          <p:cNvSpPr>
            <a:spLocks noGrp="1"/>
          </p:cNvSpPr>
          <p:nvPr>
            <p:ph idx="1"/>
          </p:nvPr>
        </p:nvSpPr>
        <p:spPr/>
        <p:txBody>
          <a:bodyPr>
            <a:normAutofit fontScale="92500" lnSpcReduction="10000"/>
          </a:bodyPr>
          <a:lstStyle/>
          <a:p>
            <a:endParaRPr lang="ru-RU" dirty="0" smtClean="0"/>
          </a:p>
          <a:p>
            <a:endParaRPr lang="ru-RU" dirty="0" smtClean="0"/>
          </a:p>
          <a:p>
            <a:pPr algn="ctr">
              <a:buNone/>
            </a:pPr>
            <a:r>
              <a:rPr lang="de-DE" sz="7200" b="1" dirty="0" smtClean="0">
                <a:latin typeface="Times New Roman" pitchFamily="18" charset="0"/>
                <a:cs typeface="Times New Roman" pitchFamily="18" charset="0"/>
              </a:rPr>
              <a:t>Große Lyzeum</a:t>
            </a:r>
            <a:endParaRPr lang="ru-RU" sz="7200" b="1" dirty="0" smtClean="0">
              <a:latin typeface="Times New Roman" pitchFamily="18" charset="0"/>
              <a:cs typeface="Times New Roman" pitchFamily="18" charset="0"/>
            </a:endParaRPr>
          </a:p>
          <a:p>
            <a:endParaRPr lang="ru-RU" dirty="0" smtClean="0"/>
          </a:p>
          <a:p>
            <a:endParaRPr lang="ru-RU" dirty="0" smtClean="0"/>
          </a:p>
          <a:p>
            <a:endParaRPr lang="ru-RU" dirty="0" smtClean="0"/>
          </a:p>
          <a:p>
            <a:endParaRPr lang="ru-RU" dirty="0" smtClean="0"/>
          </a:p>
          <a:p>
            <a:pPr>
              <a:buNone/>
            </a:pPr>
            <a:r>
              <a:rPr lang="ru-RU" sz="1600" dirty="0" smtClean="0">
                <a:latin typeface="Times New Roman" pitchFamily="18" charset="0"/>
                <a:cs typeface="Times New Roman" pitchFamily="18" charset="0"/>
              </a:rPr>
              <a:t>Работу выполнила:  </a:t>
            </a:r>
            <a:r>
              <a:rPr lang="ru-RU" sz="1600" dirty="0" err="1" smtClean="0">
                <a:latin typeface="Times New Roman" pitchFamily="18" charset="0"/>
                <a:cs typeface="Times New Roman" pitchFamily="18" charset="0"/>
              </a:rPr>
              <a:t>Порубова</a:t>
            </a:r>
            <a:r>
              <a:rPr lang="ru-RU" sz="1600" dirty="0" smtClean="0">
                <a:latin typeface="Times New Roman" pitchFamily="18" charset="0"/>
                <a:cs typeface="Times New Roman" pitchFamily="18" charset="0"/>
              </a:rPr>
              <a:t> Анастасия – обучающаяся 5 класса МОУ «СОШ имени Героя Советского Союза В.И. Лаврова с. Горяйновка Духовницкого района Саратовской области» </a:t>
            </a:r>
          </a:p>
          <a:p>
            <a:pPr>
              <a:buNone/>
            </a:pPr>
            <a:r>
              <a:rPr lang="ru-RU" sz="1600" dirty="0" smtClean="0">
                <a:latin typeface="Times New Roman" pitchFamily="18" charset="0"/>
                <a:cs typeface="Times New Roman" pitchFamily="18" charset="0"/>
              </a:rPr>
              <a:t>Руководитель:  Самохвалова Татьяна Валентиновна – учитель немецкого языка</a:t>
            </a: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764704"/>
            <a:ext cx="6768752" cy="3785652"/>
          </a:xfrm>
          <a:prstGeom prst="rect">
            <a:avLst/>
          </a:prstGeom>
        </p:spPr>
        <p:txBody>
          <a:bodyPr wrap="square">
            <a:spAutoFit/>
          </a:bodyPr>
          <a:lstStyle/>
          <a:p>
            <a:r>
              <a:rPr lang="de-DE" sz="2000" dirty="0" smtClean="0">
                <a:latin typeface="Times New Roman" pitchFamily="18" charset="0"/>
                <a:cs typeface="Times New Roman" pitchFamily="18" charset="0"/>
              </a:rPr>
              <a:t>Es ist sehr interessant, etwas neues zu lernen. Dies geschah während der Arbeit an der Präsentation. Ich widmete Sie Ihrem Lieblingsschauspieler meiner Großmutter </a:t>
            </a:r>
            <a:r>
              <a:rPr lang="de-DE" sz="2000" dirty="0" err="1" smtClean="0">
                <a:latin typeface="Times New Roman" pitchFamily="18" charset="0"/>
                <a:cs typeface="Times New Roman" pitchFamily="18" charset="0"/>
              </a:rPr>
              <a:t>Kapustina</a:t>
            </a:r>
            <a:r>
              <a:rPr lang="de-DE" sz="2000" dirty="0" smtClean="0">
                <a:latin typeface="Times New Roman" pitchFamily="18" charset="0"/>
                <a:cs typeface="Times New Roman" pitchFamily="18" charset="0"/>
              </a:rPr>
              <a:t> Swetlana </a:t>
            </a:r>
            <a:r>
              <a:rPr lang="de-DE" sz="2000" dirty="0" err="1" smtClean="0">
                <a:latin typeface="Times New Roman" pitchFamily="18" charset="0"/>
                <a:cs typeface="Times New Roman" pitchFamily="18" charset="0"/>
              </a:rPr>
              <a:t>Jakowlewna</a:t>
            </a:r>
            <a:r>
              <a:rPr lang="de-DE" sz="2000" dirty="0" smtClean="0">
                <a:latin typeface="Times New Roman" pitchFamily="18" charset="0"/>
                <a:cs typeface="Times New Roman" pitchFamily="18" charset="0"/>
              </a:rPr>
              <a:t>. Die Großmutter betrachtet die Rolle des Großvaters </a:t>
            </a:r>
            <a:r>
              <a:rPr lang="de-DE" sz="2000" dirty="0" err="1" smtClean="0">
                <a:latin typeface="Times New Roman" pitchFamily="18" charset="0"/>
                <a:cs typeface="Times New Roman" pitchFamily="18" charset="0"/>
              </a:rPr>
              <a:t>Nechipors</a:t>
            </a:r>
            <a:r>
              <a:rPr lang="de-DE" sz="2000" dirty="0" smtClean="0">
                <a:latin typeface="Times New Roman" pitchFamily="18" charset="0"/>
                <a:cs typeface="Times New Roman" pitchFamily="18" charset="0"/>
              </a:rPr>
              <a:t> in dem Film "Hochzeit in </a:t>
            </a:r>
            <a:r>
              <a:rPr lang="de-DE" sz="2000" dirty="0" err="1" smtClean="0">
                <a:latin typeface="Times New Roman" pitchFamily="18" charset="0"/>
                <a:cs typeface="Times New Roman" pitchFamily="18" charset="0"/>
              </a:rPr>
              <a:t>Malinowka"als</a:t>
            </a:r>
            <a:r>
              <a:rPr lang="de-DE" sz="2000" dirty="0" smtClean="0">
                <a:latin typeface="Times New Roman" pitchFamily="18" charset="0"/>
                <a:cs typeface="Times New Roman" pitchFamily="18" charset="0"/>
              </a:rPr>
              <a:t> die denkwürdigste und meist gespielte Rolle Von E. A. </a:t>
            </a:r>
            <a:r>
              <a:rPr lang="de-DE" sz="2000" dirty="0" err="1" smtClean="0">
                <a:latin typeface="Times New Roman" pitchFamily="18" charset="0"/>
                <a:cs typeface="Times New Roman" pitchFamily="18" charset="0"/>
              </a:rPr>
              <a:t>Lebedew</a:t>
            </a:r>
            <a:r>
              <a:rPr lang="de-DE" sz="2000" dirty="0" smtClean="0">
                <a:latin typeface="Times New Roman" pitchFamily="18" charset="0"/>
                <a:cs typeface="Times New Roman" pitchFamily="18" charset="0"/>
              </a:rPr>
              <a:t>.  Und ich freue mich, den Film-das Märchen " Gelber Koffer</a:t>
            </a:r>
            <a:r>
              <a:rPr lang="de-DE" sz="2000" dirty="0" smtClean="0">
                <a:latin typeface="Times New Roman" pitchFamily="18" charset="0"/>
                <a:cs typeface="Times New Roman" pitchFamily="18" charset="0"/>
              </a:rPr>
              <a:t>".</a:t>
            </a:r>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p:txBody>
      </p:sp>
      <p:sp>
        <p:nvSpPr>
          <p:cNvPr id="3" name="Прямоугольник 2"/>
          <p:cNvSpPr/>
          <p:nvPr/>
        </p:nvSpPr>
        <p:spPr>
          <a:xfrm>
            <a:off x="899592" y="3105835"/>
            <a:ext cx="5958408" cy="984885"/>
          </a:xfrm>
          <a:prstGeom prst="rect">
            <a:avLst/>
          </a:prstGeom>
        </p:spPr>
        <p:txBody>
          <a:bodyPr wrap="square">
            <a:spAutoFit/>
          </a:bodyPr>
          <a:lstStyle/>
          <a:p>
            <a:endParaRPr lang="ru-RU" dirty="0" smtClean="0"/>
          </a:p>
          <a:p>
            <a:r>
              <a:rPr lang="de-DE" sz="2000" dirty="0" smtClean="0">
                <a:latin typeface="Times New Roman" pitchFamily="18" charset="0"/>
                <a:cs typeface="Times New Roman" pitchFamily="18" charset="0"/>
              </a:rPr>
              <a:t>Ich </a:t>
            </a:r>
            <a:r>
              <a:rPr lang="de-DE" sz="2000" dirty="0" smtClean="0">
                <a:latin typeface="Times New Roman" pitchFamily="18" charset="0"/>
                <a:cs typeface="Times New Roman" pitchFamily="18" charset="0"/>
              </a:rPr>
              <a:t>bin sehr stolz auf meinen hervorragenden Landsmann.</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s://cdnimg.rg.ru/i/gallery/2d9b701f/14_b6bfbe46.jpg"/>
          <p:cNvPicPr>
            <a:picLocks noChangeAspect="1" noChangeArrowheads="1"/>
          </p:cNvPicPr>
          <p:nvPr/>
        </p:nvPicPr>
        <p:blipFill>
          <a:blip r:embed="rId2" cstate="print"/>
          <a:srcRect/>
          <a:stretch>
            <a:fillRect/>
          </a:stretch>
        </p:blipFill>
        <p:spPr bwMode="auto">
          <a:xfrm>
            <a:off x="7308304" y="3284984"/>
            <a:ext cx="1716613" cy="2716160"/>
          </a:xfrm>
          <a:prstGeom prst="rect">
            <a:avLst/>
          </a:prstGeom>
          <a:noFill/>
        </p:spPr>
      </p:pic>
      <p:pic>
        <p:nvPicPr>
          <p:cNvPr id="39940" name="Picture 4" descr="https://image.jimcdn.com/app/cms/image/transf/dimension=2048x2048:format=jpg/path/s9f83a0fe89c9ae2d/image/i71fc96bb324a0e17/version/1484319087/image.jpg"/>
          <p:cNvPicPr>
            <a:picLocks noChangeAspect="1" noChangeArrowheads="1"/>
          </p:cNvPicPr>
          <p:nvPr/>
        </p:nvPicPr>
        <p:blipFill>
          <a:blip r:embed="rId3" cstate="print"/>
          <a:srcRect/>
          <a:stretch>
            <a:fillRect/>
          </a:stretch>
        </p:blipFill>
        <p:spPr bwMode="auto">
          <a:xfrm>
            <a:off x="107504" y="4005064"/>
            <a:ext cx="2190872" cy="2706607"/>
          </a:xfrm>
          <a:prstGeom prst="rect">
            <a:avLst/>
          </a:prstGeom>
          <a:noFill/>
        </p:spPr>
      </p:pic>
      <p:pic>
        <p:nvPicPr>
          <p:cNvPr id="39942" name="Picture 6" descr="http://m.kino-teatr.ru/acter/album/2440/192226.jpg"/>
          <p:cNvPicPr>
            <a:picLocks noChangeAspect="1" noChangeArrowheads="1"/>
          </p:cNvPicPr>
          <p:nvPr/>
        </p:nvPicPr>
        <p:blipFill>
          <a:blip r:embed="rId4" cstate="print"/>
          <a:srcRect/>
          <a:stretch>
            <a:fillRect/>
          </a:stretch>
        </p:blipFill>
        <p:spPr bwMode="auto">
          <a:xfrm>
            <a:off x="107504" y="116632"/>
            <a:ext cx="1938130" cy="2636912"/>
          </a:xfrm>
          <a:prstGeom prst="rect">
            <a:avLst/>
          </a:prstGeom>
          <a:noFill/>
        </p:spPr>
      </p:pic>
      <p:pic>
        <p:nvPicPr>
          <p:cNvPr id="39946" name="Picture 10" descr="http://itd3.mycdn.me/image?id=802661901775&amp;t=20&amp;plc=WEB&amp;tkn=*7mGzWi_Ske2uhYIQPLsR1OLmlhk"/>
          <p:cNvPicPr>
            <a:picLocks noChangeAspect="1" noChangeArrowheads="1"/>
          </p:cNvPicPr>
          <p:nvPr/>
        </p:nvPicPr>
        <p:blipFill>
          <a:blip r:embed="rId5" cstate="print"/>
          <a:srcRect/>
          <a:stretch>
            <a:fillRect/>
          </a:stretch>
        </p:blipFill>
        <p:spPr bwMode="auto">
          <a:xfrm>
            <a:off x="5796136" y="188640"/>
            <a:ext cx="3243603" cy="2160240"/>
          </a:xfrm>
          <a:prstGeom prst="rect">
            <a:avLst/>
          </a:prstGeom>
          <a:noFill/>
        </p:spPr>
      </p:pic>
      <p:pic>
        <p:nvPicPr>
          <p:cNvPr id="39948" name="Picture 12" descr="https://im0-tub-ru.yandex.net/i?id=1e88d87ee4a9841e25068caba5a71322-sr&amp;n=13"/>
          <p:cNvPicPr>
            <a:picLocks noChangeAspect="1" noChangeArrowheads="1"/>
          </p:cNvPicPr>
          <p:nvPr/>
        </p:nvPicPr>
        <p:blipFill>
          <a:blip r:embed="rId6" cstate="print"/>
          <a:srcRect/>
          <a:stretch>
            <a:fillRect/>
          </a:stretch>
        </p:blipFill>
        <p:spPr bwMode="auto">
          <a:xfrm>
            <a:off x="2123728" y="4149080"/>
            <a:ext cx="3467913" cy="2306371"/>
          </a:xfrm>
          <a:prstGeom prst="rect">
            <a:avLst/>
          </a:prstGeom>
          <a:noFill/>
        </p:spPr>
      </p:pic>
      <p:pic>
        <p:nvPicPr>
          <p:cNvPr id="39954" name="Picture 18" descr="https://64.img.avito.st/640x480/4340394564.jpg"/>
          <p:cNvPicPr>
            <a:picLocks noChangeAspect="1" noChangeArrowheads="1"/>
          </p:cNvPicPr>
          <p:nvPr/>
        </p:nvPicPr>
        <p:blipFill>
          <a:blip r:embed="rId7" cstate="print"/>
          <a:srcRect/>
          <a:stretch>
            <a:fillRect/>
          </a:stretch>
        </p:blipFill>
        <p:spPr bwMode="auto">
          <a:xfrm>
            <a:off x="2987824" y="116632"/>
            <a:ext cx="2688233" cy="3584311"/>
          </a:xfrm>
          <a:prstGeom prst="rect">
            <a:avLst/>
          </a:prstGeom>
          <a:noFill/>
        </p:spPr>
      </p:pic>
      <p:pic>
        <p:nvPicPr>
          <p:cNvPr id="12" name="Picture 8" descr="https://cdnimg.rg.ru/i/gallery/2d9b701f/1981f9f8.jpg"/>
          <p:cNvPicPr>
            <a:picLocks noChangeAspect="1" noChangeArrowheads="1"/>
          </p:cNvPicPr>
          <p:nvPr/>
        </p:nvPicPr>
        <p:blipFill>
          <a:blip r:embed="rId8" cstate="print"/>
          <a:srcRect/>
          <a:stretch>
            <a:fillRect/>
          </a:stretch>
        </p:blipFill>
        <p:spPr bwMode="auto">
          <a:xfrm>
            <a:off x="5004048" y="1988840"/>
            <a:ext cx="2952328" cy="2232248"/>
          </a:xfrm>
          <a:prstGeom prst="rect">
            <a:avLst/>
          </a:prstGeom>
          <a:noFill/>
        </p:spPr>
      </p:pic>
      <p:pic>
        <p:nvPicPr>
          <p:cNvPr id="13" name="Picture 14" descr="https://24smi.org/public/media/2018/5/17/105_MNv90tc.jpg"/>
          <p:cNvPicPr>
            <a:picLocks noChangeAspect="1" noChangeArrowheads="1"/>
          </p:cNvPicPr>
          <p:nvPr/>
        </p:nvPicPr>
        <p:blipFill>
          <a:blip r:embed="rId9" cstate="print"/>
          <a:srcRect/>
          <a:stretch>
            <a:fillRect/>
          </a:stretch>
        </p:blipFill>
        <p:spPr bwMode="auto">
          <a:xfrm>
            <a:off x="467544" y="2276872"/>
            <a:ext cx="2808312" cy="1872209"/>
          </a:xfrm>
          <a:prstGeom prst="rect">
            <a:avLst/>
          </a:prstGeom>
          <a:noFill/>
        </p:spPr>
      </p:pic>
      <p:pic>
        <p:nvPicPr>
          <p:cNvPr id="39956" name="Picture 20" descr="https://ozon-st.cdn.ngenix.net/multimedia/1001359536.jpg"/>
          <p:cNvPicPr>
            <a:picLocks noChangeAspect="1" noChangeArrowheads="1"/>
          </p:cNvPicPr>
          <p:nvPr/>
        </p:nvPicPr>
        <p:blipFill>
          <a:blip r:embed="rId10" cstate="print"/>
          <a:srcRect/>
          <a:stretch>
            <a:fillRect/>
          </a:stretch>
        </p:blipFill>
        <p:spPr bwMode="auto">
          <a:xfrm>
            <a:off x="5508104" y="4429125"/>
            <a:ext cx="1905000" cy="242887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ÐÐ²Ð³ÐµÐ½Ð¸Ð¹ ÐÐµÐ±ÐµÐ´ÐµÐ²"/>
          <p:cNvPicPr>
            <a:picLocks noChangeAspect="1" noChangeArrowheads="1"/>
          </p:cNvPicPr>
          <p:nvPr/>
        </p:nvPicPr>
        <p:blipFill>
          <a:blip r:embed="rId2" cstate="print"/>
          <a:srcRect/>
          <a:stretch>
            <a:fillRect/>
          </a:stretch>
        </p:blipFill>
        <p:spPr bwMode="auto">
          <a:xfrm>
            <a:off x="179512" y="1196752"/>
            <a:ext cx="2489468" cy="3384376"/>
          </a:xfrm>
          <a:prstGeom prst="rect">
            <a:avLst/>
          </a:prstGeom>
          <a:noFill/>
        </p:spPr>
      </p:pic>
      <p:sp>
        <p:nvSpPr>
          <p:cNvPr id="3" name="Прямоугольник 2"/>
          <p:cNvSpPr/>
          <p:nvPr/>
        </p:nvSpPr>
        <p:spPr>
          <a:xfrm>
            <a:off x="3595290" y="1628800"/>
            <a:ext cx="4937150" cy="1015663"/>
          </a:xfrm>
          <a:prstGeom prst="rect">
            <a:avLst/>
          </a:prstGeom>
        </p:spPr>
        <p:txBody>
          <a:bodyPr wrap="square">
            <a:spAutoFit/>
          </a:bodyPr>
          <a:lstStyle/>
          <a:p>
            <a:r>
              <a:rPr lang="en-US" sz="2400" b="1" dirty="0" err="1" smtClean="0">
                <a:latin typeface="Times New Roman" pitchFamily="18" charset="0"/>
                <a:cs typeface="Times New Roman" pitchFamily="18" charset="0"/>
              </a:rPr>
              <a:t>Eugenij</a:t>
            </a:r>
            <a:r>
              <a:rPr lang="en-US" sz="2400" b="1" dirty="0" smtClean="0">
                <a:latin typeface="Times New Roman" pitchFamily="18" charset="0"/>
                <a:cs typeface="Times New Roman" pitchFamily="18" charset="0"/>
              </a:rPr>
              <a:t> Alexejewitsch </a:t>
            </a:r>
            <a:r>
              <a:rPr lang="en-US" sz="2400" b="1" dirty="0" err="1" smtClean="0">
                <a:latin typeface="Times New Roman" pitchFamily="18" charset="0"/>
                <a:cs typeface="Times New Roman" pitchFamily="18" charset="0"/>
              </a:rPr>
              <a:t>Lebedew</a:t>
            </a:r>
            <a:endParaRPr lang="en-US" sz="2400" b="1" dirty="0" smtClean="0">
              <a:latin typeface="Times New Roman" pitchFamily="18" charset="0"/>
              <a:cs typeface="Times New Roman" pitchFamily="18" charset="0"/>
            </a:endParaRPr>
          </a:p>
          <a:p>
            <a:endParaRPr lang="en-US" b="1" dirty="0" smtClean="0">
              <a:latin typeface="Times New Roman" pitchFamily="18" charset="0"/>
              <a:cs typeface="Times New Roman" pitchFamily="18" charset="0"/>
            </a:endParaRPr>
          </a:p>
          <a:p>
            <a:endParaRPr lang="ru-RU" b="1" dirty="0">
              <a:latin typeface="Times New Roman" pitchFamily="18" charset="0"/>
              <a:cs typeface="Times New Roman" pitchFamily="18" charset="0"/>
            </a:endParaRPr>
          </a:p>
        </p:txBody>
      </p:sp>
      <p:sp>
        <p:nvSpPr>
          <p:cNvPr id="5" name="Прямоугольник 4"/>
          <p:cNvSpPr/>
          <p:nvPr/>
        </p:nvSpPr>
        <p:spPr>
          <a:xfrm>
            <a:off x="2987824" y="1988840"/>
            <a:ext cx="5328592" cy="338554"/>
          </a:xfrm>
          <a:prstGeom prst="rect">
            <a:avLst/>
          </a:prstGeom>
        </p:spPr>
        <p:txBody>
          <a:bodyPr wrap="square">
            <a:spAutoFit/>
          </a:bodyPr>
          <a:lstStyle/>
          <a:p>
            <a:r>
              <a:rPr lang="de-DE" sz="1600" dirty="0" smtClean="0">
                <a:latin typeface="Times New Roman" pitchFamily="18" charset="0"/>
                <a:cs typeface="Times New Roman" pitchFamily="18" charset="0"/>
              </a:rPr>
              <a:t>(15 Januar 1917, </a:t>
            </a:r>
            <a:r>
              <a:rPr lang="de-DE" sz="1600" dirty="0" err="1" smtClean="0">
                <a:latin typeface="Times New Roman" pitchFamily="18" charset="0"/>
                <a:cs typeface="Times New Roman" pitchFamily="18" charset="0"/>
              </a:rPr>
              <a:t>Balakovo</a:t>
            </a:r>
            <a:r>
              <a:rPr lang="de-DE" sz="1600" dirty="0" smtClean="0">
                <a:latin typeface="Times New Roman" pitchFamily="18" charset="0"/>
                <a:cs typeface="Times New Roman" pitchFamily="18" charset="0"/>
              </a:rPr>
              <a:t> - 9. Juni 1997, St. Petersburg)</a:t>
            </a:r>
            <a:endParaRPr lang="ru-RU" sz="1600" dirty="0">
              <a:latin typeface="Times New Roman" pitchFamily="18" charset="0"/>
              <a:cs typeface="Times New Roman" pitchFamily="18" charset="0"/>
            </a:endParaRPr>
          </a:p>
        </p:txBody>
      </p:sp>
      <p:sp>
        <p:nvSpPr>
          <p:cNvPr id="6" name="Прямоугольник 5"/>
          <p:cNvSpPr/>
          <p:nvPr/>
        </p:nvSpPr>
        <p:spPr>
          <a:xfrm>
            <a:off x="3059832" y="2564904"/>
            <a:ext cx="5328592" cy="2862322"/>
          </a:xfrm>
          <a:prstGeom prst="rect">
            <a:avLst/>
          </a:prstGeom>
        </p:spPr>
        <p:txBody>
          <a:bodyPr wrap="square">
            <a:spAutoFit/>
          </a:bodyPr>
          <a:lstStyle/>
          <a:p>
            <a:pPr>
              <a:buFont typeface="Arial" pitchFamily="34" charset="0"/>
              <a:buChar char="•"/>
            </a:pPr>
            <a:r>
              <a:rPr lang="de-DE" dirty="0" smtClean="0">
                <a:latin typeface="Times New Roman" pitchFamily="18" charset="0"/>
                <a:cs typeface="Times New Roman" pitchFamily="18" charset="0"/>
              </a:rPr>
              <a:t> Sowjetischer russischer Schauspieler  des Theaters und Kinos, Lehrer. Held Der Sozialistischen Arbeit (1987). Volkskünstler  der UdSSR (1968). Gewinner des Lenin-Preises (1986), des Stalin-Preises des ersten Grades (1950) und des Staatlichen Preises der UdSSR (1968)</a:t>
            </a:r>
          </a:p>
          <a:p>
            <a:pPr>
              <a:buFont typeface="Arial" pitchFamily="34" charset="0"/>
              <a:buChar char="•"/>
            </a:pPr>
            <a:r>
              <a:rPr lang="de-DE" dirty="0" smtClean="0"/>
              <a:t> Ehrenbürger </a:t>
            </a:r>
            <a:r>
              <a:rPr lang="de-DE" dirty="0" err="1" smtClean="0"/>
              <a:t>Balakowo,Tbilisy</a:t>
            </a:r>
            <a:r>
              <a:rPr lang="de-DE" dirty="0" smtClean="0"/>
              <a:t> und Sankt Petersburg</a:t>
            </a:r>
          </a:p>
          <a:p>
            <a:pPr>
              <a:buFont typeface="Arial" pitchFamily="34" charset="0"/>
              <a:buChar char="•"/>
            </a:pPr>
            <a:r>
              <a:rPr lang="de-DE" dirty="0" smtClean="0"/>
              <a:t>  Die </a:t>
            </a:r>
            <a:r>
              <a:rPr lang="de-DE" dirty="0" smtClean="0">
                <a:latin typeface="Times New Roman" pitchFamily="18" charset="0"/>
                <a:cs typeface="Times New Roman" pitchFamily="18" charset="0"/>
              </a:rPr>
              <a:t>90 Arbeiten in 88 Projekten</a:t>
            </a:r>
          </a:p>
          <a:p>
            <a:r>
              <a:rPr lang="de-DE" dirty="0" smtClean="0"/>
              <a:t> </a:t>
            </a:r>
            <a:endParaRPr lang="ru-RU" dirty="0"/>
          </a:p>
        </p:txBody>
      </p:sp>
      <p:pic>
        <p:nvPicPr>
          <p:cNvPr id="37892" name="Picture 4" descr="People Artist of the USSR1.jpg"/>
          <p:cNvPicPr>
            <a:picLocks noChangeAspect="1" noChangeArrowheads="1"/>
          </p:cNvPicPr>
          <p:nvPr/>
        </p:nvPicPr>
        <p:blipFill>
          <a:blip r:embed="rId3" cstate="print"/>
          <a:srcRect/>
          <a:stretch>
            <a:fillRect/>
          </a:stretch>
        </p:blipFill>
        <p:spPr bwMode="auto">
          <a:xfrm>
            <a:off x="7452320" y="4221088"/>
            <a:ext cx="1143000" cy="23050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ÐÐ²Ð³ÐµÐ½Ð¸Ð¹ ÐÐµÐ±ÐµÐ´ÐµÐ² Ð² Ð´ÐµÑÑÑÐ²Ðµ Ñ ÑÐ¾Ð´Ð¸ÑÐµÐ»ÑÐ¼Ð¸"/>
          <p:cNvPicPr>
            <a:picLocks noChangeAspect="1" noChangeArrowheads="1"/>
          </p:cNvPicPr>
          <p:nvPr/>
        </p:nvPicPr>
        <p:blipFill>
          <a:blip r:embed="rId2" cstate="print"/>
          <a:srcRect/>
          <a:stretch>
            <a:fillRect/>
          </a:stretch>
        </p:blipFill>
        <p:spPr bwMode="auto">
          <a:xfrm>
            <a:off x="5148064" y="1407127"/>
            <a:ext cx="3672408" cy="4992557"/>
          </a:xfrm>
          <a:prstGeom prst="rect">
            <a:avLst/>
          </a:prstGeom>
          <a:noFill/>
        </p:spPr>
      </p:pic>
      <p:sp>
        <p:nvSpPr>
          <p:cNvPr id="3" name="Прямоугольник 2"/>
          <p:cNvSpPr/>
          <p:nvPr/>
        </p:nvSpPr>
        <p:spPr>
          <a:xfrm>
            <a:off x="323528" y="2420888"/>
            <a:ext cx="4752528" cy="2554545"/>
          </a:xfrm>
          <a:prstGeom prst="rect">
            <a:avLst/>
          </a:prstGeom>
        </p:spPr>
        <p:txBody>
          <a:bodyPr wrap="square">
            <a:spAutoFit/>
          </a:bodyPr>
          <a:lstStyle/>
          <a:p>
            <a:r>
              <a:rPr lang="de-DE" sz="3200" dirty="0" smtClean="0">
                <a:latin typeface="Times New Roman" pitchFamily="18" charset="0"/>
                <a:cs typeface="Times New Roman" pitchFamily="18" charset="0"/>
              </a:rPr>
              <a:t>Eugenij </a:t>
            </a:r>
            <a:r>
              <a:rPr lang="de-DE" sz="3200" dirty="0" err="1" smtClean="0">
                <a:latin typeface="Times New Roman" pitchFamily="18" charset="0"/>
                <a:cs typeface="Times New Roman" pitchFamily="18" charset="0"/>
              </a:rPr>
              <a:t>Lebedew</a:t>
            </a:r>
            <a:r>
              <a:rPr lang="de-DE" sz="3200" dirty="0" smtClean="0">
                <a:latin typeface="Times New Roman" pitchFamily="18" charset="0"/>
                <a:cs typeface="Times New Roman" pitchFamily="18" charset="0"/>
              </a:rPr>
              <a:t>  wurde in der Stadt Balakowo (heute - in der Region Saratow), in der Familie des Priesters, geboren. </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55976" y="1700808"/>
            <a:ext cx="4248472" cy="2462213"/>
          </a:xfrm>
          <a:prstGeom prst="rect">
            <a:avLst/>
          </a:prstGeom>
        </p:spPr>
        <p:txBody>
          <a:bodyPr wrap="square">
            <a:spAutoFit/>
          </a:bodyPr>
          <a:lstStyle/>
          <a:p>
            <a:pPr>
              <a:buFont typeface="Arial" pitchFamily="34" charset="0"/>
              <a:buChar char="•"/>
            </a:pPr>
            <a:r>
              <a:rPr lang="de-DE" dirty="0" smtClean="0"/>
              <a:t> </a:t>
            </a:r>
            <a:r>
              <a:rPr lang="de-DE" sz="2000" dirty="0" err="1" smtClean="0">
                <a:latin typeface="Times New Roman" pitchFamily="18" charset="0"/>
                <a:cs typeface="Times New Roman" pitchFamily="18" charset="0"/>
              </a:rPr>
              <a:t>Lebedew</a:t>
            </a:r>
            <a:r>
              <a:rPr lang="de-DE" sz="2000" dirty="0" smtClean="0">
                <a:latin typeface="Times New Roman" pitchFamily="18" charset="0"/>
                <a:cs typeface="Times New Roman" pitchFamily="18" charset="0"/>
              </a:rPr>
              <a:t> lebte sehr schwieriges Leben ein und war daher sehr geschickt. Er konnte den Mantel umdrehen, die Decke weiß werden, Fische fangen…</a:t>
            </a:r>
          </a:p>
          <a:p>
            <a:endParaRPr lang="de-DE" dirty="0" smtClean="0"/>
          </a:p>
          <a:p>
            <a:endParaRPr lang="de-DE" dirty="0" smtClean="0"/>
          </a:p>
          <a:p>
            <a:endParaRPr lang="ru-RU" dirty="0"/>
          </a:p>
        </p:txBody>
      </p:sp>
      <p:pic>
        <p:nvPicPr>
          <p:cNvPr id="3" name="Picture 2"/>
          <p:cNvPicPr>
            <a:picLocks noChangeAspect="1" noChangeArrowheads="1"/>
          </p:cNvPicPr>
          <p:nvPr/>
        </p:nvPicPr>
        <p:blipFill>
          <a:blip r:embed="rId2" cstate="print"/>
          <a:srcRect/>
          <a:stretch>
            <a:fillRect/>
          </a:stretch>
        </p:blipFill>
        <p:spPr bwMode="auto">
          <a:xfrm>
            <a:off x="323528" y="1268759"/>
            <a:ext cx="3888432" cy="4247365"/>
          </a:xfrm>
          <a:prstGeom prst="rect">
            <a:avLst/>
          </a:prstGeom>
          <a:noFill/>
          <a:ln w="9525">
            <a:noFill/>
            <a:miter lim="800000"/>
            <a:headEnd/>
            <a:tailEnd/>
          </a:ln>
          <a:effectLst/>
        </p:spPr>
      </p:pic>
      <p:sp>
        <p:nvSpPr>
          <p:cNvPr id="4" name="Прямоугольник 3"/>
          <p:cNvSpPr/>
          <p:nvPr/>
        </p:nvSpPr>
        <p:spPr>
          <a:xfrm>
            <a:off x="4355976" y="3573016"/>
            <a:ext cx="4320480" cy="1323439"/>
          </a:xfrm>
          <a:prstGeom prst="rect">
            <a:avLst/>
          </a:prstGeom>
        </p:spPr>
        <p:txBody>
          <a:bodyPr wrap="square">
            <a:spAutoFit/>
          </a:bodyPr>
          <a:lstStyle/>
          <a:p>
            <a:pPr>
              <a:buFont typeface="Arial" pitchFamily="34" charset="0"/>
              <a:buChar char="•"/>
            </a:pPr>
            <a:r>
              <a:rPr lang="de-DE" dirty="0" smtClean="0"/>
              <a:t> </a:t>
            </a:r>
            <a:r>
              <a:rPr lang="de-DE" sz="2000" dirty="0" smtClean="0">
                <a:latin typeface="Times New Roman" pitchFamily="18" charset="0"/>
                <a:cs typeface="Times New Roman" pitchFamily="18" charset="0"/>
              </a:rPr>
              <a:t>Er hat ständig etwas getan. Jetzt werden diese Kunsthandwerk – aus Holz geschnitzte Figuren – von Freunden und verwandten  aufbewahrt.</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620688"/>
            <a:ext cx="7560839" cy="584775"/>
          </a:xfrm>
          <a:prstGeom prst="rect">
            <a:avLst/>
          </a:prstGeom>
        </p:spPr>
        <p:txBody>
          <a:bodyPr wrap="square">
            <a:spAutoFit/>
          </a:bodyPr>
          <a:lstStyle/>
          <a:p>
            <a:r>
              <a:rPr lang="de-DE" sz="3200" b="1" dirty="0" smtClean="0">
                <a:latin typeface="Times New Roman" pitchFamily="18" charset="0"/>
                <a:cs typeface="Times New Roman" pitchFamily="18" charset="0"/>
              </a:rPr>
              <a:t>Schauspieler mit Traurigkeit im Gesicht</a:t>
            </a:r>
            <a:endParaRPr lang="ru-RU" sz="3200" b="1" dirty="0">
              <a:latin typeface="Times New Roman" pitchFamily="18" charset="0"/>
              <a:cs typeface="Times New Roman" pitchFamily="18" charset="0"/>
            </a:endParaRPr>
          </a:p>
        </p:txBody>
      </p:sp>
      <p:sp>
        <p:nvSpPr>
          <p:cNvPr id="3" name="Прямоугольник 2"/>
          <p:cNvSpPr/>
          <p:nvPr/>
        </p:nvSpPr>
        <p:spPr>
          <a:xfrm>
            <a:off x="4211960" y="4221088"/>
            <a:ext cx="4680520" cy="2308324"/>
          </a:xfrm>
          <a:prstGeom prst="rect">
            <a:avLst/>
          </a:prstGeom>
        </p:spPr>
        <p:txBody>
          <a:bodyPr wrap="square">
            <a:spAutoFit/>
          </a:bodyPr>
          <a:lstStyle/>
          <a:p>
            <a:r>
              <a:rPr lang="de-DE" dirty="0" smtClean="0"/>
              <a:t>Das ganze Leben wollte König Lyra spielen, Proben, arbeitete eine Rolle bis zu den Details und glaubte. Aber </a:t>
            </a:r>
            <a:r>
              <a:rPr lang="de-DE" dirty="0" err="1" smtClean="0"/>
              <a:t>Towstonogow</a:t>
            </a:r>
            <a:r>
              <a:rPr lang="de-DE" dirty="0" smtClean="0"/>
              <a:t>, der Hauptdirektor, hat diese Rolle </a:t>
            </a:r>
            <a:r>
              <a:rPr lang="de-DE" dirty="0" err="1" smtClean="0"/>
              <a:t>Lebedew</a:t>
            </a:r>
            <a:r>
              <a:rPr lang="de-DE" dirty="0" smtClean="0"/>
              <a:t> nie angeboten. Als Eugenij Alexejewitsch zwei andere Theater Lyra genannt hat, hat </a:t>
            </a:r>
            <a:r>
              <a:rPr lang="de-DE" dirty="0" err="1" smtClean="0"/>
              <a:t>Lebedew</a:t>
            </a:r>
            <a:r>
              <a:rPr lang="de-DE" dirty="0" smtClean="0"/>
              <a:t>... abgelehnt. Aus Zartheit und Respekt für George </a:t>
            </a:r>
            <a:r>
              <a:rPr lang="de-DE" dirty="0" err="1" smtClean="0"/>
              <a:t>Alexandrowitsch</a:t>
            </a:r>
            <a:r>
              <a:rPr lang="de-DE" dirty="0" smtClean="0"/>
              <a:t>.</a:t>
            </a:r>
            <a:endParaRPr lang="ru-RU" dirty="0"/>
          </a:p>
        </p:txBody>
      </p:sp>
      <p:pic>
        <p:nvPicPr>
          <p:cNvPr id="28674" name="Picture 2" descr="ÐÐ°ÑÑÐ¸Ð½ÐºÐ¸ Ð¿Ð¾ Ð·Ð°Ð¿ÑÐ¾ÑÑ ÐºÐ¾ÑÐ¾Ð»Ñ Ð»Ð¸Ñ Ð² Ð¸ÑÐ¿Ð¾Ð»Ð½ÐµÐ½Ð¸Ð¸ Ð»ÐµÐ±ÐµÐ´ÐµÐ²Ð° ÐµÐ²Ð³ÐµÐ½Ð¸Ñ"/>
          <p:cNvPicPr>
            <a:picLocks noChangeAspect="1" noChangeArrowheads="1"/>
          </p:cNvPicPr>
          <p:nvPr/>
        </p:nvPicPr>
        <p:blipFill>
          <a:blip r:embed="rId2" cstate="print"/>
          <a:srcRect/>
          <a:stretch>
            <a:fillRect/>
          </a:stretch>
        </p:blipFill>
        <p:spPr bwMode="auto">
          <a:xfrm>
            <a:off x="395535" y="1484784"/>
            <a:ext cx="3648405" cy="273630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39952" y="4869160"/>
            <a:ext cx="4824536" cy="1477328"/>
          </a:xfrm>
          <a:prstGeom prst="rect">
            <a:avLst/>
          </a:prstGeom>
        </p:spPr>
        <p:txBody>
          <a:bodyPr wrap="square">
            <a:spAutoFit/>
          </a:bodyPr>
          <a:lstStyle/>
          <a:p>
            <a:r>
              <a:rPr lang="de-DE" dirty="0" smtClean="0"/>
              <a:t>Eugenij Alexejewitsch träumte sein ganzes Leben von einem Enkel, aber  er  wartete nie auf ihn. Der Enkel, benannt nach seinem Großvater Eugene, wurde ein Jahr nach dem Tod des Schauspielers geboren.</a:t>
            </a:r>
            <a:endParaRPr lang="ru-RU" dirty="0"/>
          </a:p>
        </p:txBody>
      </p:sp>
      <p:pic>
        <p:nvPicPr>
          <p:cNvPr id="30722" name="Picture 2" descr="ÐÐ°ÑÑÐ¸Ð½ÐºÐ¸ Ð¿Ð¾ Ð·Ð°Ð¿ÑÐ¾ÑÑ ÐºÐ¾ÑÐ¾Ð»Ñ Ð»Ð¸Ñ Ð² Ð¸ÑÐ¿Ð¾Ð»Ð½ÐµÐ½Ð¸Ð¸ Ð»ÐµÐ±ÐµÐ´ÐµÐ²Ð° ÐµÐ²Ð³ÐµÐ½Ð¸Ñ"/>
          <p:cNvPicPr>
            <a:picLocks noChangeAspect="1" noChangeArrowheads="1"/>
          </p:cNvPicPr>
          <p:nvPr/>
        </p:nvPicPr>
        <p:blipFill>
          <a:blip r:embed="rId2" cstate="print"/>
          <a:srcRect/>
          <a:stretch>
            <a:fillRect/>
          </a:stretch>
        </p:blipFill>
        <p:spPr bwMode="auto">
          <a:xfrm>
            <a:off x="179512" y="1628800"/>
            <a:ext cx="4536503" cy="3024336"/>
          </a:xfrm>
          <a:prstGeom prst="rect">
            <a:avLst/>
          </a:prstGeom>
          <a:noFill/>
        </p:spPr>
      </p:pic>
      <p:sp>
        <p:nvSpPr>
          <p:cNvPr id="4" name="TextBox 3"/>
          <p:cNvSpPr txBox="1"/>
          <p:nvPr/>
        </p:nvSpPr>
        <p:spPr>
          <a:xfrm>
            <a:off x="2051720" y="692696"/>
            <a:ext cx="4392488" cy="923330"/>
          </a:xfrm>
          <a:prstGeom prst="rect">
            <a:avLst/>
          </a:prstGeom>
          <a:noFill/>
        </p:spPr>
        <p:txBody>
          <a:bodyPr wrap="square" rtlCol="0">
            <a:spAutoFit/>
          </a:bodyPr>
          <a:lstStyle/>
          <a:p>
            <a:pPr algn="ctr"/>
            <a:r>
              <a:rPr lang="de-DE" sz="5400" b="1" dirty="0" smtClean="0">
                <a:latin typeface="Times New Roman" pitchFamily="18" charset="0"/>
                <a:cs typeface="Times New Roman" pitchFamily="18" charset="0"/>
              </a:rPr>
              <a:t>Sein Traum</a:t>
            </a:r>
            <a:endParaRPr lang="ru-RU" sz="5400" b="1" dirty="0">
              <a:latin typeface="Times New Roman" pitchFamily="18" charset="0"/>
              <a:cs typeface="Times New Roman" pitchFamily="18" charset="0"/>
            </a:endParaRPr>
          </a:p>
        </p:txBody>
      </p:sp>
      <p:sp>
        <p:nvSpPr>
          <p:cNvPr id="5" name="TextBox 4"/>
          <p:cNvSpPr txBox="1"/>
          <p:nvPr/>
        </p:nvSpPr>
        <p:spPr>
          <a:xfrm>
            <a:off x="395536" y="4725144"/>
            <a:ext cx="3068340" cy="369332"/>
          </a:xfrm>
          <a:prstGeom prst="rect">
            <a:avLst/>
          </a:prstGeom>
          <a:noFill/>
        </p:spPr>
        <p:txBody>
          <a:bodyPr wrap="square" rtlCol="0">
            <a:spAutoFit/>
          </a:bodyPr>
          <a:lstStyle/>
          <a:p>
            <a:r>
              <a:rPr lang="de-DE" dirty="0" smtClean="0"/>
              <a:t>E.A. </a:t>
            </a:r>
            <a:r>
              <a:rPr lang="de-DE" dirty="0" err="1" smtClean="0"/>
              <a:t>Lebedew</a:t>
            </a:r>
            <a:r>
              <a:rPr lang="de-DE" dirty="0" smtClean="0"/>
              <a:t>  und sein Sohn</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ÑÐ¾Ð¶ÐµÐµ Ð¸Ð·Ð¾Ð±ÑÐ°Ð¶ÐµÐ½Ð¸Ðµ"/>
          <p:cNvPicPr>
            <a:picLocks noChangeAspect="1" noChangeArrowheads="1"/>
          </p:cNvPicPr>
          <p:nvPr/>
        </p:nvPicPr>
        <p:blipFill>
          <a:blip r:embed="rId2" cstate="print"/>
          <a:srcRect/>
          <a:stretch>
            <a:fillRect/>
          </a:stretch>
        </p:blipFill>
        <p:spPr bwMode="auto">
          <a:xfrm>
            <a:off x="4644008" y="3050958"/>
            <a:ext cx="4224130" cy="3168099"/>
          </a:xfrm>
          <a:prstGeom prst="rect">
            <a:avLst/>
          </a:prstGeom>
          <a:noFill/>
        </p:spPr>
      </p:pic>
      <p:pic>
        <p:nvPicPr>
          <p:cNvPr id="1028" name="Picture 4" descr="ÐÐ¾ÑÐ¾Ð¶ÐµÐµ Ð¸Ð·Ð¾Ð±ÑÐ°Ð¶ÐµÐ½Ð¸Ðµ"/>
          <p:cNvPicPr>
            <a:picLocks noChangeAspect="1" noChangeArrowheads="1"/>
          </p:cNvPicPr>
          <p:nvPr/>
        </p:nvPicPr>
        <p:blipFill>
          <a:blip r:embed="rId3" cstate="print"/>
          <a:srcRect/>
          <a:stretch>
            <a:fillRect/>
          </a:stretch>
        </p:blipFill>
        <p:spPr bwMode="auto">
          <a:xfrm>
            <a:off x="238773" y="404664"/>
            <a:ext cx="4261219" cy="2741385"/>
          </a:xfrm>
          <a:prstGeom prst="rect">
            <a:avLst/>
          </a:prstGeom>
          <a:noFill/>
        </p:spPr>
      </p:pic>
      <p:sp>
        <p:nvSpPr>
          <p:cNvPr id="4" name="Прямоугольник 3"/>
          <p:cNvSpPr/>
          <p:nvPr/>
        </p:nvSpPr>
        <p:spPr>
          <a:xfrm>
            <a:off x="467544" y="3717032"/>
            <a:ext cx="3600400" cy="2308324"/>
          </a:xfrm>
          <a:prstGeom prst="rect">
            <a:avLst/>
          </a:prstGeom>
        </p:spPr>
        <p:txBody>
          <a:bodyPr wrap="square">
            <a:spAutoFit/>
          </a:bodyPr>
          <a:lstStyle/>
          <a:p>
            <a:r>
              <a:rPr lang="de-DE" sz="2400" dirty="0" smtClean="0">
                <a:latin typeface="Times New Roman" pitchFamily="18" charset="0"/>
                <a:cs typeface="Times New Roman" pitchFamily="18" charset="0"/>
              </a:rPr>
              <a:t>Von März 1997 bis Juli 2015 trägt das Dramatheater der Heimatstadt Balakowo den Namen </a:t>
            </a:r>
            <a:r>
              <a:rPr lang="de-DE" sz="2400" dirty="0" err="1" smtClean="0">
                <a:latin typeface="Times New Roman" pitchFamily="18" charset="0"/>
                <a:cs typeface="Times New Roman" pitchFamily="18" charset="0"/>
              </a:rPr>
              <a:t>Eugeniy</a:t>
            </a:r>
            <a:r>
              <a:rPr lang="de-DE" sz="2400" dirty="0" smtClean="0">
                <a:latin typeface="Times New Roman" pitchFamily="18" charset="0"/>
                <a:cs typeface="Times New Roman" pitchFamily="18" charset="0"/>
              </a:rPr>
              <a:t> Alexejewitsch </a:t>
            </a:r>
            <a:r>
              <a:rPr lang="de-DE" sz="2400" dirty="0" err="1" smtClean="0">
                <a:latin typeface="Times New Roman" pitchFamily="18" charset="0"/>
                <a:cs typeface="Times New Roman" pitchFamily="18" charset="0"/>
              </a:rPr>
              <a:t>Lebedew</a:t>
            </a:r>
            <a:endParaRPr lang="ru-RU" sz="2400" dirty="0">
              <a:latin typeface="Times New Roman" pitchFamily="18" charset="0"/>
              <a:cs typeface="Times New Roman" pitchFamily="18" charset="0"/>
            </a:endParaRPr>
          </a:p>
        </p:txBody>
      </p:sp>
      <p:sp>
        <p:nvSpPr>
          <p:cNvPr id="5" name="Прямоугольник 4"/>
          <p:cNvSpPr/>
          <p:nvPr/>
        </p:nvSpPr>
        <p:spPr>
          <a:xfrm>
            <a:off x="4788024" y="764704"/>
            <a:ext cx="3888432" cy="523220"/>
          </a:xfrm>
          <a:prstGeom prst="rect">
            <a:avLst/>
          </a:prstGeom>
        </p:spPr>
        <p:txBody>
          <a:bodyPr wrap="square">
            <a:spAutoFit/>
          </a:bodyPr>
          <a:lstStyle/>
          <a:p>
            <a:r>
              <a:rPr lang="de-DE" sz="2800" b="1" dirty="0" smtClean="0">
                <a:latin typeface="Times New Roman" pitchFamily="18" charset="0"/>
                <a:cs typeface="Times New Roman" pitchFamily="18" charset="0"/>
              </a:rPr>
              <a:t>Ehrenbürger Balakowo</a:t>
            </a:r>
            <a:endParaRPr lang="ru-RU"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ÐÐ°ÑÑÐ¸Ð½ÐºÐ¸ Ð¿Ð¾ Ð·Ð°Ð¿ÑÐ¾ÑÑ ÐºÐ¾ÑÐ¾Ð»Ñ Ð»Ð¸Ñ Ð² Ð¸ÑÐ¿Ð¾Ð»Ð½ÐµÐ½Ð¸Ð¸ Ð»ÐµÐ±ÐµÐ´ÐµÐ²Ð° ÐµÐ²Ð³ÐµÐ½Ð¸Ñ"/>
          <p:cNvPicPr>
            <a:picLocks noChangeAspect="1" noChangeArrowheads="1"/>
          </p:cNvPicPr>
          <p:nvPr/>
        </p:nvPicPr>
        <p:blipFill>
          <a:blip r:embed="rId2" cstate="print"/>
          <a:srcRect/>
          <a:stretch>
            <a:fillRect/>
          </a:stretch>
        </p:blipFill>
        <p:spPr bwMode="auto">
          <a:xfrm>
            <a:off x="251520" y="332656"/>
            <a:ext cx="4680520" cy="2680164"/>
          </a:xfrm>
          <a:prstGeom prst="rect">
            <a:avLst/>
          </a:prstGeom>
          <a:noFill/>
        </p:spPr>
      </p:pic>
      <p:pic>
        <p:nvPicPr>
          <p:cNvPr id="29700" name="Picture 4" descr="ÐÐ°ÑÑÐ¸Ð½ÐºÐ¸ Ð¿Ð¾ Ð·Ð°Ð¿ÑÐ¾ÑÑ ÐºÐ¾ÑÐ¾Ð»Ñ Ð»Ð¸Ñ Ð² Ð¸ÑÐ¿Ð¾Ð»Ð½ÐµÐ½Ð¸Ð¸ Ð»ÐµÐ±ÐµÐ´ÐµÐ²Ð° ÐµÐ²Ð³ÐµÐ½Ð¸Ñ"/>
          <p:cNvPicPr>
            <a:picLocks noChangeAspect="1" noChangeArrowheads="1"/>
          </p:cNvPicPr>
          <p:nvPr/>
        </p:nvPicPr>
        <p:blipFill>
          <a:blip r:embed="rId3" cstate="print"/>
          <a:srcRect/>
          <a:stretch>
            <a:fillRect/>
          </a:stretch>
        </p:blipFill>
        <p:spPr bwMode="auto">
          <a:xfrm>
            <a:off x="6012160" y="260648"/>
            <a:ext cx="2876045" cy="3312368"/>
          </a:xfrm>
          <a:prstGeom prst="rect">
            <a:avLst/>
          </a:prstGeom>
          <a:noFill/>
        </p:spPr>
      </p:pic>
      <p:pic>
        <p:nvPicPr>
          <p:cNvPr id="29702" name="Picture 6" descr="ÐÐ°ÑÑÐ¸Ð½ÐºÐ¸ Ð¿Ð¾ Ð·Ð°Ð¿ÑÐ¾ÑÑ ÐºÐ¾ÑÐ¾Ð»Ñ Ð»Ð¸Ñ Ð² Ð¸ÑÐ¿Ð¾Ð»Ð½ÐµÐ½Ð¸Ð¸ Ð»ÐµÐ±ÐµÐ´ÐµÐ²Ð° ÐµÐ²Ð³ÐµÐ½Ð¸Ñ"/>
          <p:cNvPicPr>
            <a:picLocks noChangeAspect="1" noChangeArrowheads="1"/>
          </p:cNvPicPr>
          <p:nvPr/>
        </p:nvPicPr>
        <p:blipFill>
          <a:blip r:embed="rId4" cstate="print"/>
          <a:srcRect/>
          <a:stretch>
            <a:fillRect/>
          </a:stretch>
        </p:blipFill>
        <p:spPr bwMode="auto">
          <a:xfrm>
            <a:off x="323528" y="3573016"/>
            <a:ext cx="4248472" cy="2967862"/>
          </a:xfrm>
          <a:prstGeom prst="rect">
            <a:avLst/>
          </a:prstGeom>
          <a:noFill/>
        </p:spPr>
      </p:pic>
      <p:pic>
        <p:nvPicPr>
          <p:cNvPr id="29704" name="Picture 8" descr="ÐÐ°ÑÑÐ¸Ð½ÐºÐ¸ Ð¿Ð¾ Ð·Ð°Ð¿ÑÐ¾ÑÑ ÐºÐ¾ÑÐ¾Ð»Ñ Ð»Ð¸Ñ Ð² Ð¸ÑÐ¿Ð¾Ð»Ð½ÐµÐ½Ð¸Ð¸ Ð»ÐµÐ±ÐµÐ´ÐµÐ²Ð° ÐµÐ²Ð³ÐµÐ½Ð¸Ñ"/>
          <p:cNvPicPr>
            <a:picLocks noChangeAspect="1" noChangeArrowheads="1"/>
          </p:cNvPicPr>
          <p:nvPr/>
        </p:nvPicPr>
        <p:blipFill>
          <a:blip r:embed="rId5" cstate="print"/>
          <a:srcRect/>
          <a:stretch>
            <a:fillRect/>
          </a:stretch>
        </p:blipFill>
        <p:spPr bwMode="auto">
          <a:xfrm>
            <a:off x="4932040" y="3717032"/>
            <a:ext cx="3854545" cy="2808312"/>
          </a:xfrm>
          <a:prstGeom prst="rect">
            <a:avLst/>
          </a:prstGeom>
          <a:noFill/>
        </p:spPr>
      </p:pic>
      <p:sp>
        <p:nvSpPr>
          <p:cNvPr id="6" name="TextBox 5"/>
          <p:cNvSpPr txBox="1"/>
          <p:nvPr/>
        </p:nvSpPr>
        <p:spPr>
          <a:xfrm>
            <a:off x="683568" y="3068960"/>
            <a:ext cx="5904656" cy="523220"/>
          </a:xfrm>
          <a:prstGeom prst="rect">
            <a:avLst/>
          </a:prstGeom>
          <a:noFill/>
        </p:spPr>
        <p:txBody>
          <a:bodyPr wrap="square" rtlCol="0">
            <a:spAutoFit/>
          </a:bodyPr>
          <a:lstStyle/>
          <a:p>
            <a:r>
              <a:rPr lang="de-DE" sz="2800" b="1" i="1" dirty="0" smtClean="0">
                <a:latin typeface="Times New Roman" pitchFamily="18" charset="0"/>
                <a:cs typeface="Times New Roman" pitchFamily="18" charset="0"/>
              </a:rPr>
              <a:t>Exzentrische </a:t>
            </a:r>
            <a:r>
              <a:rPr lang="de-DE" sz="2800" b="1" i="1" dirty="0" err="1" smtClean="0">
                <a:latin typeface="Times New Roman" pitchFamily="18" charset="0"/>
                <a:cs typeface="Times New Roman" pitchFamily="18" charset="0"/>
              </a:rPr>
              <a:t>Lebedew</a:t>
            </a:r>
            <a:endParaRPr lang="ru-RU" sz="2800" b="1" i="1" dirty="0">
              <a:latin typeface="Times New Roman" pitchFamily="18" charset="0"/>
              <a:cs typeface="Times New Roman" pitchFamily="18" charset="0"/>
            </a:endParaRPr>
          </a:p>
        </p:txBody>
      </p:sp>
      <p:pic>
        <p:nvPicPr>
          <p:cNvPr id="7" name="Picture 2"/>
          <p:cNvPicPr>
            <a:picLocks noChangeAspect="1" noChangeArrowheads="1"/>
          </p:cNvPicPr>
          <p:nvPr/>
        </p:nvPicPr>
        <p:blipFill>
          <a:blip r:embed="rId6" cstate="print"/>
          <a:srcRect/>
          <a:stretch>
            <a:fillRect/>
          </a:stretch>
        </p:blipFill>
        <p:spPr bwMode="auto">
          <a:xfrm>
            <a:off x="4427984" y="692696"/>
            <a:ext cx="2016224" cy="2460465"/>
          </a:xfrm>
          <a:prstGeom prst="rect">
            <a:avLst/>
          </a:prstGeom>
          <a:noFill/>
          <a:ln w="9525">
            <a:noFill/>
            <a:miter lim="800000"/>
            <a:headEnd/>
            <a:tailEnd/>
          </a:ln>
          <a:effectLst/>
        </p:spPr>
      </p:pic>
      <p:pic>
        <p:nvPicPr>
          <p:cNvPr id="8" name="Picture 2" descr="C:\Users\настя\Desktop\211223 (1).jpg"/>
          <p:cNvPicPr>
            <a:picLocks noChangeAspect="1" noChangeArrowheads="1"/>
          </p:cNvPicPr>
          <p:nvPr/>
        </p:nvPicPr>
        <p:blipFill>
          <a:blip r:embed="rId7" cstate="print"/>
          <a:stretch>
            <a:fillRect/>
          </a:stretch>
        </p:blipFill>
        <p:spPr bwMode="auto">
          <a:xfrm>
            <a:off x="3995936" y="3284984"/>
            <a:ext cx="1728127" cy="2290144"/>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257</TotalTime>
  <Words>410</Words>
  <Application>Microsoft Office PowerPoint</Application>
  <PresentationFormat>Экран (4:3)</PresentationFormat>
  <Paragraphs>33</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Поток</vt:lpstr>
      <vt:lpstr>Муниципальный дистанционный конкурс творческих работ на иностранном языке «Весь мир – театр!»  в рамках муниципального проекта творчества педагогических работников  и обучающихся образовательных учреждений «Веер вдохновения!»</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настя</dc:creator>
  <cp:lastModifiedBy>Дом</cp:lastModifiedBy>
  <cp:revision>29</cp:revision>
  <dcterms:created xsi:type="dcterms:W3CDTF">2019-05-08T05:46:05Z</dcterms:created>
  <dcterms:modified xsi:type="dcterms:W3CDTF">2019-05-11T13:45:33Z</dcterms:modified>
</cp:coreProperties>
</file>