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0"/>
  </p:notesMasterIdLst>
  <p:sldIdLst>
    <p:sldId id="313" r:id="rId2"/>
    <p:sldId id="314" r:id="rId3"/>
    <p:sldId id="343" r:id="rId4"/>
    <p:sldId id="345" r:id="rId5"/>
    <p:sldId id="322" r:id="rId6"/>
    <p:sldId id="349" r:id="rId7"/>
    <p:sldId id="338" r:id="rId8"/>
    <p:sldId id="340" r:id="rId9"/>
    <p:sldId id="346" r:id="rId10"/>
    <p:sldId id="352" r:id="rId11"/>
    <p:sldId id="351" r:id="rId12"/>
    <p:sldId id="353" r:id="rId13"/>
    <p:sldId id="347" r:id="rId14"/>
    <p:sldId id="348" r:id="rId15"/>
    <p:sldId id="354" r:id="rId16"/>
    <p:sldId id="355" r:id="rId17"/>
    <p:sldId id="321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115" d="100"/>
          <a:sy n="115" d="100"/>
        </p:scale>
        <p:origin x="124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EC8E9-5D2A-46F8-8BF1-6A0E275FF6D1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D2BB7-60F7-44C8-8CC2-7D6C77031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89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D2BB7-60F7-44C8-8CC2-7D6C77031ADF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11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75F75E0-0FB4-4C6A-997A-0C891B240193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F2E725-31D4-42A5-A8C2-E7D32A132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5E0-0FB4-4C6A-997A-0C891B240193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E725-31D4-42A5-A8C2-E7D32A132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5E0-0FB4-4C6A-997A-0C891B240193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E725-31D4-42A5-A8C2-E7D32A132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5E0-0FB4-4C6A-997A-0C891B240193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E725-31D4-42A5-A8C2-E7D32A132B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5E0-0FB4-4C6A-997A-0C891B240193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E725-31D4-42A5-A8C2-E7D32A132B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5E0-0FB4-4C6A-997A-0C891B240193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E725-31D4-42A5-A8C2-E7D32A132B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5E0-0FB4-4C6A-997A-0C891B240193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E725-31D4-42A5-A8C2-E7D32A132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5E0-0FB4-4C6A-997A-0C891B240193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E725-31D4-42A5-A8C2-E7D32A132B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75E0-0FB4-4C6A-997A-0C891B240193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E725-31D4-42A5-A8C2-E7D32A132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75F75E0-0FB4-4C6A-997A-0C891B240193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E725-31D4-42A5-A8C2-E7D32A132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75F75E0-0FB4-4C6A-997A-0C891B240193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F2E725-31D4-42A5-A8C2-E7D32A132B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75F75E0-0FB4-4C6A-997A-0C891B240193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F2E725-31D4-42A5-A8C2-E7D32A132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642187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ru-RU" sz="2000" b="1" dirty="0">
                <a:latin typeface="Calibri" pitchFamily="34" charset="0"/>
              </a:rPr>
              <a:t>ГБОУ </a:t>
            </a:r>
            <a:r>
              <a:rPr lang="ru-RU" sz="2000" b="1" dirty="0" smtClean="0">
                <a:latin typeface="Calibri" pitchFamily="34" charset="0"/>
              </a:rPr>
              <a:t>Школа </a:t>
            </a:r>
            <a:r>
              <a:rPr lang="ru-RU" sz="2000" b="1" dirty="0">
                <a:latin typeface="Calibri" pitchFamily="34" charset="0"/>
              </a:rPr>
              <a:t>№ </a:t>
            </a:r>
            <a:r>
              <a:rPr lang="ru-RU" sz="2000" b="1" dirty="0" smtClean="0">
                <a:latin typeface="Calibri" pitchFamily="34" charset="0"/>
              </a:rPr>
              <a:t>№</a:t>
            </a:r>
            <a:r>
              <a:rPr lang="ru-RU" sz="2000" b="1" dirty="0">
                <a:latin typeface="Calibri" pitchFamily="34" charset="0"/>
              </a:rPr>
              <a:t> </a:t>
            </a:r>
            <a:r>
              <a:rPr lang="ru-RU" sz="2000" b="1" dirty="0" smtClean="0">
                <a:latin typeface="Calibri" pitchFamily="34" charset="0"/>
              </a:rPr>
              <a:t>1579</a:t>
            </a:r>
            <a:endParaRPr lang="ru-RU" sz="2000" b="1" dirty="0">
              <a:latin typeface="Calibri" pitchFamily="34" charset="0"/>
            </a:endParaRPr>
          </a:p>
          <a:p>
            <a:pPr algn="r">
              <a:buNone/>
            </a:pPr>
            <a:r>
              <a:rPr lang="ru-RU" sz="2000" b="1" dirty="0">
                <a:latin typeface="Calibri" pitchFamily="34" charset="0"/>
              </a:rPr>
              <a:t>(дошкольное </a:t>
            </a:r>
            <a:r>
              <a:rPr lang="ru-RU" sz="2000" b="1" dirty="0" smtClean="0">
                <a:latin typeface="Calibri" pitchFamily="34" charset="0"/>
              </a:rPr>
              <a:t>образование)</a:t>
            </a:r>
            <a:endParaRPr lang="ru-RU" sz="2000" b="1" dirty="0">
              <a:latin typeface="Calibri" pitchFamily="34" charset="0"/>
            </a:endParaRPr>
          </a:p>
          <a:p>
            <a:pPr algn="r">
              <a:buNone/>
            </a:pPr>
            <a:r>
              <a:rPr lang="ru-RU" sz="2000" b="1" dirty="0">
                <a:latin typeface="Calibri" pitchFamily="34" charset="0"/>
              </a:rPr>
              <a:t>с</a:t>
            </a:r>
            <a:r>
              <a:rPr lang="ru-RU" sz="2000" b="1" dirty="0" smtClean="0">
                <a:latin typeface="Calibri" pitchFamily="34" charset="0"/>
              </a:rPr>
              <a:t>т. методист Волкова О.Н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714488"/>
            <a:ext cx="8229600" cy="1143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effectLst/>
              </a:rPr>
              <a:t/>
            </a:r>
            <a:br>
              <a:rPr lang="en-US" sz="3200" dirty="0" smtClean="0">
                <a:effectLst/>
              </a:rPr>
            </a:br>
            <a:r>
              <a:rPr lang="en-US" sz="3200" dirty="0">
                <a:effectLst/>
              </a:rPr>
              <a:t/>
            </a:r>
            <a:br>
              <a:rPr lang="en-US" sz="3200" dirty="0">
                <a:effectLst/>
              </a:rPr>
            </a:br>
            <a:r>
              <a:rPr lang="ru-RU" sz="3600" dirty="0" smtClean="0">
                <a:solidFill>
                  <a:srgbClr val="C00000"/>
                </a:solidFill>
                <a:effectLst/>
              </a:rPr>
              <a:t>Музыкальное развитие</a:t>
            </a:r>
            <a:br>
              <a:rPr lang="ru-RU" sz="3600" dirty="0" smtClean="0">
                <a:solidFill>
                  <a:srgbClr val="C00000"/>
                </a:solidFill>
                <a:effectLst/>
              </a:rPr>
            </a:br>
            <a:r>
              <a:rPr lang="ru-RU" sz="3600" dirty="0" smtClean="0">
                <a:solidFill>
                  <a:srgbClr val="C00000"/>
                </a:solidFill>
                <a:effectLst/>
              </a:rPr>
              <a:t> </a:t>
            </a:r>
            <a:r>
              <a:rPr lang="ru-RU" sz="3600" dirty="0">
                <a:solidFill>
                  <a:srgbClr val="C00000"/>
                </a:solidFill>
                <a:effectLst/>
              </a:rPr>
              <a:t/>
            </a:r>
            <a:br>
              <a:rPr lang="ru-RU" sz="3600" dirty="0">
                <a:solidFill>
                  <a:srgbClr val="C00000"/>
                </a:solidFill>
                <a:effectLst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36922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3500438"/>
            <a:ext cx="2643206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u="sng" dirty="0" smtClean="0">
                <a:solidFill>
                  <a:srgbClr val="C00000"/>
                </a:solidFill>
              </a:rPr>
              <a:t>«</a:t>
            </a:r>
            <a:r>
              <a:rPr lang="ru-RU" sz="2800" u="sng" dirty="0">
                <a:solidFill>
                  <a:srgbClr val="C00000"/>
                </a:solidFill>
              </a:rPr>
              <a:t>М</a:t>
            </a:r>
            <a:r>
              <a:rPr lang="ru-RU" sz="2800" u="sng" dirty="0" smtClean="0">
                <a:solidFill>
                  <a:srgbClr val="C00000"/>
                </a:solidFill>
              </a:rPr>
              <a:t>узыкальная </a:t>
            </a:r>
            <a:br>
              <a:rPr lang="ru-RU" sz="2800" u="sng" dirty="0" smtClean="0">
                <a:solidFill>
                  <a:srgbClr val="C00000"/>
                </a:solidFill>
              </a:rPr>
            </a:br>
            <a:r>
              <a:rPr lang="ru-RU" sz="2800" u="sng" dirty="0" smtClean="0">
                <a:solidFill>
                  <a:srgbClr val="C00000"/>
                </a:solidFill>
              </a:rPr>
              <a:t>студия»</a:t>
            </a:r>
            <a:endParaRPr lang="ru-RU" sz="2800" u="sng" dirty="0">
              <a:solidFill>
                <a:srgbClr val="C00000"/>
              </a:solidFill>
            </a:endParaRPr>
          </a:p>
        </p:txBody>
      </p:sp>
      <p:pic>
        <p:nvPicPr>
          <p:cNvPr id="10242" name="Picture 2" descr="C:\Users\Admin\Desktop\3 Украшаем музык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4381530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Admin\Desktop\2 Берестяные рожк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36912"/>
            <a:ext cx="3764786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93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Admin\Desktop\Новая папка\P11803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3125413" cy="4167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C:\Users\Admin\Desktop\2 Интересно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5" t="29913" r="22399"/>
          <a:stretch/>
        </p:blipFill>
        <p:spPr bwMode="auto">
          <a:xfrm>
            <a:off x="214282" y="214290"/>
            <a:ext cx="4202728" cy="3857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4786314" y="214290"/>
            <a:ext cx="3471863" cy="92867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Зона искусств</a:t>
            </a:r>
            <a:b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 холлах и группах</a:t>
            </a:r>
            <a:endParaRPr kumimoji="0" lang="ru-RU" sz="2400" b="1" i="0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26081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928669"/>
            <a:ext cx="3857652" cy="28396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0"/>
            <a:ext cx="87849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  </a:t>
            </a:r>
            <a:r>
              <a:rPr lang="ru-RU" sz="24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4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тудия «Развивающиеся таланты»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(сценическое искусство, хореография, фольклорная группа)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1266" name="Picture 2" descr="H:\заказ\P117099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5" r="3167" b="7767"/>
          <a:stretch/>
        </p:blipFill>
        <p:spPr bwMode="auto">
          <a:xfrm>
            <a:off x="2987824" y="3933056"/>
            <a:ext cx="4332824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H:\фото\Русская ярмарка\DSC_73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1" y="928670"/>
            <a:ext cx="4314201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931370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000100" y="142852"/>
            <a:ext cx="7429552" cy="928670"/>
          </a:xfrm>
        </p:spPr>
        <p:txBody>
          <a:bodyPr>
            <a:normAutofit/>
          </a:bodyPr>
          <a:lstStyle/>
          <a:p>
            <a:pPr algn="ctr"/>
            <a:r>
              <a:rPr lang="ru-RU" sz="2400" u="sng" dirty="0">
                <a:solidFill>
                  <a:srgbClr val="C00000"/>
                </a:solidFill>
              </a:rPr>
              <a:t>О</a:t>
            </a:r>
            <a:r>
              <a:rPr lang="ru-RU" sz="2400" u="sng" dirty="0" smtClean="0">
                <a:solidFill>
                  <a:srgbClr val="C00000"/>
                </a:solidFill>
              </a:rPr>
              <a:t>рганизация образовательного процесса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(взаимодействие с  родителями)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1" name="Picture 2" descr="I:\DCIM\118_PANA\P118030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3"/>
          <a:stretch/>
        </p:blipFill>
        <p:spPr bwMode="auto">
          <a:xfrm>
            <a:off x="214282" y="1071546"/>
            <a:ext cx="3750199" cy="26454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Объект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15" t="12808" r="2270" b="9232"/>
          <a:stretch/>
        </p:blipFill>
        <p:spPr>
          <a:xfrm>
            <a:off x="4860032" y="2564904"/>
            <a:ext cx="3384376" cy="2909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17417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71604" y="2000240"/>
            <a:ext cx="6786610" cy="3000397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 smtClean="0"/>
              <a:t>- трансляция опыта работы;</a:t>
            </a:r>
          </a:p>
          <a:p>
            <a:pPr marL="109728" indent="0">
              <a:buNone/>
            </a:pPr>
            <a:r>
              <a:rPr lang="ru-RU" sz="2000" dirty="0" smtClean="0"/>
              <a:t>- участие в фестивалях искусств;</a:t>
            </a:r>
          </a:p>
          <a:p>
            <a:pPr marL="109728" indent="0">
              <a:buNone/>
            </a:pPr>
            <a:r>
              <a:rPr lang="ru-RU" sz="2000" dirty="0" smtClean="0"/>
              <a:t>- посещение театров, библиотек;</a:t>
            </a:r>
            <a:endParaRPr lang="en-US" sz="2000" dirty="0" smtClean="0"/>
          </a:p>
          <a:p>
            <a:pPr marL="109728" indent="0">
              <a:buFontTx/>
              <a:buChar char="-"/>
            </a:pPr>
            <a:r>
              <a:rPr lang="ru-RU" sz="2000" dirty="0" smtClean="0"/>
              <a:t> творческие встречи с детскими писателями, </a:t>
            </a:r>
          </a:p>
          <a:p>
            <a:pPr marL="109728" indent="0">
              <a:buNone/>
            </a:pPr>
            <a:r>
              <a:rPr lang="ru-RU" sz="2000" dirty="0" smtClean="0"/>
              <a:t>  композиторами; </a:t>
            </a:r>
          </a:p>
          <a:p>
            <a:pPr marL="109728" indent="0">
              <a:buFontTx/>
              <a:buChar char="-"/>
            </a:pPr>
            <a:r>
              <a:rPr lang="ru-RU" sz="2000" dirty="0" smtClean="0"/>
              <a:t> сотрудничество с ГБОУ </a:t>
            </a:r>
            <a:r>
              <a:rPr lang="ru-RU" sz="2000" dirty="0"/>
              <a:t>дополнительного </a:t>
            </a:r>
            <a:endParaRPr lang="ru-RU" sz="2000" dirty="0" smtClean="0"/>
          </a:p>
          <a:p>
            <a:pPr marL="109728" indent="0">
              <a:buNone/>
            </a:pPr>
            <a:r>
              <a:rPr lang="ru-RU" sz="2000" dirty="0" smtClean="0"/>
              <a:t>  образования детей города Москвы   </a:t>
            </a:r>
          </a:p>
          <a:p>
            <a:pPr marL="109728" indent="0">
              <a:buNone/>
            </a:pPr>
            <a:r>
              <a:rPr lang="ru-RU" sz="2000" dirty="0" smtClean="0"/>
              <a:t>  "Детская</a:t>
            </a:r>
            <a:r>
              <a:rPr lang="ru-RU" sz="2000" dirty="0"/>
              <a:t> </a:t>
            </a:r>
            <a:r>
              <a:rPr lang="ru-RU" sz="2000" dirty="0" smtClean="0"/>
              <a:t>школа</a:t>
            </a:r>
            <a:r>
              <a:rPr lang="ru-RU" sz="2000" b="1" dirty="0" smtClean="0"/>
              <a:t> </a:t>
            </a:r>
            <a:r>
              <a:rPr lang="ru-RU" sz="2000" dirty="0" smtClean="0"/>
              <a:t>искусств </a:t>
            </a:r>
            <a:r>
              <a:rPr lang="ru-RU" sz="2000" dirty="0"/>
              <a:t>имени С. Т. Рихтера".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u="sng" dirty="0" smtClean="0">
                <a:solidFill>
                  <a:srgbClr val="C00000"/>
                </a:solidFill>
              </a:rPr>
              <a:t>Взаимодействие </a:t>
            </a:r>
            <a:r>
              <a:rPr lang="ru-RU" sz="2400" u="sng" dirty="0">
                <a:solidFill>
                  <a:srgbClr val="C00000"/>
                </a:solidFill>
              </a:rPr>
              <a:t>с другими учреждениями и </a:t>
            </a:r>
            <a:r>
              <a:rPr lang="ru-RU" sz="2400" u="sng" dirty="0" smtClean="0">
                <a:solidFill>
                  <a:srgbClr val="C00000"/>
                </a:solidFill>
              </a:rPr>
              <a:t>организациями:</a:t>
            </a:r>
            <a:endParaRPr lang="ru-RU" sz="2400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0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786813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>
                <a:solidFill>
                  <a:srgbClr val="0070C0"/>
                </a:solidFill>
              </a:rPr>
              <a:t>Сотрудничество с </a:t>
            </a:r>
            <a:r>
              <a:rPr lang="ru-RU" sz="2400" u="sng" dirty="0">
                <a:solidFill>
                  <a:srgbClr val="0070C0"/>
                </a:solidFill>
              </a:rPr>
              <a:t>ГБОУ </a:t>
            </a: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дополнительного </a:t>
            </a:r>
            <a:r>
              <a:rPr lang="ru-RU" sz="2400" dirty="0">
                <a:solidFill>
                  <a:srgbClr val="0070C0"/>
                </a:solidFill>
              </a:rPr>
              <a:t>образования детей города Москвы  </a:t>
            </a:r>
            <a:r>
              <a:rPr lang="ru-RU" sz="2400" dirty="0" smtClean="0">
                <a:solidFill>
                  <a:srgbClr val="0070C0"/>
                </a:solidFill>
              </a:rPr>
              <a:t>"</a:t>
            </a:r>
            <a:r>
              <a:rPr lang="ru-RU" sz="2400" dirty="0">
                <a:solidFill>
                  <a:srgbClr val="0070C0"/>
                </a:solidFill>
              </a:rPr>
              <a:t>Детская школа искусств имени С. Т. Рихтера".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57" t="5771" r="8400" b="6990"/>
          <a:stretch/>
        </p:blipFill>
        <p:spPr>
          <a:xfrm>
            <a:off x="214282" y="1571612"/>
            <a:ext cx="2800368" cy="35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04864"/>
            <a:ext cx="3714777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65472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8507288" cy="1224136"/>
          </a:xfrm>
        </p:spPr>
        <p:txBody>
          <a:bodyPr>
            <a:noAutofit/>
          </a:bodyPr>
          <a:lstStyle/>
          <a:p>
            <a:pPr marL="109728" indent="0" algn="ctr"/>
            <a:r>
              <a:rPr lang="ru-RU" sz="1800" dirty="0" smtClean="0">
                <a:solidFill>
                  <a:srgbClr val="0070C0"/>
                </a:solidFill>
              </a:rPr>
              <a:t>Трансляция </a:t>
            </a:r>
            <a:r>
              <a:rPr lang="ru-RU" sz="1800" dirty="0">
                <a:solidFill>
                  <a:srgbClr val="0070C0"/>
                </a:solidFill>
              </a:rPr>
              <a:t>опыта работы</a:t>
            </a:r>
            <a:r>
              <a:rPr lang="ru-RU" sz="1800" dirty="0" smtClean="0">
                <a:solidFill>
                  <a:srgbClr val="0070C0"/>
                </a:solidFill>
              </a:rPr>
              <a:t>; участие </a:t>
            </a:r>
            <a:r>
              <a:rPr lang="ru-RU" sz="1800" dirty="0">
                <a:solidFill>
                  <a:srgbClr val="0070C0"/>
                </a:solidFill>
              </a:rPr>
              <a:t>в фестивалях искусств;</a:t>
            </a:r>
            <a:br>
              <a:rPr lang="ru-RU" sz="1800" dirty="0">
                <a:solidFill>
                  <a:srgbClr val="0070C0"/>
                </a:solidFill>
              </a:rPr>
            </a:br>
            <a:r>
              <a:rPr lang="ru-RU" sz="1800" dirty="0">
                <a:solidFill>
                  <a:srgbClr val="0070C0"/>
                </a:solidFill>
              </a:rPr>
              <a:t>посещение театров, библиотек</a:t>
            </a:r>
            <a:r>
              <a:rPr lang="ru-RU" sz="1800" dirty="0" smtClean="0">
                <a:solidFill>
                  <a:srgbClr val="0070C0"/>
                </a:solidFill>
              </a:rPr>
              <a:t>;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творческие </a:t>
            </a:r>
            <a:r>
              <a:rPr lang="ru-RU" sz="1800" dirty="0">
                <a:solidFill>
                  <a:srgbClr val="0070C0"/>
                </a:solidFill>
              </a:rPr>
              <a:t>встречи с детскими писателями, </a:t>
            </a:r>
            <a:r>
              <a:rPr lang="ru-RU" sz="1800" dirty="0" smtClean="0">
                <a:solidFill>
                  <a:srgbClr val="0070C0"/>
                </a:solidFill>
              </a:rPr>
              <a:t>композиторами</a:t>
            </a: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04864"/>
            <a:ext cx="3143272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88137"/>
            <a:ext cx="2100432" cy="28005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918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14348" y="1000108"/>
            <a:ext cx="8034116" cy="5143536"/>
          </a:xfrm>
        </p:spPr>
        <p:txBody>
          <a:bodyPr>
            <a:normAutofit fontScale="77500" lnSpcReduction="20000"/>
          </a:bodyPr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ru-RU" sz="2600" dirty="0"/>
              <a:t>Навигатор образовательных программ дошкольного образования [Электронный ресурс].─ Режим </a:t>
            </a:r>
            <a:r>
              <a:rPr lang="ru-RU" sz="2600" dirty="0" err="1"/>
              <a:t>доступа:http</a:t>
            </a:r>
            <a:r>
              <a:rPr lang="ru-RU" sz="2600" dirty="0"/>
              <a:t>://Navigator.firo.ru.</a:t>
            </a:r>
          </a:p>
          <a:p>
            <a:r>
              <a:rPr lang="ru-RU" sz="2600" dirty="0"/>
              <a:t>1) Петрушин В.И. «Музыкальная психология» </a:t>
            </a:r>
          </a:p>
          <a:p>
            <a:r>
              <a:rPr lang="ru-RU" sz="2600" dirty="0"/>
              <a:t>2) </a:t>
            </a:r>
            <a:r>
              <a:rPr lang="ru-RU" sz="2600" dirty="0" err="1"/>
              <a:t>Радынова</a:t>
            </a:r>
            <a:r>
              <a:rPr lang="ru-RU" sz="2600" dirty="0"/>
              <a:t> О. «Дошкольный возраст - задачи музыкального воспитания</a:t>
            </a:r>
            <a:r>
              <a:rPr lang="ru-RU" sz="2600" dirty="0" smtClean="0"/>
              <a:t>»,  «Музыка о животных и птицах», «Природа и музыка»,</a:t>
            </a:r>
          </a:p>
          <a:p>
            <a:r>
              <a:rPr lang="ru-RU" sz="2600" dirty="0"/>
              <a:t>Рытов Д.А. Традиции народной культуры в музыкальном воспитании детей.</a:t>
            </a:r>
          </a:p>
          <a:p>
            <a:r>
              <a:rPr lang="ru-RU" sz="2600" dirty="0"/>
              <a:t>3) Давыдова Н. «Основы музыкального воспитания» </a:t>
            </a:r>
          </a:p>
          <a:p>
            <a:r>
              <a:rPr lang="ru-RU" sz="2600" dirty="0"/>
              <a:t>4) </a:t>
            </a:r>
            <a:r>
              <a:rPr lang="ru-RU" sz="2600" dirty="0" err="1" smtClean="0"/>
              <a:t>К</a:t>
            </a:r>
            <a:r>
              <a:rPr lang="ru-RU" sz="2600" dirty="0" err="1"/>
              <a:t>а</a:t>
            </a:r>
            <a:r>
              <a:rPr lang="ru-RU" sz="2600" dirty="0" err="1" smtClean="0"/>
              <a:t>балевский</a:t>
            </a:r>
            <a:r>
              <a:rPr lang="ru-RU" sz="2600" dirty="0" smtClean="0"/>
              <a:t> </a:t>
            </a:r>
            <a:r>
              <a:rPr lang="ru-RU" sz="2600" dirty="0"/>
              <a:t>Д.Б. «Как рассказывать детям о музыке» </a:t>
            </a:r>
          </a:p>
          <a:p>
            <a:r>
              <a:rPr lang="ru-RU" sz="2600" dirty="0"/>
              <a:t>5) </a:t>
            </a:r>
            <a:r>
              <a:rPr lang="ru-RU" sz="2600" dirty="0" err="1"/>
              <a:t>Метлов</a:t>
            </a:r>
            <a:r>
              <a:rPr lang="ru-RU" sz="2600" dirty="0"/>
              <a:t> Н.А. «Музыка – детям</a:t>
            </a:r>
            <a:r>
              <a:rPr lang="ru-RU" sz="2600" dirty="0" smtClean="0"/>
              <a:t>»</a:t>
            </a:r>
          </a:p>
          <a:p>
            <a:r>
              <a:rPr lang="ru-RU" sz="2600" dirty="0" err="1"/>
              <a:t>Соломенникова</a:t>
            </a:r>
            <a:r>
              <a:rPr lang="ru-RU" sz="2600" dirty="0"/>
              <a:t> О.А. Радость творчества. Ознакомление детей с народным </a:t>
            </a:r>
            <a:r>
              <a:rPr lang="ru-RU" sz="2600" dirty="0" smtClean="0"/>
              <a:t>искусством</a:t>
            </a:r>
          </a:p>
          <a:p>
            <a:r>
              <a:rPr lang="ru-RU" sz="2600" dirty="0"/>
              <a:t>Никитина Л.Д. История русской музыки. </a:t>
            </a:r>
            <a:endParaRPr lang="ru-RU" sz="2600" dirty="0" smtClean="0"/>
          </a:p>
          <a:p>
            <a:pPr marL="109728" indent="0">
              <a:buNone/>
            </a:pPr>
            <a:r>
              <a:rPr lang="ru-RU" sz="1600" dirty="0"/>
              <a:t/>
            </a:r>
            <a:br>
              <a:rPr lang="ru-RU" sz="1600" dirty="0"/>
            </a:br>
            <a:endParaRPr lang="ru-RU" sz="15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3108" y="142852"/>
            <a:ext cx="5286412" cy="92869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Рекомендуемая литература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45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00100" y="2500306"/>
            <a:ext cx="7186634" cy="12332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0070C0"/>
                </a:solidFill>
                <a:latin typeface="Calibri" pitchFamily="34" charset="0"/>
              </a:rPr>
              <a:t>Спасибо за внимание!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66930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— развитие предпосылок </a:t>
            </a:r>
            <a:r>
              <a:rPr lang="ru-RU" sz="2400" dirty="0" smtClean="0"/>
              <a:t>ценностно-смыслового</a:t>
            </a:r>
          </a:p>
          <a:p>
            <a:pPr marL="109728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</a:t>
            </a:r>
            <a:r>
              <a:rPr lang="ru-RU" sz="2400" dirty="0"/>
              <a:t>восприятия и понимания произведений </a:t>
            </a:r>
            <a:r>
              <a:rPr lang="ru-RU" sz="2400" dirty="0" smtClean="0"/>
              <a:t>искусства</a:t>
            </a:r>
          </a:p>
          <a:p>
            <a:pPr marL="109728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(словесного, музыкального, </a:t>
            </a:r>
            <a:r>
              <a:rPr lang="ru-RU" sz="2400" dirty="0"/>
              <a:t>изобразительного</a:t>
            </a:r>
            <a:r>
              <a:rPr lang="ru-RU" sz="2400" dirty="0" smtClean="0"/>
              <a:t>),</a:t>
            </a:r>
          </a:p>
          <a:p>
            <a:pPr marL="109728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</a:t>
            </a:r>
            <a:r>
              <a:rPr lang="ru-RU" sz="2400" dirty="0"/>
              <a:t>мира природы;</a:t>
            </a:r>
            <a:br>
              <a:rPr lang="ru-RU" sz="2400" dirty="0"/>
            </a:br>
            <a:r>
              <a:rPr lang="ru-RU" sz="2400" dirty="0"/>
              <a:t>— становление эстетического отношения </a:t>
            </a:r>
            <a:r>
              <a:rPr lang="ru-RU" sz="2400" dirty="0" smtClean="0"/>
              <a:t>к</a:t>
            </a:r>
          </a:p>
          <a:p>
            <a:pPr marL="109728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окружающему </a:t>
            </a:r>
            <a:r>
              <a:rPr lang="ru-RU" sz="2400" dirty="0"/>
              <a:t>миру;</a:t>
            </a:r>
            <a:br>
              <a:rPr lang="ru-RU" sz="2400" dirty="0"/>
            </a:br>
            <a:r>
              <a:rPr lang="ru-RU" sz="2400" dirty="0"/>
              <a:t>— формирование элементарных представлений о </a:t>
            </a:r>
            <a:r>
              <a:rPr lang="ru-RU" sz="2400" dirty="0" smtClean="0"/>
              <a:t>видах</a:t>
            </a:r>
          </a:p>
          <a:p>
            <a:pPr marL="109728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/>
              <a:t>искусства;</a:t>
            </a:r>
            <a:br>
              <a:rPr lang="ru-RU" sz="2400" dirty="0"/>
            </a:br>
            <a:r>
              <a:rPr lang="ru-RU" sz="2400" dirty="0"/>
              <a:t>— восприятие музыки, художественной литературы</a:t>
            </a:r>
            <a:r>
              <a:rPr lang="ru-RU" sz="2400" dirty="0" smtClean="0"/>
              <a:t>,</a:t>
            </a:r>
          </a:p>
          <a:p>
            <a:pPr marL="109728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/>
              <a:t>фольклора;</a:t>
            </a:r>
            <a:br>
              <a:rPr lang="ru-RU" sz="2400" dirty="0"/>
            </a:br>
            <a:r>
              <a:rPr lang="ru-RU" sz="2400" dirty="0"/>
              <a:t>— стимулирование сопереживания персонажам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художественных </a:t>
            </a:r>
            <a:r>
              <a:rPr lang="ru-RU" sz="2400" dirty="0"/>
              <a:t>произведений;</a:t>
            </a:r>
            <a:br>
              <a:rPr lang="ru-RU" sz="2400" dirty="0"/>
            </a:br>
            <a:r>
              <a:rPr lang="ru-RU" sz="2400" dirty="0"/>
              <a:t>— реализацию самостоятельной творческой </a:t>
            </a:r>
            <a:r>
              <a:rPr lang="ru-RU" sz="2400" dirty="0" smtClean="0"/>
              <a:t>деятельности</a:t>
            </a:r>
          </a:p>
          <a:p>
            <a:pPr marL="109728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/>
              <a:t>детей (изобразительной, конструктивно-модельной, </a:t>
            </a:r>
            <a:endParaRPr lang="ru-RU" sz="2400" dirty="0" smtClean="0"/>
          </a:p>
          <a:p>
            <a:pPr marL="109728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музыкальной </a:t>
            </a:r>
            <a:r>
              <a:rPr lang="ru-RU" sz="2400" dirty="0"/>
              <a:t>и др.).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effectLst/>
              </a:rPr>
              <a:t>В соответствии с </a:t>
            </a:r>
            <a:r>
              <a:rPr lang="ru-RU" sz="2400" dirty="0" smtClean="0">
                <a:solidFill>
                  <a:srgbClr val="C00000"/>
                </a:solidFill>
                <a:effectLst/>
              </a:rPr>
              <a:t>ФГОС ДО</a:t>
            </a:r>
            <a:r>
              <a:rPr lang="ru-RU" sz="2400" dirty="0">
                <a:solidFill>
                  <a:srgbClr val="C00000"/>
                </a:solidFill>
                <a:effectLst/>
              </a:rPr>
              <a:t> </a:t>
            </a:r>
            <a:r>
              <a:rPr lang="ru-RU" sz="2400" dirty="0" smtClean="0">
                <a:solidFill>
                  <a:srgbClr val="C00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C00000"/>
                </a:solidFill>
                <a:effectLst/>
              </a:rPr>
            </a:br>
            <a:r>
              <a:rPr lang="ru-RU" sz="2400" dirty="0" smtClean="0">
                <a:solidFill>
                  <a:srgbClr val="C00000"/>
                </a:solidFill>
                <a:effectLst/>
              </a:rPr>
              <a:t>художественно-эстетическое </a:t>
            </a:r>
            <a:r>
              <a:rPr lang="ru-RU" sz="2400" dirty="0">
                <a:solidFill>
                  <a:srgbClr val="C00000"/>
                </a:solidFill>
                <a:effectLst/>
              </a:rPr>
              <a:t>развитие предполагает: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34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5313505"/>
              </p:ext>
            </p:extLst>
          </p:nvPr>
        </p:nvGraphicFramePr>
        <p:xfrm>
          <a:off x="714348" y="785794"/>
          <a:ext cx="7715304" cy="5230642"/>
        </p:xfrm>
        <a:graphic>
          <a:graphicData uri="http://schemas.openxmlformats.org/drawingml/2006/table">
            <a:tbl>
              <a:tblPr/>
              <a:tblGrid>
                <a:gridCol w="2000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5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91013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«Социально – коммуникативное развитие»</a:t>
                      </a:r>
                      <a:endParaRPr lang="ru-RU" sz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rtl="0" fontAlgn="t"/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свободного общения со взрослыми и детьми в области музыки; 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формирование представлений о музыкальной культуре и музыкальном искусстве;</a:t>
                      </a:r>
                      <a:r>
                        <a:rPr lang="ru-RU" sz="1200" i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игровой музыкальной деятельности; формирование гендерной, семейной, гражданской принадлежности, патриотических чувств, чувства принадлежности к мировому сообществу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177">
                <a:tc>
                  <a:txBody>
                    <a:bodyPr/>
                    <a:lstStyle/>
                    <a:p>
                      <a:pPr rtl="0" fontAlgn="t"/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«Речевое развитие»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всех компонентов устной речи в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театрализованной и музыкальной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деятельности; практическое овладение воспитанниками нормами речи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использование музыкальных произведений с целью усиления эмоционального восприятия художественных произведений</a:t>
                      </a:r>
                    </a:p>
                    <a:p>
                      <a:pPr rtl="0" fontAlgn="t"/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7342">
                <a:tc>
                  <a:txBody>
                    <a:bodyPr/>
                    <a:lstStyle/>
                    <a:p>
                      <a:pPr rtl="0" fontAlgn="t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Познавательное</a:t>
                      </a:r>
                      <a:r>
                        <a:rPr lang="ru-RU" sz="1200" b="1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развитие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»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Расширение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кругозора детей в области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музыки; сенсорное развитие, формирование целостной картины мира в сфере музыкального искусства,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творчества</a:t>
                      </a:r>
                    </a:p>
                    <a:p>
                      <a:pPr rtl="0" fontAlgn="t"/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8981">
                <a:tc>
                  <a:txBody>
                    <a:bodyPr/>
                    <a:lstStyle/>
                    <a:p>
                      <a:pPr rtl="0" fontAlgn="t"/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«Художественно – эстетическое развитие»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детского творчества, приобщение к различным видам искусства, использование художественных произведений для обогащения содержания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образовательной области,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закрепления результатов восприятия музыки. Формирование интереса к эстетической стороне окружающей действительности; развитие детского творчества.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08461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«Физическое</a:t>
                      </a:r>
                      <a:r>
                        <a:rPr lang="ru-RU" sz="1200" b="1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развитие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»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физических качеств  для музыкально-ритмической деятельности, использование музыкальных произведений в качестве музыкального сопровождения различных видов детской деятельности и двигательной активности</a:t>
                      </a:r>
                    </a:p>
                    <a:p>
                      <a:pPr rtl="0" fontAlgn="t"/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Сохранение и укрепление физического и психического здоровья детей, формирование представлений о здоровом образе жизни, релаксация.</a:t>
                      </a:r>
                    </a:p>
                    <a:p>
                      <a:pPr rtl="0" fontAlgn="t"/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Формирование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основ безопасности собственной жизнедеятельности в различных видах музыкальной деятельности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85918" y="0"/>
            <a:ext cx="5443550" cy="857232"/>
          </a:xfrm>
        </p:spPr>
        <p:txBody>
          <a:bodyPr>
            <a:normAutofit/>
          </a:bodyPr>
          <a:lstStyle/>
          <a:p>
            <a:pPr lvl="0"/>
            <a:r>
              <a:rPr lang="ru-RU" sz="2400" u="sng" dirty="0" smtClean="0">
                <a:solidFill>
                  <a:srgbClr val="C00000"/>
                </a:solidFill>
              </a:rPr>
              <a:t>Интеграция с другими областями</a:t>
            </a:r>
            <a:endParaRPr lang="ru-RU" sz="2400" u="sng" dirty="0">
              <a:solidFill>
                <a:srgbClr val="C00000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90101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817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8265" y="1844824"/>
            <a:ext cx="8435280" cy="4162467"/>
          </a:xfrm>
        </p:spPr>
        <p:txBody>
          <a:bodyPr>
            <a:normAutofit/>
          </a:bodyPr>
          <a:lstStyle/>
          <a:p>
            <a:r>
              <a:rPr lang="ru-RU" sz="2000" dirty="0"/>
              <a:t>обновление содержания образования </a:t>
            </a:r>
            <a:endParaRPr lang="ru-RU" sz="2000" dirty="0" smtClean="0"/>
          </a:p>
          <a:p>
            <a:pPr marL="109728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(</a:t>
            </a:r>
            <a:r>
              <a:rPr lang="ru-RU" sz="2000" dirty="0"/>
              <a:t>выбор программ и технологий);</a:t>
            </a:r>
          </a:p>
          <a:p>
            <a:r>
              <a:rPr lang="ru-RU" sz="2000" dirty="0"/>
              <a:t>создание условий для художественно-эстетического воспитания и развития (кадровое обеспечение, </a:t>
            </a:r>
            <a:r>
              <a:rPr lang="ru-RU" sz="2000" dirty="0" smtClean="0"/>
              <a:t>учебно-методическое обеспечение</a:t>
            </a:r>
            <a:r>
              <a:rPr lang="ru-RU" sz="2000" dirty="0"/>
              <a:t>, создание предметно - развивающей среды);</a:t>
            </a:r>
          </a:p>
          <a:p>
            <a:r>
              <a:rPr lang="ru-RU" sz="2000" dirty="0"/>
              <a:t>организация образовательного процесса </a:t>
            </a:r>
            <a:endParaRPr lang="ru-RU" sz="2000" dirty="0" smtClean="0"/>
          </a:p>
          <a:p>
            <a:pPr marL="109728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(</a:t>
            </a:r>
            <a:r>
              <a:rPr lang="ru-RU" sz="2000" dirty="0"/>
              <a:t>работа с детьми и родителями);</a:t>
            </a:r>
          </a:p>
          <a:p>
            <a:r>
              <a:rPr lang="ru-RU" sz="2000" dirty="0"/>
              <a:t>координация работы с другими учреждениями и организациями.</a:t>
            </a:r>
          </a:p>
          <a:p>
            <a:pPr marL="109728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8265" y="260648"/>
            <a:ext cx="8507288" cy="11686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effectLst/>
              </a:rPr>
              <a:t/>
            </a:r>
            <a:br>
              <a:rPr lang="ru-RU" sz="2700" dirty="0" smtClean="0">
                <a:effectLst/>
              </a:rPr>
            </a:br>
            <a:r>
              <a:rPr lang="ru-RU" sz="2700" dirty="0" smtClean="0">
                <a:effectLst/>
              </a:rPr>
              <a:t/>
            </a:r>
            <a:br>
              <a:rPr lang="ru-RU" sz="2700" dirty="0" smtClean="0">
                <a:effectLst/>
              </a:rPr>
            </a:br>
            <a:r>
              <a:rPr lang="ru-RU" sz="2700" dirty="0" smtClean="0">
                <a:solidFill>
                  <a:srgbClr val="C00000"/>
                </a:solidFill>
                <a:effectLst/>
              </a:rPr>
              <a:t>Система </a:t>
            </a:r>
            <a:r>
              <a:rPr lang="ru-RU" sz="2700" dirty="0">
                <a:solidFill>
                  <a:srgbClr val="C00000"/>
                </a:solidFill>
                <a:effectLst/>
              </a:rPr>
              <a:t>работы </a:t>
            </a:r>
            <a:r>
              <a:rPr lang="ru-RU" sz="2700" dirty="0" smtClean="0">
                <a:solidFill>
                  <a:srgbClr val="C00000"/>
                </a:solidFill>
                <a:effectLst/>
              </a:rPr>
              <a:t>по освоению задач образовательной области  </a:t>
            </a:r>
            <a:r>
              <a:rPr lang="ru-RU" sz="2700" dirty="0">
                <a:solidFill>
                  <a:srgbClr val="C00000"/>
                </a:solidFill>
                <a:effectLst/>
              </a:rPr>
              <a:t>состоит из взаимосвязанных между собой компонентов:</a:t>
            </a:r>
            <a:r>
              <a:rPr lang="ru-RU" sz="3100" dirty="0">
                <a:effectLst/>
              </a:rPr>
              <a:t/>
            </a:r>
            <a:br>
              <a:rPr lang="ru-RU" sz="3100" dirty="0">
                <a:effectLst/>
              </a:rPr>
            </a:br>
            <a:r>
              <a:rPr lang="ru-RU" b="0" dirty="0">
                <a:effectLst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46687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>
            <a:normAutofit/>
          </a:bodyPr>
          <a:lstStyle/>
          <a:p>
            <a:pPr marL="109728" lvl="0" indent="0">
              <a:buNone/>
            </a:pPr>
            <a:r>
              <a:rPr lang="ru-RU" sz="2000" dirty="0" smtClean="0"/>
              <a:t>«Красота</a:t>
            </a:r>
            <a:r>
              <a:rPr lang="ru-RU" sz="2000" dirty="0"/>
              <a:t>. Радость. Творчество» (Т.С. Комарова, А.В. </a:t>
            </a:r>
            <a:r>
              <a:rPr lang="ru-RU" sz="2000" dirty="0" smtClean="0"/>
              <a:t> Антонова</a:t>
            </a:r>
            <a:r>
              <a:rPr lang="ru-RU" sz="2000" dirty="0"/>
              <a:t>, М.Б. </a:t>
            </a:r>
            <a:r>
              <a:rPr lang="ru-RU" sz="2000" dirty="0" err="1"/>
              <a:t>Зацепина</a:t>
            </a:r>
            <a:r>
              <a:rPr lang="ru-RU" sz="2000" dirty="0" smtClean="0"/>
              <a:t>);</a:t>
            </a:r>
          </a:p>
          <a:p>
            <a:pPr marL="109728" lvl="0" indent="0">
              <a:buNone/>
            </a:pPr>
            <a:r>
              <a:rPr lang="ru-RU" sz="2000" dirty="0" smtClean="0"/>
              <a:t>«</a:t>
            </a:r>
            <a:r>
              <a:rPr lang="ru-RU" sz="2000" dirty="0"/>
              <a:t>Камертон» (Э.П. Костина);</a:t>
            </a:r>
          </a:p>
          <a:p>
            <a:pPr marL="109728" lvl="0" indent="0">
              <a:buNone/>
            </a:pPr>
            <a:r>
              <a:rPr lang="ru-RU" sz="2000" dirty="0" smtClean="0"/>
              <a:t>«</a:t>
            </a:r>
            <a:r>
              <a:rPr lang="ru-RU" sz="2000" dirty="0"/>
              <a:t>Воспитание ребенка - дошкольника развитого, образованного, смекалистого, инициативного, неповторимого, коммуникативного, активного.  </a:t>
            </a:r>
          </a:p>
          <a:p>
            <a:pPr marL="109728" lvl="0" indent="0">
              <a:buNone/>
            </a:pPr>
            <a:r>
              <a:rPr lang="ru-RU" sz="2000" dirty="0"/>
              <a:t>Модуль «В мире прекрасного» (</a:t>
            </a:r>
            <a:r>
              <a:rPr lang="ru-RU" sz="2000" dirty="0" err="1"/>
              <a:t>Л.В.Куцакова</a:t>
            </a:r>
            <a:r>
              <a:rPr lang="ru-RU" sz="2000" dirty="0"/>
              <a:t>, </a:t>
            </a:r>
            <a:r>
              <a:rPr lang="ru-RU" sz="2000" dirty="0" err="1"/>
              <a:t>С.И.Мерзлякова</a:t>
            </a:r>
            <a:r>
              <a:rPr lang="ru-RU" sz="2000" dirty="0" smtClean="0"/>
              <a:t>)</a:t>
            </a:r>
          </a:p>
          <a:p>
            <a:pPr marL="109728" lvl="0" indent="0">
              <a:buNone/>
            </a:pPr>
            <a:r>
              <a:rPr lang="ru-RU" sz="2000" dirty="0" smtClean="0"/>
              <a:t>«Наследие» (</a:t>
            </a:r>
            <a:r>
              <a:rPr lang="ru-RU" sz="2000" dirty="0" err="1" smtClean="0"/>
              <a:t>М.Ю.Новицкая</a:t>
            </a:r>
            <a:r>
              <a:rPr lang="ru-RU" sz="2000" dirty="0" smtClean="0"/>
              <a:t>., </a:t>
            </a:r>
            <a:r>
              <a:rPr lang="ru-RU" sz="2000" dirty="0" err="1" smtClean="0"/>
              <a:t>Е.В.Соловьева</a:t>
            </a:r>
            <a:r>
              <a:rPr lang="ru-RU" sz="2000" dirty="0" smtClean="0"/>
              <a:t>)</a:t>
            </a:r>
            <a:endParaRPr lang="ru-RU" sz="2000" dirty="0"/>
          </a:p>
          <a:p>
            <a:pPr marL="109728" lvl="0" indent="0">
              <a:buNone/>
            </a:pPr>
            <a:r>
              <a:rPr lang="ru-RU" sz="2000" b="1" dirty="0" smtClean="0"/>
              <a:t> </a:t>
            </a:r>
            <a:r>
              <a:rPr lang="ru-RU" sz="2000" dirty="0"/>
              <a:t>«Оберег» Е. Г. </a:t>
            </a:r>
            <a:r>
              <a:rPr lang="ru-RU" sz="2000" dirty="0" err="1"/>
              <a:t>Борониной</a:t>
            </a:r>
            <a:r>
              <a:rPr lang="ru-RU" sz="2000" dirty="0"/>
              <a:t> </a:t>
            </a:r>
          </a:p>
          <a:p>
            <a:pPr marL="109728" lvl="0" indent="0">
              <a:buNone/>
            </a:pPr>
            <a:r>
              <a:rPr lang="ru-RU" sz="2000" dirty="0" smtClean="0"/>
              <a:t>«</a:t>
            </a:r>
            <a:r>
              <a:rPr lang="ru-RU" sz="2000" dirty="0"/>
              <a:t>Малыш» (В.А. Петрова) </a:t>
            </a:r>
          </a:p>
          <a:p>
            <a:pPr marL="109728" lvl="0" indent="0">
              <a:buNone/>
            </a:pPr>
            <a:r>
              <a:rPr lang="ru-RU" sz="2000" dirty="0" smtClean="0"/>
              <a:t>«</a:t>
            </a:r>
            <a:r>
              <a:rPr lang="ru-RU" sz="2000" dirty="0"/>
              <a:t>Гармония  развития» (</a:t>
            </a:r>
            <a:r>
              <a:rPr lang="ru-RU" sz="2000" dirty="0" err="1"/>
              <a:t>Д.И.Воробьева</a:t>
            </a:r>
            <a:r>
              <a:rPr lang="ru-RU" sz="2000" dirty="0"/>
              <a:t>)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rgbClr val="C00000"/>
                </a:solidFill>
              </a:rPr>
              <a:t>Образовательные программы  и технологии используемые при планировании, организации и проведении  различных форм </a:t>
            </a:r>
            <a:r>
              <a:rPr lang="ru-RU" sz="2700" dirty="0" err="1" smtClean="0">
                <a:solidFill>
                  <a:srgbClr val="C00000"/>
                </a:solidFill>
              </a:rPr>
              <a:t>воспитательно</a:t>
            </a:r>
            <a:r>
              <a:rPr lang="ru-RU" sz="2700" dirty="0" smtClean="0">
                <a:solidFill>
                  <a:srgbClr val="C00000"/>
                </a:solidFill>
              </a:rPr>
              <a:t> - образовательной деятельности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91353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4525963"/>
          </a:xfrm>
        </p:spPr>
        <p:txBody>
          <a:bodyPr>
            <a:noAutofit/>
          </a:bodyPr>
          <a:lstStyle/>
          <a:p>
            <a:r>
              <a:rPr lang="ru-RU" sz="1800" dirty="0"/>
              <a:t>Программа разработана авторским коллективом преподавателей кафедры эстетического воспитания МГОПУ им. М.А. Шолохова — Т.С. Комаровой, А.В. Антоновой и М.Б. </a:t>
            </a:r>
            <a:r>
              <a:rPr lang="ru-RU" sz="1800" dirty="0" err="1"/>
              <a:t>Зацепиной</a:t>
            </a:r>
            <a:r>
              <a:rPr lang="ru-RU" sz="1800" dirty="0"/>
              <a:t>, под редакцией доктора педагогических наук, профессора Т.С. Комаровой. Программа эстетического воспитания, образования и развития детей дошкольного возраста является целостной, интегрированной по всем направлениям эстетического воспитания. </a:t>
            </a:r>
            <a:endParaRPr lang="ru-RU" sz="1800" dirty="0" smtClean="0"/>
          </a:p>
          <a:p>
            <a:r>
              <a:rPr lang="ru-RU" sz="1800" dirty="0" smtClean="0"/>
              <a:t>Основывается </a:t>
            </a:r>
            <a:r>
              <a:rPr lang="ru-RU" sz="1800" dirty="0"/>
              <a:t>на разных видах искусства (музыкального, изобразительного, литературного — как классического, </a:t>
            </a:r>
            <a:endParaRPr lang="ru-RU" sz="1800" dirty="0" smtClean="0"/>
          </a:p>
          <a:p>
            <a:r>
              <a:rPr lang="ru-RU" sz="1800" dirty="0" smtClean="0"/>
              <a:t>так </a:t>
            </a:r>
            <a:r>
              <a:rPr lang="ru-RU" sz="1800" dirty="0"/>
              <a:t>и народного, театрального), осуществляемых  </a:t>
            </a:r>
            <a:endParaRPr lang="ru-RU" sz="1800" dirty="0" smtClean="0"/>
          </a:p>
          <a:p>
            <a:r>
              <a:rPr lang="ru-RU" sz="1800" dirty="0" smtClean="0"/>
              <a:t>средствами </a:t>
            </a:r>
            <a:r>
              <a:rPr lang="ru-RU" sz="1800" dirty="0"/>
              <a:t>природы,  эстетической развивающей средой, разнообразием  художественно-творческой деятельности (музыкальной, изобразительной: рисование, лепка, аппликация, конструирование), художественно-речевой, театрализованной.</a:t>
            </a:r>
          </a:p>
          <a:p>
            <a:r>
              <a:rPr lang="ru-RU" sz="1800" dirty="0"/>
              <a:t>Программа предназначена для педагогов дошкольных учреждений, учителей начальных классов, а также для педагогов дополнительного образования.</a:t>
            </a: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ru-RU" sz="2000" u="sng" dirty="0">
                <a:solidFill>
                  <a:srgbClr val="C00000"/>
                </a:solidFill>
              </a:rPr>
              <a:t>«Красота. Радость. Творчество» </a:t>
            </a:r>
            <a:r>
              <a:rPr lang="ru-RU" sz="2000" u="sng" dirty="0" smtClean="0">
                <a:solidFill>
                  <a:srgbClr val="00B0F0"/>
                </a:solidFill>
              </a:rPr>
              <a:t/>
            </a:r>
            <a:br>
              <a:rPr lang="ru-RU" sz="2000" u="sng" dirty="0" smtClean="0">
                <a:solidFill>
                  <a:srgbClr val="00B0F0"/>
                </a:solidFill>
              </a:rPr>
            </a:br>
            <a:r>
              <a:rPr lang="ru-RU" sz="2000" u="sng" dirty="0" smtClean="0">
                <a:solidFill>
                  <a:srgbClr val="00B0F0"/>
                </a:solidFill>
              </a:rPr>
              <a:t>(</a:t>
            </a:r>
            <a:r>
              <a:rPr lang="ru-RU" sz="2000" u="sng" dirty="0">
                <a:solidFill>
                  <a:srgbClr val="00B0F0"/>
                </a:solidFill>
              </a:rPr>
              <a:t>Т.С. Комарова, А.В. Антонова, М.Б. </a:t>
            </a:r>
            <a:r>
              <a:rPr lang="ru-RU" sz="2000" u="sng" dirty="0" err="1">
                <a:solidFill>
                  <a:srgbClr val="00B0F0"/>
                </a:solidFill>
              </a:rPr>
              <a:t>Зацепина</a:t>
            </a:r>
            <a:r>
              <a:rPr lang="ru-RU" sz="2000" u="sng" dirty="0">
                <a:solidFill>
                  <a:srgbClr val="00B0F0"/>
                </a:solidFill>
              </a:rPr>
              <a:t>);</a:t>
            </a:r>
            <a:br>
              <a:rPr lang="ru-RU" sz="2000" u="sng" dirty="0">
                <a:solidFill>
                  <a:srgbClr val="00B0F0"/>
                </a:solidFill>
              </a:rPr>
            </a:br>
            <a:endParaRPr lang="ru-RU" sz="2000" u="sng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115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86050" y="285728"/>
            <a:ext cx="3357586" cy="71438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200" u="sng" dirty="0" smtClean="0">
                <a:solidFill>
                  <a:srgbClr val="C00000"/>
                </a:solidFill>
              </a:rPr>
              <a:t/>
            </a:r>
            <a:br>
              <a:rPr lang="ru-RU" sz="2200" u="sng" dirty="0" smtClean="0">
                <a:solidFill>
                  <a:srgbClr val="C00000"/>
                </a:solidFill>
              </a:rPr>
            </a:br>
            <a:r>
              <a:rPr lang="ru-RU" sz="2200" u="sng" dirty="0" smtClean="0">
                <a:solidFill>
                  <a:srgbClr val="C00000"/>
                </a:solidFill>
              </a:rPr>
              <a:t/>
            </a:r>
            <a:br>
              <a:rPr lang="ru-RU" sz="2200" u="sng" dirty="0" smtClean="0">
                <a:solidFill>
                  <a:srgbClr val="C00000"/>
                </a:solidFill>
              </a:rPr>
            </a:br>
            <a:r>
              <a:rPr lang="ru-RU" sz="2700" u="sng" dirty="0" smtClean="0">
                <a:solidFill>
                  <a:srgbClr val="C00000"/>
                </a:solidFill>
              </a:rPr>
              <a:t>«Камертон</a:t>
            </a:r>
            <a:r>
              <a:rPr lang="ru-RU" sz="2700" u="sng" dirty="0">
                <a:solidFill>
                  <a:srgbClr val="C00000"/>
                </a:solidFill>
              </a:rPr>
              <a:t>» </a:t>
            </a:r>
            <a:r>
              <a:rPr lang="ru-RU" sz="2700" u="sng" dirty="0" smtClean="0">
                <a:solidFill>
                  <a:srgbClr val="C00000"/>
                </a:solidFill>
              </a:rPr>
              <a:t/>
            </a:r>
            <a:br>
              <a:rPr lang="ru-RU" sz="2700" u="sng" dirty="0" smtClean="0">
                <a:solidFill>
                  <a:srgbClr val="C00000"/>
                </a:solidFill>
              </a:rPr>
            </a:br>
            <a:r>
              <a:rPr lang="ru-RU" sz="2700" u="sng" dirty="0" smtClean="0">
                <a:solidFill>
                  <a:srgbClr val="0070C0"/>
                </a:solidFill>
              </a:rPr>
              <a:t>(</a:t>
            </a:r>
            <a:r>
              <a:rPr lang="ru-RU" sz="2700" u="sng" dirty="0">
                <a:solidFill>
                  <a:srgbClr val="0070C0"/>
                </a:solidFill>
              </a:rPr>
              <a:t>Э.П. Костина</a:t>
            </a:r>
            <a:r>
              <a:rPr lang="ru-RU" sz="2700" u="sng" dirty="0" smtClean="0">
                <a:solidFill>
                  <a:srgbClr val="0070C0"/>
                </a:solidFill>
              </a:rPr>
              <a:t>)</a:t>
            </a:r>
            <a:br>
              <a:rPr lang="ru-RU" sz="2700" u="sng" dirty="0" smtClean="0">
                <a:solidFill>
                  <a:srgbClr val="0070C0"/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1800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642910" y="1214422"/>
            <a:ext cx="8229600" cy="207170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Одна из альтернативных программ музыкального воспитания в детском саду. В программе представлено содержание музыкального воспитания, обучения и развития детей с первого по седьмой год жизни. Она разработана на основе лучших традиций отечественной школы музыкального воспитания, а также с учетом инновационных нестандартных подходов к музыкальному образованию детей.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448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 </a:t>
            </a:r>
            <a:r>
              <a:rPr lang="ru-RU" sz="2000" dirty="0" smtClean="0"/>
              <a:t>Программа предназначена </a:t>
            </a:r>
            <a:r>
              <a:rPr lang="ru-RU" sz="2000" dirty="0"/>
              <a:t>для комплексного изучения фольклора в дошкольном учреждении с учетом ознакомления с музыкальным народным </a:t>
            </a:r>
            <a:r>
              <a:rPr lang="ru-RU" sz="2000" dirty="0" smtClean="0"/>
              <a:t>творчеством</a:t>
            </a:r>
            <a:r>
              <a:rPr lang="ru-RU" sz="2000" dirty="0"/>
              <a:t>.</a:t>
            </a:r>
            <a:r>
              <a:rPr lang="ru-RU" sz="2000" dirty="0" smtClean="0"/>
              <a:t> </a:t>
            </a:r>
            <a:r>
              <a:rPr lang="ru-RU" sz="2000" dirty="0"/>
              <a:t>Содержание программы рассматривается в двух разделах: народоведение и музыкальный фольклор. </a:t>
            </a:r>
            <a:endParaRPr lang="ru-RU" sz="2000" dirty="0" smtClean="0"/>
          </a:p>
          <a:p>
            <a:r>
              <a:rPr lang="ru-RU" sz="2000" dirty="0" smtClean="0"/>
              <a:t>Раздел </a:t>
            </a:r>
            <a:r>
              <a:rPr lang="ru-RU" sz="2000" dirty="0"/>
              <a:t>«Народоведение» содержит три темы: народный календарь, обычаи и обряды; быт и уклад жизни; жанры литературного фольклора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 Раздел </a:t>
            </a:r>
            <a:r>
              <a:rPr lang="ru-RU" sz="2000" dirty="0"/>
              <a:t>«Музыкальный фольклор» отражает различные виды музыкальной деятельности: слушание, пение, народная хореография, музыкально-фольклорные игры, игра на народных инструментах, народный </a:t>
            </a:r>
            <a:r>
              <a:rPr lang="ru-RU" sz="2000" dirty="0" smtClean="0"/>
              <a:t>театр.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2400" u="sng" dirty="0">
                <a:solidFill>
                  <a:srgbClr val="C00000"/>
                </a:solidFill>
                <a:effectLst/>
              </a:rPr>
              <a:t>Программа «Оберег» </a:t>
            </a:r>
            <a:r>
              <a:rPr lang="ru-RU" sz="2400" u="sng" dirty="0" smtClean="0">
                <a:solidFill>
                  <a:srgbClr val="C00000"/>
                </a:solidFill>
                <a:effectLst/>
              </a:rPr>
              <a:t/>
            </a:r>
            <a:br>
              <a:rPr lang="ru-RU" sz="2400" u="sng" dirty="0" smtClean="0">
                <a:solidFill>
                  <a:srgbClr val="C00000"/>
                </a:solidFill>
                <a:effectLst/>
              </a:rPr>
            </a:br>
            <a:r>
              <a:rPr lang="ru-RU" sz="2400" dirty="0" smtClean="0">
                <a:solidFill>
                  <a:srgbClr val="0070C0"/>
                </a:solidFill>
                <a:effectLst/>
              </a:rPr>
              <a:t>(Е</a:t>
            </a:r>
            <a:r>
              <a:rPr lang="ru-RU" sz="2400" dirty="0">
                <a:solidFill>
                  <a:srgbClr val="0070C0"/>
                </a:solidFill>
                <a:effectLst/>
              </a:rPr>
              <a:t>. Г. </a:t>
            </a:r>
            <a:r>
              <a:rPr lang="ru-RU" sz="2400" dirty="0" err="1" smtClean="0">
                <a:solidFill>
                  <a:srgbClr val="0070C0"/>
                </a:solidFill>
                <a:effectLst/>
              </a:rPr>
              <a:t>Боронина</a:t>
            </a:r>
            <a:r>
              <a:rPr lang="ru-RU" sz="2400" dirty="0" smtClean="0">
                <a:solidFill>
                  <a:srgbClr val="0070C0"/>
                </a:solidFill>
                <a:effectLst/>
              </a:rPr>
              <a:t>)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477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00166" y="0"/>
            <a:ext cx="6543692" cy="936104"/>
          </a:xfrm>
        </p:spPr>
        <p:txBody>
          <a:bodyPr>
            <a:normAutofit/>
          </a:bodyPr>
          <a:lstStyle/>
          <a:p>
            <a:r>
              <a:rPr lang="ru-RU" sz="2400" u="sng" dirty="0">
                <a:solidFill>
                  <a:srgbClr val="FF0000"/>
                </a:solidFill>
              </a:rPr>
              <a:t>С</a:t>
            </a:r>
            <a:r>
              <a:rPr lang="ru-RU" sz="2400" u="sng" dirty="0" smtClean="0">
                <a:solidFill>
                  <a:srgbClr val="FF0000"/>
                </a:solidFill>
              </a:rPr>
              <a:t>оздание </a:t>
            </a:r>
            <a:r>
              <a:rPr lang="ru-RU" sz="2400" u="sng" dirty="0">
                <a:solidFill>
                  <a:srgbClr val="FF0000"/>
                </a:solidFill>
              </a:rPr>
              <a:t>условий для </a:t>
            </a:r>
            <a:r>
              <a:rPr lang="ru-RU" sz="2400" u="sng" dirty="0" smtClean="0">
                <a:solidFill>
                  <a:srgbClr val="FF0000"/>
                </a:solidFill>
              </a:rPr>
              <a:t>реализации задач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127" y="857233"/>
            <a:ext cx="3675245" cy="500066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b="1" dirty="0" smtClean="0">
                <a:solidFill>
                  <a:srgbClr val="00B0F0"/>
                </a:solidFill>
              </a:rPr>
              <a:t>Музыкальный зал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8196" name="Picture 4" descr="H:\для сайта ДО\P11803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99765"/>
            <a:ext cx="4608512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2747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1263</TotalTime>
  <Words>598</Words>
  <Application>Microsoft Office PowerPoint</Application>
  <PresentationFormat>Экран (4:3)</PresentationFormat>
  <Paragraphs>90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Lucida Sans Unicode</vt:lpstr>
      <vt:lpstr>Verdana</vt:lpstr>
      <vt:lpstr>Wingdings 2</vt:lpstr>
      <vt:lpstr>Wingdings 3</vt:lpstr>
      <vt:lpstr>Открытая</vt:lpstr>
      <vt:lpstr>  Музыкальное развитие    </vt:lpstr>
      <vt:lpstr>В соответствии с ФГОС ДО  художественно-эстетическое развитие предполагает:</vt:lpstr>
      <vt:lpstr>Интеграция с другими областями</vt:lpstr>
      <vt:lpstr>  Система работы по освоению задач образовательной области  состоит из взаимосвязанных между собой компонентов:  </vt:lpstr>
      <vt:lpstr>  Образовательные программы  и технологии используемые при планировании, организации и проведении  различных форм воспитательно - образовательной деятельности </vt:lpstr>
      <vt:lpstr>«Красота. Радость. Творчество»  (Т.С. Комарова, А.В. Антонова, М.Б. Зацепина); </vt:lpstr>
      <vt:lpstr>  «Камертон»  (Э.П. Костина)  </vt:lpstr>
      <vt:lpstr>Программа «Оберег»  (Е. Г. Боронина)</vt:lpstr>
      <vt:lpstr>Создание условий для реализации задач</vt:lpstr>
      <vt:lpstr>«Музыкальная  студия»</vt:lpstr>
      <vt:lpstr>Презентация PowerPoint</vt:lpstr>
      <vt:lpstr>  Студия «Развивающиеся таланты»  (сценическое искусство, хореография, фольклорная группа)</vt:lpstr>
      <vt:lpstr>Организация образовательного процесса  (взаимодействие с  родителями)</vt:lpstr>
      <vt:lpstr> Взаимодействие с другими учреждениями и организациями:</vt:lpstr>
      <vt:lpstr> Сотрудничество с ГБОУ  дополнительного образования детей города Москвы  "Детская школа искусств имени С. Т. Рихтера". </vt:lpstr>
      <vt:lpstr>Трансляция опыта работы; участие в фестивалях искусств; посещение театров, библиотек;  творческие встречи с детскими писателями, композиторами</vt:lpstr>
      <vt:lpstr>Рекомендуемая литература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Вопросы для обсуждения</dc:title>
  <dc:creator>Волк</dc:creator>
  <cp:lastModifiedBy>RePack by Diakov</cp:lastModifiedBy>
  <cp:revision>143</cp:revision>
  <dcterms:created xsi:type="dcterms:W3CDTF">2014-11-09T07:34:04Z</dcterms:created>
  <dcterms:modified xsi:type="dcterms:W3CDTF">2019-05-11T08:57:36Z</dcterms:modified>
</cp:coreProperties>
</file>