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hPercent val="89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670437322095303E-3"/>
          <c:y val="1.0751148775024822E-3"/>
          <c:w val="0.82335699234778748"/>
          <c:h val="0.6954062853580252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современные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 современные</c:v>
                </c:pt>
                <c:pt idx="1">
                  <c:v>старинные</c:v>
                </c:pt>
                <c:pt idx="2">
                  <c:v>сделанные своими руками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32</c:v>
                </c:pt>
                <c:pt idx="1">
                  <c:v>5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старинные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 современные</c:v>
                </c:pt>
                <c:pt idx="1">
                  <c:v>старинные</c:v>
                </c:pt>
                <c:pt idx="2">
                  <c:v>сделанные своими руками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5</c:v>
                </c:pt>
                <c:pt idx="1">
                  <c:v>14</c:v>
                </c:pt>
                <c:pt idx="2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6.4149939004103512E-2"/>
          <c:y val="0.9175643660378151"/>
          <c:w val="0.9"/>
          <c:h val="8.2435633962177027E-2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5405295075689032E-2"/>
          <c:y val="4.7737305194999136E-2"/>
          <c:w val="0.77381012301308405"/>
          <c:h val="0.8471424119880612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ДЕТИ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Шары</c:v>
                </c:pt>
                <c:pt idx="1">
                  <c:v>Фигурки животных</c:v>
                </c:pt>
                <c:pt idx="2">
                  <c:v>Другие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13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ВЗРОСЛЫЕ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Шары</c:v>
                </c:pt>
                <c:pt idx="1">
                  <c:v>Фигурки животных</c:v>
                </c:pt>
                <c:pt idx="2">
                  <c:v>Другие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19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Шары</c:v>
                </c:pt>
                <c:pt idx="1">
                  <c:v>Фигурки животных</c:v>
                </c:pt>
                <c:pt idx="2">
                  <c:v>Другие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0118160"/>
        <c:axId val="180118720"/>
        <c:axId val="0"/>
      </c:bar3DChart>
      <c:catAx>
        <c:axId val="180118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0118720"/>
        <c:crosses val="autoZero"/>
        <c:auto val="1"/>
        <c:lblAlgn val="ctr"/>
        <c:lblOffset val="100"/>
        <c:noMultiLvlLbl val="0"/>
      </c:catAx>
      <c:valAx>
        <c:axId val="180118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0118160"/>
        <c:crosses val="autoZero"/>
        <c:crossBetween val="between"/>
      </c:valAx>
    </c:plotArea>
    <c:legend>
      <c:legendPos val="r"/>
      <c:legendEntry>
        <c:idx val="2"/>
        <c:delete val="1"/>
      </c:legendEntry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FBD04-9FC7-4781-8FAD-E24442F2539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88E5B-C267-4BB4-8359-661AB7C530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599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88E5B-C267-4BB4-8359-661AB7C5301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776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88E5B-C267-4BB4-8359-661AB7C5301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098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02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31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95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76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6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97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83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77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49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01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26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9F473-2FF9-4D97-9DD2-F7687584051C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F7A76-56CB-4CB7-865E-E879A16A8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3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3377" y="353305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«Елочная игрушка : вчера, сегодня, завтра»</a:t>
            </a:r>
            <a:endParaRPr lang="ru-RU" dirty="0"/>
          </a:p>
        </p:txBody>
      </p:sp>
      <p:pic>
        <p:nvPicPr>
          <p:cNvPr id="4" name="Рисунок 3" descr="Призы и подарки - Сахалинский зооботанический парк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6" y="166591"/>
            <a:ext cx="3217742" cy="3051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к сделать своими руками новогодние игрушки на елку &quot; ВОПРОСКИН знает все ответы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78" y="1246909"/>
            <a:ext cx="3243151" cy="2904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Самодельные - Самодельные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029" y="166591"/>
            <a:ext cx="3376390" cy="34435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657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ru-RU" dirty="0"/>
              <a:t>Елочная игрушка 1950–1990 годов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183058"/>
            <a:ext cx="6166338" cy="5674941"/>
          </a:xfrm>
        </p:spPr>
        <p:txBody>
          <a:bodyPr>
            <a:normAutofit/>
          </a:bodyPr>
          <a:lstStyle/>
          <a:p>
            <a:r>
              <a:rPr lang="ru-RU" dirty="0"/>
              <a:t>После войны 1 января снова стал выходным днем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dirty="0"/>
              <a:t> произошло в 1947 году). А елочные игрушки снова стали </a:t>
            </a:r>
            <a:r>
              <a:rPr lang="ru-RU" dirty="0" smtClean="0"/>
              <a:t>мирными.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самых модных тем в эпоху правления Хрущева — сельскохозяйственная: в стране огромными темпами развивалось аграрное хозяйство</a:t>
            </a:r>
            <a:endParaRPr lang="ru-RU" dirty="0"/>
          </a:p>
        </p:txBody>
      </p:sp>
      <p:pic>
        <p:nvPicPr>
          <p:cNvPr id="7" name="Рисунок 6" descr="http://manhunter.ru/upload/40/03/40034f36e735efcd84a88748ba22a28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310" y="1003433"/>
            <a:ext cx="4551219" cy="373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509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ru-RU" dirty="0"/>
              <a:t> Елочная игрушка: мода, современные тенденции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325564"/>
            <a:ext cx="8158349" cy="5645252"/>
          </a:xfrm>
        </p:spPr>
        <p:txBody>
          <a:bodyPr>
            <a:normAutofit fontScale="77500" lnSpcReduction="20000"/>
          </a:bodyPr>
          <a:lstStyle/>
          <a:p>
            <a:r>
              <a:rPr lang="ru-RU" sz="3800" dirty="0" smtClean="0"/>
              <a:t>Когда обычай </a:t>
            </a:r>
            <a:r>
              <a:rPr lang="ru-RU" sz="3800" dirty="0"/>
              <a:t>наряжать рождественское дерево только-только входил в </a:t>
            </a:r>
            <a:r>
              <a:rPr lang="ru-RU" sz="3800" dirty="0" smtClean="0"/>
              <a:t>моду , современная </a:t>
            </a:r>
            <a:r>
              <a:rPr lang="ru-RU" sz="3800" dirty="0"/>
              <a:t>мода </a:t>
            </a:r>
            <a:r>
              <a:rPr lang="ru-RU" sz="3800" dirty="0" smtClean="0"/>
              <a:t>начинает быстро меняться </a:t>
            </a:r>
            <a:r>
              <a:rPr lang="ru-RU" sz="3800" dirty="0"/>
              <a:t>– то золото, то серебро, то роскошно-византийский стиль, то сдержанно-японский.</a:t>
            </a:r>
          </a:p>
          <a:p>
            <a:r>
              <a:rPr lang="ru-RU" sz="3800" dirty="0"/>
              <a:t>Украшения рождественских елок менялись в зависимости от моды. В Россию елочная мода приходила с родины новогоднего дерева, из Германии. </a:t>
            </a:r>
            <a:endParaRPr lang="ru-RU" sz="3800" dirty="0" smtClean="0"/>
          </a:p>
          <a:p>
            <a:r>
              <a:rPr lang="ru-RU" sz="3800" dirty="0"/>
              <a:t>Мода на однотонные шары прошла. Сегодня актуальна роспись. По-прежнему в моде нестареющая классика: традиционное сочетание золотого и красного. Но мода на елочные украшения повторяется каждые четыре года, поэтому старые игрушки не теряют своей ценности, наоборот, с каждым годом она возрастает</a:t>
            </a:r>
          </a:p>
          <a:p>
            <a:endParaRPr lang="ru-RU" sz="3800" dirty="0" smtClean="0"/>
          </a:p>
          <a:p>
            <a:endParaRPr lang="ru-RU" dirty="0"/>
          </a:p>
        </p:txBody>
      </p:sp>
      <p:pic>
        <p:nvPicPr>
          <p:cNvPr id="9218" name="Picture 2" descr="ÐÐ°ÑÑÐ¸Ð½ÐºÐ¸ Ð¿Ð¾ Ð·Ð°Ð¿ÑÐ¾ÑÑ ÑÐ°ÑÐ¿Ð¸ÑÐ½ÑÐµ ÐµÐ»Ð¾ÑÐ½ÑÐµ ÑÐ°Ñ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348" y="940328"/>
            <a:ext cx="3855522" cy="407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52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ru-RU" dirty="0"/>
              <a:t>Производство елочных игрушек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5563"/>
            <a:ext cx="12397839" cy="5928963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революции прекратился завоз игрушек из Германии, и Елка оказалась под запретом. Распоряжение по возврату новогодних традиций привело к расцвету производства елочных украшений в Советском Союзе в период с середины 30-х до середины 60-х годов.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специализированное стеклянное елочное производство открыли под Клином.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возникновению Клинского стеклодувного промысла было положено в 1848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30-х и в 40-е годы на заводе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Москабель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из отходов военного производства крутили проволочные цветочки, звездочки, корзиночки, домики. В период войны в условиях тотального дефицита штамповали, а затем раскрашивали жестяные фигурки животных.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изготовлении новогодних аксессуаров Российская продукция уступает китайской. Половина из произведенных в Китае украшений, искусственных елок, игрушек и праздничной упаковки к Рождеству реализуется в США</a:t>
            </a:r>
          </a:p>
        </p:txBody>
      </p:sp>
    </p:spTree>
    <p:extLst>
      <p:ext uri="{BB962C8B-B14F-4D97-AF65-F5344CB8AC3E}">
        <p14:creationId xmlns:p14="http://schemas.microsoft.com/office/powerpoint/2010/main" val="164005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8013"/>
            <a:ext cx="12374087" cy="1325563"/>
          </a:xfrm>
        </p:spPr>
        <p:txBody>
          <a:bodyPr/>
          <a:lstStyle/>
          <a:p>
            <a:r>
              <a:rPr lang="ru-RU" dirty="0"/>
              <a:t>Елочная игрушка как </a:t>
            </a:r>
            <a:r>
              <a:rPr lang="ru-RU" dirty="0" smtClean="0"/>
              <a:t>предмет коллекционирования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52" y="1227549"/>
            <a:ext cx="7014359" cy="575514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dirty="0" smtClean="0"/>
              <a:t> решению международной организации коллекционеров елочных игрушек "</a:t>
            </a:r>
            <a:r>
              <a:rPr lang="ru-RU" dirty="0" err="1" smtClean="0"/>
              <a:t>Golden</a:t>
            </a:r>
            <a:r>
              <a:rPr lang="ru-RU" dirty="0" smtClean="0"/>
              <a:t> </a:t>
            </a:r>
            <a:r>
              <a:rPr lang="ru-RU" dirty="0" err="1" smtClean="0"/>
              <a:t>Glow</a:t>
            </a:r>
            <a:r>
              <a:rPr lang="ru-RU" dirty="0" smtClean="0"/>
              <a:t>" ("Золотое свечение") старинными признаются игрушки, произведенные до 1966 года.</a:t>
            </a:r>
          </a:p>
          <a:p>
            <a:r>
              <a:rPr lang="ru-RU" dirty="0" smtClean="0"/>
              <a:t>На дореволюционных (революции 1917 года) </a:t>
            </a:r>
            <a:r>
              <a:rPr lang="ru-RU" dirty="0" err="1" smtClean="0"/>
              <a:t>рекламках</a:t>
            </a:r>
            <a:r>
              <a:rPr lang="ru-RU" dirty="0" smtClean="0"/>
              <a:t>-прайсах на елочные игрушки, которые в данный момент являются уникальными экспонатами, прописано, что некоторые, например, картонные украшения можно было купить за несколько копеек. Но указана и стоимость самых дорогих. Набор стеклянных шариков продавали за 100 рублей. На сегодняшний день эта сумма приравнивается к 50 тысячам долларов.</a:t>
            </a:r>
          </a:p>
          <a:p>
            <a:r>
              <a:rPr lang="ru-RU" dirty="0"/>
              <a:t>Особенно ценятся игрушки с изображением советской символики: звезды, серпа и молота, аббревиатуры СССР.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5" name="Рисунок 4" descr="http://i.ytimg.com/vi/wB1smwovBTE/hqdefaul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470" y="1050435"/>
            <a:ext cx="4572000" cy="3427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6401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27575"/>
            <a:ext cx="1205345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Проанализировав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историю елочной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игрушки, </a:t>
            </a:r>
            <a:r>
              <a:rPr lang="ru-RU" sz="2400" dirty="0" smtClean="0"/>
              <a:t>я доказала, </a:t>
            </a:r>
            <a:r>
              <a:rPr lang="ru-RU" sz="2400" dirty="0"/>
              <a:t>что новогодняя игрушка – культурное орудие, несущее идеологическую нагрузку; что елочная игрушка на разных этапах времени с момента своего появления несет определенную смысловую нагрузку</a:t>
            </a:r>
            <a:r>
              <a:rPr lang="ru-RU" sz="2400" dirty="0" smtClean="0"/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/>
              <a:t>Исследуя данную тему, я узнала, что   в России музей ёлочной игрушки «Клинское подворье» есть в </a:t>
            </a:r>
            <a:r>
              <a:rPr lang="ru-RU" sz="2400" dirty="0" err="1"/>
              <a:t>г.Клин</a:t>
            </a:r>
            <a:r>
              <a:rPr lang="ru-RU" sz="2400" dirty="0"/>
              <a:t> Московской области, в Москве (расположен в парке Сокольники), в Сергиевом Посаде, а в нашем городе Музей елочных игрушек расположен при фабрике «</a:t>
            </a:r>
            <a:r>
              <a:rPr lang="ru-RU" sz="2400" dirty="0" err="1"/>
              <a:t>Ариель</a:t>
            </a:r>
            <a:r>
              <a:rPr lang="ru-RU" sz="2400" dirty="0"/>
              <a:t>»,продолжающей традиции изготовления елочных игрушек из стекла, заложенные в 1936 году Горьковской промысловой артелью «Детская игрушка».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дальнейшем я продолжу работу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рассмотрю Игрушки разных регионов и областей России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3698" y="204355"/>
            <a:ext cx="26379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IV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Заключение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6275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184" y="0"/>
            <a:ext cx="10515600" cy="1325563"/>
          </a:xfrm>
        </p:spPr>
        <p:txBody>
          <a:bodyPr/>
          <a:lstStyle/>
          <a:p>
            <a:r>
              <a:rPr lang="ru-RU" dirty="0" smtClean="0"/>
              <a:t>Организационная часть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84" y="1325563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u="sng" dirty="0" smtClean="0"/>
              <a:t>Цель  моей работы</a:t>
            </a:r>
            <a:r>
              <a:rPr lang="ru-RU" dirty="0" smtClean="0"/>
              <a:t>: исследовать елочную игрушку как культурный и социальный феномен.</a:t>
            </a:r>
          </a:p>
          <a:p>
            <a:pPr marL="0" indent="0">
              <a:buNone/>
            </a:pPr>
            <a:r>
              <a:rPr lang="ru-RU" u="sng" dirty="0" smtClean="0"/>
              <a:t>Задачи работы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•	проследить закономерность изменения внешнего вида игрушки во времени;</a:t>
            </a:r>
          </a:p>
          <a:p>
            <a:pPr marL="0" indent="0">
              <a:buNone/>
            </a:pPr>
            <a:r>
              <a:rPr lang="ru-RU" dirty="0" smtClean="0"/>
              <a:t>•	показать процессы создания елочных игрушек и их особенности в разные периоды времени;</a:t>
            </a:r>
          </a:p>
          <a:p>
            <a:pPr marL="0" indent="0">
              <a:buNone/>
            </a:pPr>
            <a:r>
              <a:rPr lang="ru-RU" dirty="0" smtClean="0"/>
              <a:t>•	доказать, что новогодняя игрушка – культурное орудие, несущее идеологическую нагрузку; что елочная игрушка на разных этапах времени с момента своего появления несет определенную смысловую нагрузку.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00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55" y="0"/>
            <a:ext cx="10515600" cy="1002397"/>
          </a:xfrm>
        </p:spPr>
        <p:txBody>
          <a:bodyPr/>
          <a:lstStyle/>
          <a:p>
            <a:r>
              <a:rPr lang="ru-RU" dirty="0"/>
              <a:t>Исследовательская часть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208849"/>
              </p:ext>
            </p:extLst>
          </p:nvPr>
        </p:nvGraphicFramePr>
        <p:xfrm>
          <a:off x="1114756" y="1520042"/>
          <a:ext cx="9490899" cy="53379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80685"/>
                <a:gridCol w="4710214"/>
              </a:tblGrid>
              <a:tr h="53379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АНКЕТА (для ребёнка)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1.Какой формы ёлочные игрушки Вы предпочитаете? (подчеркните)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-шары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-фигурки людей и животных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-другие(указать какие)_______________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2.«Какими игрушками Вы украшаете ёлочку?»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современными;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старинными;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сделанными своими руками;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АНКЕТА (для родителей)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1.Какой формы ёлочные игрушки Вы предпочитаете? (подчеркните)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-шары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-фигурки людей и животных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-другие(указать какие)_______________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2.«Какими игрушками Вы украшаете ёлочку?»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современными;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старинными;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сделанными своими руками;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11" marR="64411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03680" y="861110"/>
            <a:ext cx="1128832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Анкета для обучающихся и родителей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35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0055" y="0"/>
            <a:ext cx="10515600" cy="10023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Исследовательская часть</a:t>
            </a:r>
            <a:endParaRPr lang="ru-RU" dirty="0"/>
          </a:p>
        </p:txBody>
      </p:sp>
      <p:graphicFrame>
        <p:nvGraphicFramePr>
          <p:cNvPr id="5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9331584"/>
              </p:ext>
            </p:extLst>
          </p:nvPr>
        </p:nvGraphicFramePr>
        <p:xfrm>
          <a:off x="0" y="2576973"/>
          <a:ext cx="6148803" cy="3690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52110864"/>
              </p:ext>
            </p:extLst>
          </p:nvPr>
        </p:nvGraphicFramePr>
        <p:xfrm>
          <a:off x="5880863" y="1419533"/>
          <a:ext cx="5940425" cy="4017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04587" y="1096368"/>
            <a:ext cx="40913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 анкетирования: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79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184" y="0"/>
            <a:ext cx="5645728" cy="1325563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84" y="1540618"/>
            <a:ext cx="6952013" cy="435133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Игрушка – </a:t>
            </a:r>
            <a:r>
              <a:rPr lang="ru-RU" dirty="0"/>
              <a:t>это специальный предмет, предназначенный для игры и иного жизненного назначения не имеющий. В ней в обобщенной форме представлены типичные свойства предмета (в том числе людей и животных), которые обеспечивают воспроизведение соответствующих действий с ними.</a:t>
            </a:r>
          </a:p>
          <a:p>
            <a:r>
              <a:rPr lang="ru-RU" b="1" dirty="0"/>
              <a:t>Ёлочные игрушки –</a:t>
            </a:r>
            <a:r>
              <a:rPr lang="ru-RU" dirty="0"/>
              <a:t> шары или фигурки животных, человека или предметов быта, которыми наряжают новогоднюю ёлку. В старину, помимо игрушек, ёлка украшалась сладостями, фруктами и орехами. Сегодня ёлочная игрушка может быть практически любой формы, например, в виде машинки или деда Мороза, но традиционно, игрушка, украшающая новогоднюю елку – это шар.</a:t>
            </a:r>
          </a:p>
          <a:p>
            <a:endParaRPr lang="ru-RU" dirty="0"/>
          </a:p>
        </p:txBody>
      </p:sp>
      <p:pic>
        <p:nvPicPr>
          <p:cNvPr id="4098" name="Picture 2" descr="ÐÐ°ÑÑÐ¸Ð½ÐºÐ¸ Ð¿Ð¾ Ð·Ð°Ð¿ÑÐ¾ÑÑ ÐµÐ»Ð¾ÑÐ½Ð°Ñ Ð¸Ð³ÑÑÑÐºÐ° Ð²ÑÐµÑÐ° ÑÐµÐ³Ð¾Ð´Ð½Ñ Ð·Ð°Ð²ÑÑ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154" y="1065810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52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61" y="0"/>
            <a:ext cx="10515600" cy="1325563"/>
          </a:xfrm>
        </p:spPr>
        <p:txBody>
          <a:bodyPr/>
          <a:lstStyle/>
          <a:p>
            <a:r>
              <a:rPr lang="ru-RU" dirty="0" smtClean="0"/>
              <a:t>Появление елочной игрушки за рубежом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61" y="1134784"/>
            <a:ext cx="7213270" cy="4981008"/>
          </a:xfrm>
        </p:spPr>
        <p:txBody>
          <a:bodyPr>
            <a:normAutofit lnSpcReduction="10000"/>
          </a:bodyPr>
          <a:lstStyle/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Серебряные звездочки, цветы, а также мишура появились в XVIII веке. В 1848 году, в городке </a:t>
            </a:r>
            <a:r>
              <a:rPr lang="ru-RU" sz="3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Лауш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Тюрингии были изготовлены первые елочные шары. </a:t>
            </a:r>
            <a:endParaRPr lang="en-US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европейских стран начали украшать свои дома к Новому году в конце средних веков. По-настоящему модным стало наряжать деревья в Австрии, Венгрии и Швейцарии еще в XVI веке. </a:t>
            </a:r>
          </a:p>
          <a:p>
            <a:endParaRPr lang="ru-RU" dirty="0"/>
          </a:p>
        </p:txBody>
      </p:sp>
      <p:pic>
        <p:nvPicPr>
          <p:cNvPr id="5122" name="Picture 2" descr="ÐÐ°ÑÑÐ¸Ð½ÐºÐ¸ Ð¿Ð¾ Ð·Ð°Ð¿ÑÐ¾ÑÑ ÐµÐ»Ð¾ÑÐ½ÑÐµ Ð¸Ð³ÑÑÑÐºÐ¸ Ð·Ð° ÑÑÐ±ÐµÐ¶Ð¾Ð¼ 1848 Ð³Ð¾Ð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345" y="1134784"/>
            <a:ext cx="3499262" cy="306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02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03" y="-323643"/>
            <a:ext cx="10515600" cy="1325563"/>
          </a:xfrm>
        </p:spPr>
        <p:txBody>
          <a:bodyPr/>
          <a:lstStyle/>
          <a:p>
            <a:r>
              <a:rPr lang="ru-RU" dirty="0" smtClean="0"/>
              <a:t>Елочная игрушка в </a:t>
            </a:r>
            <a:r>
              <a:rPr lang="ru-RU" dirty="0"/>
              <a:t>Ц</a:t>
            </a:r>
            <a:r>
              <a:rPr lang="ru-RU" dirty="0" smtClean="0"/>
              <a:t>арской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54084"/>
            <a:ext cx="6460177" cy="5967350"/>
          </a:xfrm>
        </p:spPr>
        <p:txBody>
          <a:bodyPr>
            <a:normAutofit fontScale="92500" lnSpcReduction="20000"/>
          </a:bodyPr>
          <a:lstStyle/>
          <a:p>
            <a:r>
              <a:rPr lang="ru-RU" sz="3100" dirty="0"/>
              <a:t>В Древней Руси Новый год отмечали в марте: весной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</a:t>
            </a:r>
            <a:r>
              <a:rPr lang="ru-RU" sz="3100" dirty="0"/>
              <a:t> просыпалась от зимней спячки, что символизировало начало новой жизни. Позже празднование перенеслось на 1 сентября.</a:t>
            </a:r>
          </a:p>
          <a:p>
            <a:r>
              <a:rPr lang="ru-RU" sz="3100" dirty="0"/>
              <a:t>Обычай встречать Новый год в ночь с 31 декабря на 1 января ввел Петр </a:t>
            </a:r>
            <a:r>
              <a:rPr lang="en-US" sz="3100" dirty="0"/>
              <a:t>I</a:t>
            </a:r>
            <a:r>
              <a:rPr lang="ru-RU" sz="3100" dirty="0"/>
              <a:t>, и он же повелел, чтобы именно ель стала главным новогодним деревом</a:t>
            </a:r>
            <a:r>
              <a:rPr lang="ru-RU" sz="3100" dirty="0" smtClean="0"/>
              <a:t>.</a:t>
            </a:r>
            <a:endParaRPr lang="en-US" sz="3100" dirty="0" smtClean="0"/>
          </a:p>
          <a:p>
            <a:r>
              <a:rPr lang="ru-RU" sz="3100" dirty="0"/>
              <a:t>Первая общественная елка была устроена в 1852 году в Петербурге в здании </a:t>
            </a:r>
            <a:r>
              <a:rPr lang="ru-RU" sz="3100" dirty="0" err="1"/>
              <a:t>Екатерингофского</a:t>
            </a:r>
            <a:r>
              <a:rPr lang="ru-RU" sz="3100" dirty="0"/>
              <a:t> вокзала. («Вокзалами» в начале XIX века называли сооружения для увеселения публики</a:t>
            </a:r>
          </a:p>
          <a:p>
            <a:endParaRPr lang="ru-RU" sz="3100" dirty="0" smtClean="0"/>
          </a:p>
        </p:txBody>
      </p:sp>
      <p:pic>
        <p:nvPicPr>
          <p:cNvPr id="6146" name="Picture 2" descr="ÐÐ°ÑÑÐ¸Ð½ÐºÐ¸ Ð¿Ð¾ Ð·Ð°Ð¿ÑÐ¾ÑÑ ÐµÐ»Ð¾ÑÐ½Ð°Ñ Ð¸Ð³ÑÑÑÐºÐ° Ð² ÑÐ°ÑÑÐºÐ¾Ð¹ ÑÐ¾ÑÑÐ¸Ð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303" y="878775"/>
            <a:ext cx="4167824" cy="35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97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935" y="115744"/>
            <a:ext cx="10515600" cy="1325563"/>
          </a:xfrm>
        </p:spPr>
        <p:txBody>
          <a:bodyPr/>
          <a:lstStyle/>
          <a:p>
            <a:r>
              <a:rPr lang="ru-RU" dirty="0"/>
              <a:t>Елочная игрушка в РСФСР 1920 – 1930 гг. </a:t>
            </a:r>
            <a:r>
              <a:rPr lang="en-US" dirty="0"/>
              <a:t>XX</a:t>
            </a:r>
            <a:r>
              <a:rPr lang="ru-RU" dirty="0"/>
              <a:t> 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805" y="1690688"/>
            <a:ext cx="8020792" cy="5167312"/>
          </a:xfrm>
        </p:spPr>
        <p:txBody>
          <a:bodyPr>
            <a:normAutofit/>
          </a:bodyPr>
          <a:lstStyle/>
          <a:p>
            <a:r>
              <a:rPr lang="ru-RU" dirty="0"/>
              <a:t>Развитие отрасли елочных украшений в России прервалось после революций 1917 года, когда в стране менялось </a:t>
            </a:r>
            <a:r>
              <a:rPr lang="ru-RU" dirty="0" smtClean="0"/>
              <a:t>все.</a:t>
            </a:r>
          </a:p>
          <a:p>
            <a:r>
              <a:rPr lang="ru-RU" dirty="0" smtClean="0"/>
              <a:t>В </a:t>
            </a:r>
            <a:r>
              <a:rPr lang="ru-RU" dirty="0"/>
              <a:t>1935 </a:t>
            </a:r>
            <a:r>
              <a:rPr lang="ru-RU" dirty="0" smtClean="0"/>
              <a:t>году началась </a:t>
            </a:r>
            <a:r>
              <a:rPr lang="ru-RU" dirty="0"/>
              <a:t>реабилитация праздника. В начале января 1937 года в Колонном зале Дома Союзов установили большую, 15-метровую ель и устроили грандиозный праздник. С тех пор Новый год, елки и выпуск елочных игрушек вернулись в жизнь советских граждан.</a:t>
            </a:r>
          </a:p>
          <a:p>
            <a:endParaRPr lang="ru-RU" dirty="0"/>
          </a:p>
        </p:txBody>
      </p:sp>
      <p:pic>
        <p:nvPicPr>
          <p:cNvPr id="7170" name="Picture 2" descr="ÐÐ°ÑÑÐ¸Ð½ÐºÐ¸ Ð¿Ð¾ Ð·Ð°Ð¿ÑÐ¾ÑÑ ÐµÐ»Ð¾ÑÐ½Ð°Ñ Ð¸Ð³ÑÑÑÐºÐ° Ð² Ð Ð¡Ð¤Ð¡Ð 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2975" y="1441307"/>
            <a:ext cx="3799025" cy="416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13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ru-RU" dirty="0"/>
              <a:t>Великая Отечественная Война и елочная игрушка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5562"/>
            <a:ext cx="8324603" cy="5532437"/>
          </a:xfrm>
        </p:spPr>
        <p:txBody>
          <a:bodyPr>
            <a:normAutofit/>
          </a:bodyPr>
          <a:lstStyle/>
          <a:p>
            <a:r>
              <a:rPr lang="ru-RU" dirty="0"/>
              <a:t>В годы Великой Отечественной </a:t>
            </a:r>
            <a:r>
              <a:rPr lang="ru-RU" dirty="0" smtClean="0"/>
              <a:t>Войны выпускали </a:t>
            </a:r>
            <a:r>
              <a:rPr lang="ru-RU" dirty="0"/>
              <a:t>игрушки для того, чтобы люди не теряли веры в мирную жизнь и в победу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«Военные» елки украшались солдатиками, танками, пистолетами, собаками-санитарами – всем тем, чем страна жила в то время; даже Дед Мороз с новогодних открыток сражался с фашистами, </a:t>
            </a:r>
            <a:r>
              <a:rPr lang="ru-RU" dirty="0" err="1"/>
              <a:t>снегурочка</a:t>
            </a:r>
            <a:r>
              <a:rPr lang="ru-RU" dirty="0"/>
              <a:t> была в шлемофоне. Основа таких игрушек – </a:t>
            </a:r>
            <a:r>
              <a:rPr lang="ru-RU" i="1" dirty="0"/>
              <a:t>патриотизм</a:t>
            </a:r>
            <a:r>
              <a:rPr lang="ru-RU" dirty="0"/>
              <a:t>: красные звезды (на тот момент символ Советского Союза), самолетики, солдатики</a:t>
            </a:r>
          </a:p>
        </p:txBody>
      </p:sp>
      <p:pic>
        <p:nvPicPr>
          <p:cNvPr id="8194" name="Picture 2" descr="ÐÐ°ÑÑÐ¸Ð½ÐºÐ¸ Ð¿Ð¾ Ð·Ð°Ð¿ÑÐ¾ÑÑ ÐµÐ»Ð¾ÑÐ½Ð°Ñ Ð¸Ð³ÑÑÑÐºÐ° Ð² Ð Ð¾ÑÑÐ¸Ð¸ Ð² Ð²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602" y="991073"/>
            <a:ext cx="3867397" cy="436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4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1057</Words>
  <Application>Microsoft Office PowerPoint</Application>
  <PresentationFormat>Широкоэкранный</PresentationFormat>
  <Paragraphs>68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 «Елочная игрушка : вчера, сегодня, завтра»</vt:lpstr>
      <vt:lpstr>Организационная часть</vt:lpstr>
      <vt:lpstr>Исследовательская часть</vt:lpstr>
      <vt:lpstr>Презентация PowerPoint</vt:lpstr>
      <vt:lpstr>Введение</vt:lpstr>
      <vt:lpstr>Появление елочной игрушки за рубежом</vt:lpstr>
      <vt:lpstr>Елочная игрушка в Царской России</vt:lpstr>
      <vt:lpstr>Елочная игрушка в РСФСР 1920 – 1930 гг. XX века</vt:lpstr>
      <vt:lpstr>Великая Отечественная Война и елочная игрушка</vt:lpstr>
      <vt:lpstr>Елочная игрушка 1950–1990 годов</vt:lpstr>
      <vt:lpstr> Елочная игрушка: мода, современные тенденции</vt:lpstr>
      <vt:lpstr>Производство елочных игрушек</vt:lpstr>
      <vt:lpstr>Елочная игрушка как предмет коллекционирования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«Елочная игрушка : вчера, сегодня, завтра»</dc:title>
  <dc:creator>Дом</dc:creator>
  <cp:lastModifiedBy>Дом</cp:lastModifiedBy>
  <cp:revision>13</cp:revision>
  <dcterms:created xsi:type="dcterms:W3CDTF">2019-02-05T14:47:28Z</dcterms:created>
  <dcterms:modified xsi:type="dcterms:W3CDTF">2019-03-06T06:20:31Z</dcterms:modified>
</cp:coreProperties>
</file>