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8" r:id="rId10"/>
    <p:sldId id="270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769" autoAdjust="0"/>
  </p:normalViewPr>
  <p:slideViewPr>
    <p:cSldViewPr>
      <p:cViewPr>
        <p:scale>
          <a:sx n="68" d="100"/>
          <a:sy n="68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sideWall>
      <c:spPr>
        <a:solidFill>
          <a:schemeClr val="accent3"/>
        </a:solidFill>
      </c:spPr>
    </c:sideWall>
    <c:backWall>
      <c:spPr>
        <a:solidFill>
          <a:schemeClr val="accent3"/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развития речи Э.Г.</c:v>
                </c:pt>
              </c:strCache>
            </c:strRef>
          </c:tx>
          <c:dLbls>
            <c:dLbl>
              <c:idx val="0"/>
              <c:layout>
                <c:manualLayout>
                  <c:x val="7.788161993769512E-3"/>
                  <c:y val="0.1666666666666667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21,7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46105919003117E-2"/>
                  <c:y val="0.4496124031007757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39,1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8691588785046748E-2"/>
                  <c:y val="0.4496124031007757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39,1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21.7</c:v>
                </c:pt>
                <c:pt idx="1">
                  <c:v>39.1</c:v>
                </c:pt>
                <c:pt idx="2">
                  <c:v>39.1</c:v>
                </c:pt>
              </c:numCache>
            </c:numRef>
          </c:val>
        </c:ser>
        <c:shape val="cylinder"/>
        <c:axId val="78075392"/>
        <c:axId val="78076928"/>
        <c:axId val="0"/>
      </c:bar3DChart>
      <c:catAx>
        <c:axId val="78075392"/>
        <c:scaling>
          <c:orientation val="minMax"/>
        </c:scaling>
        <c:axPos val="b"/>
        <c:numFmt formatCode="General" sourceLinked="0"/>
        <c:tickLblPos val="nextTo"/>
        <c:crossAx val="78076928"/>
        <c:crosses val="autoZero"/>
        <c:auto val="1"/>
        <c:lblAlgn val="ctr"/>
        <c:lblOffset val="100"/>
      </c:catAx>
      <c:valAx>
        <c:axId val="78076928"/>
        <c:scaling>
          <c:orientation val="minMax"/>
        </c:scaling>
        <c:axPos val="l"/>
        <c:majorGridlines/>
        <c:numFmt formatCode="General" sourceLinked="1"/>
        <c:tickLblPos val="nextTo"/>
        <c:crossAx val="78075392"/>
        <c:crosses val="autoZero"/>
        <c:crossBetween val="between"/>
      </c:valAx>
    </c:plotArea>
    <c:plotVisOnly val="1"/>
    <c:dispBlanksAs val="gap"/>
  </c:chart>
  <c:txPr>
    <a:bodyPr/>
    <a:lstStyle/>
    <a:p>
      <a:pPr>
        <a:defRPr b="1"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lrMapOvr bg1="lt1" tx1="dk1" bg2="lt2" tx2="dk2" accent1="accent1" accent2="accent2" accent3="accent3" accent4="accent4" accent5="accent5" accent6="accent6" hlink="hlink" folHlink="folHlink"/>
  <c:chart>
    <c:autoTitleDeleted val="1"/>
    <c:view3D>
      <c:rAngAx val="1"/>
    </c:view3D>
    <c:sideWall>
      <c:spPr>
        <a:solidFill>
          <a:schemeClr val="accent3"/>
        </a:solidFill>
      </c:spPr>
    </c:sideWall>
    <c:backWall>
      <c:spPr>
        <a:solidFill>
          <a:schemeClr val="accent3"/>
        </a:solidFill>
      </c:spPr>
    </c:backWall>
    <c:plotArea>
      <c:layout>
        <c:manualLayout>
          <c:layoutTarget val="inner"/>
          <c:xMode val="edge"/>
          <c:yMode val="edge"/>
          <c:x val="9.4365567585301846E-2"/>
          <c:y val="2.7969941257342836E-2"/>
          <c:w val="0.9056344037098869"/>
          <c:h val="0.8272646530869036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развития речи Э.Г.</c:v>
                </c:pt>
              </c:strCache>
            </c:strRef>
          </c:tx>
          <c:dLbls>
            <c:dLbl>
              <c:idx val="0"/>
              <c:layout>
                <c:manualLayout>
                  <c:x val="2.0833333333333325E-2"/>
                  <c:y val="0.3531746031746038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52,1</a:t>
                    </a:r>
                    <a:r>
                      <a:rPr lang="ru-RU" b="1" dirty="0" smtClean="0"/>
                      <a:t>%</a:t>
                    </a:r>
                    <a:endParaRPr lang="en-US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6.944444444444516E-3"/>
                  <c:y val="0.1626984126984127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34,7</a:t>
                    </a:r>
                    <a:r>
                      <a:rPr lang="ru-RU" b="1" dirty="0" smtClean="0"/>
                      <a:t>%</a:t>
                    </a:r>
                    <a:endParaRPr lang="en-US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3888888888888907E-2"/>
                  <c:y val="-7.142857142857142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13,2</a:t>
                    </a:r>
                    <a:r>
                      <a:rPr lang="ru-RU" b="1" dirty="0" smtClean="0"/>
                      <a:t>%</a:t>
                    </a:r>
                    <a:endParaRPr lang="en-US" b="1" dirty="0"/>
                  </a:p>
                </c:rich>
              </c:tx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Monotype Corsiva" pitchFamily="66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52.1</c:v>
                </c:pt>
                <c:pt idx="1">
                  <c:v>34.700000000000003</c:v>
                </c:pt>
                <c:pt idx="2">
                  <c:v>13.2</c:v>
                </c:pt>
              </c:numCache>
            </c:numRef>
          </c:val>
        </c:ser>
        <c:shape val="cylinder"/>
        <c:axId val="92824704"/>
        <c:axId val="92886144"/>
        <c:axId val="0"/>
      </c:bar3DChart>
      <c:catAx>
        <c:axId val="9282470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2886144"/>
        <c:crosses val="autoZero"/>
        <c:auto val="1"/>
        <c:lblAlgn val="ctr"/>
        <c:lblOffset val="100"/>
      </c:catAx>
      <c:valAx>
        <c:axId val="92886144"/>
        <c:scaling>
          <c:orientation val="minMax"/>
        </c:scaling>
        <c:axPos val="l"/>
        <c:majorGridlines/>
        <c:numFmt formatCode="General" sourceLinked="1"/>
        <c:tickLblPos val="nextTo"/>
        <c:crossAx val="92824704"/>
        <c:crosses val="autoZero"/>
        <c:crossBetween val="between"/>
      </c:valAx>
    </c:plotArea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otoham.ru/img/picture/Jun/07/7482e6a088103b1f5497bcc40faf1bf5/mini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3400"/>
            <a:ext cx="9144000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4800" y="-381000"/>
            <a:ext cx="8839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 как средство развития речи детей дошкольного возраста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4419600"/>
            <a:ext cx="8382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подготовительной к школе группы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«Капельки»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детский сад №28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«Матрёшка»</a:t>
            </a:r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Кичатова  Альбина  Сергеевна</a:t>
            </a:r>
          </a:p>
          <a:p>
            <a:endParaRPr lang="ru-RU" dirty="0">
              <a:solidFill>
                <a:schemeClr val="bg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9200" y="533400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этап </a:t>
            </a: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проводился с 03.03.2019 г. по 15.04.2019 г.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проведение итогового мониторинга и обобщения исследования в виде методических рекомендаций по теме.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уровня связной развития речи детей 6– 7 лет.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14400" y="3200400"/>
          <a:ext cx="7315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otovie-prezentacii.ru/wp-content/uploads/2013/02/SHablon-dlya-prezentatsii-Radug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1000" y="609600"/>
            <a:ext cx="80772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целью формирования интереса и потребности в чтении, необходимо: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и активизировать словарный запас.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Воспитывать умение слушать новые сказки, рассказы, стихи, следить за развитием действия, сопереживать героям произведения. 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Развивать умение с помощью воспитателя инсценировать 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драматизировать.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Обращать внимание детей на изобразительно-выразительные средства, помогать почувствовать красоту и выразительность языка произведения, прививать чуткость к поэтическому слову.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Учить детей читать наизусть стихотворения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6) Развивать творческие способности детей.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Продолжать формировать интерес к книгам. 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otovie-prezentacii.ru/wp-content/uploads/2013/02/SHablon-dlya-prezentatsii-Radug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3400" y="228600"/>
            <a:ext cx="82296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31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Теоретический обзор литературы по проблеме исследования позволяет сделать следующие выводы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31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1.Основная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в системе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работы по развитию речи детей дошкольного возраста заключается в формировании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связной речи и навыков речевого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общения.</a:t>
            </a:r>
            <a:endParaRPr lang="ru-RU" sz="23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31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методике принято выделять такие средства речевого развития детей как общение взрослых и детей; культурная языковая среда, речь воспитателя; художественная литература; различные виды искусства (изобразительное, музыка, театр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lang="ru-RU" sz="23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31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 процессе ознакомления детей с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художественной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литературой обогащается словарь, развиваются образная речь, поэтический слух, творческая речевая деятельность, эстетические и нравственные понятия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3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31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программы развития речи детей  дошкольного возраста через художественную литературу направлено на формирование интереса и потребности в чтении.</a:t>
            </a:r>
            <a:endParaRPr lang="ru-RU" sz="23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otovie-prezentacii.ru/wp-content/uploads/2013/02/SHablon-dlya-prezentatsii-Radug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90600" y="685800"/>
            <a:ext cx="6934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gotovie-prezentacii.ru/wp-content/uploads/2013/02/SHablon-dlya-prezentatsii-Raduga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09600" y="304800"/>
            <a:ext cx="82296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исследования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состоит в том, что в овладение родным языком как средством и способом общения и познания является одним из самых важных приобретений ребенка в дошкольном возрасте. Если определенный уровень овладения родным языком, не достигнут на определенном возрастном этапе, то этот путь, как правило, не может быть успешно пройден в дальнейшем.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Развитие речи непосредственно влияет на развитие мышления.</a:t>
            </a:r>
          </a:p>
          <a:p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Благодаря речи дети овладевают нормами общественного поведения, что способствует нравственному воспитанию. </a:t>
            </a:r>
          </a:p>
          <a:p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художественной литературы ребенок узнает много новых слов, образных выражений, его речь обогащается эмоциональной и поэтической лексикой. Литература помогает детям излагать свое отношение к прослушанному, используя сравнения, метафоры, эпитеты и другие средства образной выразительности.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9600" y="457200"/>
            <a:ext cx="8153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учебно-воспитательный процесс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связной речи детей  дошкольного возраста с помощью художественной литературы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влияние чтения художественной литературы на уровень развития речи дошкольника.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" y="335846"/>
            <a:ext cx="8305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характеристику основным понятиям по теме исследования.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влияние </a:t>
            </a: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художественной литературы  на уровень развития связной речи детей дошкольного возраста.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методические рекомендации по теме исследования.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Исходя из цели и задач, была определена  </a:t>
            </a:r>
            <a:r>
              <a:rPr lang="ru-RU" altLang="ja-JP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гипотеза исследования: </a:t>
            </a: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развитие связной речи у детей дошкольного возраста с помощью художественной литературы будет проходить наиболее интенсивно при выполнении следующих условий: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учет возрастных и психологических особенностей детей  дошкольного возраста;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развитие всех компонентов связной речи детей;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систематичность;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последовательность (логичность)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3400" y="609600"/>
            <a:ext cx="8077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altLang="ja-JP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altLang="ja-JP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уровня развития связной речи А.Г. Арушанова.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База исследования. </a:t>
            </a:r>
            <a:r>
              <a:rPr lang="ru-RU" altLang="ja-JP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 проводится в МБДОУ №28 «Матрёшка». Подготовительная к школе группа «Капельки», количество: 23 ребенка.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62000" y="457200"/>
            <a:ext cx="7848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Констатирующий этап </a:t>
            </a: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проводился с 01.10 по 31.10. 2018 год.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определение уровня связной развития речи детей 6 – 7 лет.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реализации данного этапа исследования были использованы методы исследования – диагностика уровня развития связной речи детей (А.Г. Арушанова).</a:t>
            </a:r>
            <a:endParaRPr lang="ru-RU" altLang="ja-JP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09600" y="3429000"/>
          <a:ext cx="81534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38200" y="609600"/>
            <a:ext cx="79248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altLang="ja-JP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Формирующий этап</a:t>
            </a: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проводился с 01.11 2018 г. по 20.03.2019 г. </a:t>
            </a:r>
            <a:endParaRPr lang="ru-RU" altLang="ja-JP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разработка цикла образовательной деятельности по развитию связной речи с помощью чтения художественной литературы.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работы на формирующем этапе нами использовались следующие педагогические технологии: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Заучивание стихов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Посещение </a:t>
            </a: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библиотеки, детские театры</a:t>
            </a:r>
            <a:endParaRPr lang="ru-RU" altLang="ja-JP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</a:t>
            </a: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сказок, участие в конкурсах чтецов</a:t>
            </a:r>
            <a:endParaRPr lang="ru-RU" altLang="ja-JP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Интерактивные </a:t>
            </a:r>
            <a:r>
              <a:rPr lang="ru-RU" altLang="ja-JP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пользователь\Desktop\матрешка\фото капельки и сказка\тел фото 1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7776000" cy="583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gotovie-prezentacii.ru/wp-content/uploads/2013/02/SHablon-dlya-prezentatsii-Radug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пользователь\Desktop\матрешка\фото капельки и сказка\тел фото 6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7968000" cy="597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9">
      <a:dk1>
        <a:srgbClr val="FFFF00"/>
      </a:dk1>
      <a:lt1>
        <a:srgbClr val="00B0F0"/>
      </a:lt1>
      <a:dk2>
        <a:srgbClr val="FF0000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669</Words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36</cp:revision>
  <dcterms:created xsi:type="dcterms:W3CDTF">2017-04-09T01:04:41Z</dcterms:created>
  <dcterms:modified xsi:type="dcterms:W3CDTF">2019-05-04T12:15:27Z</dcterms:modified>
</cp:coreProperties>
</file>