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7" r:id="rId4"/>
    <p:sldId id="260" r:id="rId5"/>
    <p:sldId id="266" r:id="rId6"/>
    <p:sldId id="259" r:id="rId7"/>
    <p:sldId id="267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1EE3441-9A87-49B0-94C4-7FE58C1E1028}" type="datetimeFigureOut">
              <a:rPr lang="ru-RU" smtClean="0"/>
              <a:t>10.01.2019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CDADE97-AC95-418F-9EC5-B56B3BF45EF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776288"/>
            <a:ext cx="4464496" cy="1470025"/>
          </a:xfrm>
        </p:spPr>
        <p:txBody>
          <a:bodyPr/>
          <a:lstStyle/>
          <a:p>
            <a:r>
              <a:rPr lang="ru-RU" dirty="0" smtClean="0"/>
              <a:t>Задание 23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996952"/>
            <a:ext cx="8062912" cy="2304256"/>
          </a:xfrm>
        </p:spPr>
        <p:txBody>
          <a:bodyPr/>
          <a:lstStyle/>
          <a:p>
            <a:r>
              <a:rPr lang="ru-RU" b="1" dirty="0" smtClean="0"/>
              <a:t>Теория к заданию 23 ЕГЭ по русскому языку на тему «Функционально-смысловые типы речи»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252520" cy="6454808"/>
          </a:xfrm>
        </p:spPr>
        <p:txBody>
          <a:bodyPr>
            <a:normAutofit fontScale="25000" lnSpcReduction="20000"/>
          </a:bodyPr>
          <a:lstStyle/>
          <a:p>
            <a:pPr fontAlgn="ctr"/>
            <a:r>
              <a:rPr lang="ru-RU" sz="6400" b="1" dirty="0" smtClean="0"/>
              <a:t>Задание 23 </a:t>
            </a:r>
          </a:p>
          <a:p>
            <a:r>
              <a:rPr lang="ru-RU" sz="6400" dirty="0" smtClean="0"/>
              <a:t>Какие из перечисленных утверждений являются верными? Укажите номера ответов.</a:t>
            </a:r>
          </a:p>
          <a:p>
            <a:r>
              <a:rPr lang="ru-RU" sz="6400" dirty="0" smtClean="0"/>
              <a:t>Цифры укажите в порядке возрастания.</a:t>
            </a:r>
          </a:p>
          <a:p>
            <a:r>
              <a:rPr lang="ru-RU" sz="6400" dirty="0" smtClean="0"/>
              <a:t> </a:t>
            </a:r>
            <a:r>
              <a:rPr lang="ru-RU" sz="6400" dirty="0" smtClean="0"/>
              <a:t>1</a:t>
            </a:r>
            <a:r>
              <a:rPr lang="ru-RU" sz="6400" dirty="0" smtClean="0"/>
              <a:t>) 3 предложение текста противопоставлено по смыслу предложению 2.</a:t>
            </a:r>
          </a:p>
          <a:p>
            <a:r>
              <a:rPr lang="ru-RU" sz="6400" dirty="0" smtClean="0"/>
              <a:t>2) В предложениях 4—14 представлено рассуждение.</a:t>
            </a:r>
          </a:p>
          <a:p>
            <a:r>
              <a:rPr lang="ru-RU" sz="6400" dirty="0" smtClean="0"/>
              <a:t>3) Предложения 22—23 объясняют содержание предложений 20—21.</a:t>
            </a:r>
          </a:p>
          <a:p>
            <a:r>
              <a:rPr lang="ru-RU" sz="6400" dirty="0" smtClean="0"/>
              <a:t>4) В предложениях 24—27 перечислены последовательные события.</a:t>
            </a:r>
          </a:p>
          <a:p>
            <a:r>
              <a:rPr lang="ru-RU" sz="6400" dirty="0" smtClean="0"/>
              <a:t>5) В предложении 6 не содержится вывод из 5-го.</a:t>
            </a:r>
          </a:p>
          <a:p>
            <a:pPr>
              <a:buNone/>
            </a:pPr>
            <a:r>
              <a:rPr lang="ru-RU" sz="6400" dirty="0" smtClean="0"/>
              <a:t>     . </a:t>
            </a:r>
            <a:r>
              <a:rPr lang="ru-RU" sz="6400" dirty="0" smtClean="0"/>
              <a:t>(2)Писатель должен не наблюдать жизнь, а жить в жизни, наблюдая её не снаружи, а изнутри. (3)Между тем обычная история жизни писателя такова: удалась ему вещь, обратил на себя внимание — и бросает прежнюю работу, и становится профессионалом. (4)И вот человек садится писать не тогда, когда ему что-то нужно сказать, а тогда, когда нужно платить за квартиру, шить жене пальто. (5)И на глазах свежий росточек таланта желтеет, сохнет. (6)И нет уж писателя. (7)Начинающий писатель, если он уважает свой талант и дорожит им, не должен «жить» литературой. (8)Чем угодно добывай средства к жизни, только не писательством. (9)Придёт время, и то же писательство самотёком начнет кормить тебя произведениями, написанными раньше</a:t>
            </a:r>
            <a:r>
              <a:rPr lang="ru-RU" sz="6400" dirty="0" smtClean="0"/>
              <a:t>.(</a:t>
            </a:r>
            <a:r>
              <a:rPr lang="ru-RU" sz="6400" dirty="0" smtClean="0"/>
              <a:t>10)Не говорю уж об этом, но писатель, становясь профессионалом, сам вырывает себя из жизни. (11)Обычная теперь для него среда — товарищи писатели, заседания секций, ресторанчики, клуб писателей. (12)Варка в собственном соку. (13)А потом куда-нибудь выезжает, ходит с блокнотом и «набирает материал</a:t>
            </a:r>
            <a:r>
              <a:rPr lang="ru-RU" sz="6400" dirty="0" smtClean="0"/>
              <a:t>».(</a:t>
            </a:r>
            <a:r>
              <a:rPr lang="ru-RU" sz="6400" dirty="0" smtClean="0"/>
              <a:t>14)Нужно в жизни жить, работать — инженером, врачом, педагогом, рабочим</a:t>
            </a:r>
            <a:r>
              <a:rPr lang="ru-RU" sz="6400" dirty="0" smtClean="0"/>
              <a:t>..(</a:t>
            </a:r>
            <a:r>
              <a:rPr lang="ru-RU" sz="6400" dirty="0" smtClean="0"/>
              <a:t>20)— Много ли тогда напишешь</a:t>
            </a:r>
            <a:r>
              <a:rPr lang="ru-RU" sz="6400" dirty="0" smtClean="0"/>
              <a:t>?(</a:t>
            </a:r>
            <a:r>
              <a:rPr lang="ru-RU" sz="6400" dirty="0" smtClean="0"/>
              <a:t>21)— И очень хорошо, что немного. (22)Всё, что тогда напишется, будет полноценно, нужно. (23)А так, по совести сказать, взять почти у каждого писателя полное собрание его сочинений — много ли потеряет литература, если выбросить из неё три четверти написанного</a:t>
            </a:r>
            <a:r>
              <a:rPr lang="ru-RU" sz="6400" dirty="0" smtClean="0"/>
              <a:t>?(</a:t>
            </a:r>
            <a:r>
              <a:rPr lang="ru-RU" sz="6400" dirty="0" smtClean="0"/>
              <a:t>24)Я замечал на себе в начале литературной работы: каждый успех снижает требовательность к себе, с каждым успехом начинаешь писать «легко». (25)И как в это время бывает полезен жестокий щелчок — отказ редакции, суровая встреча критики!.. (26)Просите, товарищи, судьбу, чтоб она была к вам построже и позлее. (27)И тогда мы наверняка узнаем настоящего писателя.</a:t>
            </a:r>
          </a:p>
          <a:p>
            <a:r>
              <a:rPr lang="ru-RU" sz="6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2152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В 23 задании ЕГЭ вам необходимо выполнить два основных действия:  1) определить тип речи в указанных фрагментах 2) понять, какое из высказываний верно, а какое — </a:t>
            </a:r>
            <a:r>
              <a:rPr lang="ru-RU" sz="2400" dirty="0" smtClean="0"/>
              <a:t>нет .</a:t>
            </a:r>
            <a:endParaRPr lang="ru-RU" sz="2400" dirty="0" smtClean="0"/>
          </a:p>
          <a:p>
            <a:r>
              <a:rPr lang="ru-RU" dirty="0" smtClean="0"/>
              <a:t>23 Какие </a:t>
            </a:r>
            <a:r>
              <a:rPr lang="ru-RU" dirty="0" smtClean="0"/>
              <a:t>из перечисленных утверждений являются </a:t>
            </a:r>
            <a:r>
              <a:rPr lang="ru-RU" dirty="0" smtClean="0"/>
              <a:t>ошибочными (верными)? </a:t>
            </a:r>
            <a:r>
              <a:rPr lang="ru-RU" dirty="0" smtClean="0"/>
              <a:t>Укажите номера ответов.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 Предложение 4 указывает на следствие того, о чём говорится в предложении 3.</a:t>
            </a:r>
          </a:p>
          <a:p>
            <a:r>
              <a:rPr lang="ru-RU" dirty="0" smtClean="0"/>
              <a:t>2) Предложения 15–18 содержат элементы описания.</a:t>
            </a:r>
          </a:p>
          <a:p>
            <a:r>
              <a:rPr lang="ru-RU" dirty="0" smtClean="0"/>
              <a:t>3) В предложениях 32–34 представлено рассуждение.</a:t>
            </a:r>
          </a:p>
          <a:p>
            <a:r>
              <a:rPr lang="ru-RU" dirty="0" smtClean="0"/>
              <a:t>4) В предложениях 38–40 представлено повествование.</a:t>
            </a:r>
          </a:p>
          <a:p>
            <a:r>
              <a:rPr lang="ru-RU" dirty="0" smtClean="0"/>
              <a:t>5) Предложения 51–53 содержат описание.</a:t>
            </a:r>
          </a:p>
          <a:p>
            <a:r>
              <a:rPr lang="ru-RU" u="sng" dirty="0" smtClean="0"/>
              <a:t>Показать дополнительный текст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6632"/>
            <a:ext cx="8507288" cy="67413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11200" b="1" dirty="0" smtClean="0"/>
              <a:t>    Три </a:t>
            </a:r>
            <a:r>
              <a:rPr lang="ru-RU" sz="11200" b="1" dirty="0" smtClean="0"/>
              <a:t>основных </a:t>
            </a:r>
            <a:r>
              <a:rPr lang="ru-RU" sz="11200" b="1" dirty="0" smtClean="0"/>
              <a:t>функционально-смысловых типа.</a:t>
            </a:r>
          </a:p>
          <a:p>
            <a:pPr>
              <a:buNone/>
            </a:pPr>
            <a:r>
              <a:rPr lang="ru-RU" sz="8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Повествование</a:t>
            </a:r>
            <a:r>
              <a:rPr lang="ru-RU" sz="4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6400" dirty="0" smtClean="0"/>
              <a:t>– рассказ о событиях, сменяющих друг друга. Для </a:t>
            </a:r>
            <a:r>
              <a:rPr lang="ru-RU" sz="6400" dirty="0" smtClean="0"/>
              <a:t>него характерны </a:t>
            </a:r>
            <a:r>
              <a:rPr lang="ru-RU" sz="6400" dirty="0" smtClean="0"/>
              <a:t>глаголы совершенного вида (что </a:t>
            </a:r>
            <a:r>
              <a:rPr lang="ru-RU" sz="6400" i="1" dirty="0" smtClean="0"/>
              <a:t>С</a:t>
            </a:r>
            <a:r>
              <a:rPr lang="ru-RU" sz="6400" dirty="0" smtClean="0"/>
              <a:t>делал?), переход от одного действия к другому, наличие диалога</a:t>
            </a:r>
            <a:r>
              <a:rPr lang="ru-RU" sz="6400" dirty="0" smtClean="0"/>
              <a:t>.</a:t>
            </a:r>
            <a:r>
              <a:rPr lang="ru-RU" sz="6400" b="1" dirty="0" smtClean="0"/>
              <a:t> Повествование</a:t>
            </a:r>
            <a:r>
              <a:rPr lang="ru-RU" sz="6400" dirty="0" smtClean="0"/>
              <a:t> – сообщение, рассказ о хронологической последовательности событий, который может происходить в настоящем, будущем или прошедшем времени. В нем часто указывается место, время и действующее лицо.  </a:t>
            </a:r>
          </a:p>
          <a:p>
            <a:pPr>
              <a:buNone/>
            </a:pPr>
            <a:r>
              <a:rPr lang="ru-RU" sz="6400" dirty="0" smtClean="0"/>
              <a:t>       Повествование </a:t>
            </a:r>
            <a:r>
              <a:rPr lang="ru-RU" sz="6400" dirty="0" smtClean="0"/>
              <a:t>обычно построено на глаголах, которые рассказывают о действии в </a:t>
            </a:r>
            <a:r>
              <a:rPr lang="ru-RU" sz="6400" dirty="0" smtClean="0"/>
              <a:t>динамике.</a:t>
            </a: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       Любой </a:t>
            </a:r>
            <a:r>
              <a:rPr lang="ru-RU" sz="6400" dirty="0" smtClean="0"/>
              <a:t>текст-повествование состоит из зачина, кульминации и развязки. </a:t>
            </a:r>
            <a:endParaRPr lang="ru-RU" sz="6400" dirty="0" smtClean="0"/>
          </a:p>
          <a:p>
            <a:pPr>
              <a:buNone/>
            </a:pPr>
            <a:r>
              <a:rPr lang="ru-RU" sz="6400" b="1" dirty="0" smtClean="0"/>
              <a:t>Пример</a:t>
            </a:r>
            <a:r>
              <a:rPr lang="ru-RU" sz="6400" b="1" dirty="0" smtClean="0"/>
              <a:t>:</a:t>
            </a:r>
            <a:r>
              <a:rPr lang="ru-RU" sz="6400" dirty="0" smtClean="0"/>
              <a:t> </a:t>
            </a:r>
          </a:p>
          <a:p>
            <a:pPr>
              <a:buNone/>
            </a:pPr>
            <a:r>
              <a:rPr lang="ru-RU" sz="6400" dirty="0" smtClean="0"/>
              <a:t>Пришёл, увидел, победил (Цезарь).  </a:t>
            </a:r>
          </a:p>
          <a:p>
            <a:pPr>
              <a:buNone/>
            </a:pPr>
            <a:r>
              <a:rPr lang="ru-RU" sz="86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Рассуждение</a:t>
            </a:r>
            <a:r>
              <a:rPr lang="ru-RU" sz="5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5600" dirty="0" smtClean="0"/>
              <a:t>– мысли вслух. Характерно наличие вопросительных предложений, вводных слов, переход от тезиса к доказательствам</a:t>
            </a:r>
            <a:r>
              <a:rPr lang="ru-RU" sz="5600" dirty="0" smtClean="0"/>
              <a:t>.</a:t>
            </a:r>
            <a:r>
              <a:rPr lang="ru-RU" sz="5600" b="1" dirty="0" smtClean="0"/>
              <a:t>  Рассуждение</a:t>
            </a:r>
            <a:r>
              <a:rPr lang="ru-RU" sz="5600" dirty="0" smtClean="0"/>
              <a:t> - последовательность мыслей автора, обоснование точки зрения, положения, содержит причинно-следственные связи событий и явлений, объяснение причин, доказательство, опровержение, разъяснение, подтверждение мыслей. </a:t>
            </a:r>
          </a:p>
          <a:p>
            <a:r>
              <a:rPr lang="ru-RU" sz="5600" dirty="0" smtClean="0"/>
              <a:t>Часто создается по схеме: тезис – аргумент – вывод; строится в вопросно-ответной форме, содержит вводные слова и выражения, риторические вопросы и восклицания. Иногда содержит только вывод или только тезис</a:t>
            </a:r>
            <a:r>
              <a:rPr lang="ru-RU" sz="5600" dirty="0" smtClean="0"/>
              <a:t>.</a:t>
            </a:r>
          </a:p>
          <a:p>
            <a:r>
              <a:rPr lang="ru-RU" sz="5600" dirty="0" smtClean="0"/>
              <a:t> </a:t>
            </a:r>
            <a:r>
              <a:rPr lang="ru-RU" sz="8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Описание</a:t>
            </a: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6000" dirty="0" smtClean="0"/>
              <a:t>– картинка в словах. Характерны глаголы несовершенного вида (как на застывшей фотографии), прилагательные и любые другие эпитеты, переход от одной грани описываемого к другой.</a:t>
            </a:r>
          </a:p>
          <a:p>
            <a:endParaRPr lang="ru-RU" sz="5600" dirty="0" smtClean="0"/>
          </a:p>
          <a:p>
            <a:endParaRPr lang="ru-RU" sz="6400" dirty="0" smtClean="0"/>
          </a:p>
          <a:p>
            <a:r>
              <a:rPr lang="ru-RU" sz="6400" dirty="0" smtClean="0"/>
              <a:t> 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Описания </a:t>
            </a:r>
            <a:r>
              <a:rPr lang="ru-RU" sz="4000" dirty="0" smtClean="0"/>
              <a:t>могут быть фактографическими или творческими. </a:t>
            </a:r>
          </a:p>
          <a:p>
            <a:pPr>
              <a:buNone/>
            </a:pPr>
            <a:r>
              <a:rPr lang="ru-RU" sz="4000" dirty="0" smtClean="0"/>
              <a:t>Фактографические описания распространены в научно-технической литературе, справочниках, </a:t>
            </a:r>
            <a:r>
              <a:rPr lang="ru-RU" sz="4000" dirty="0" smtClean="0"/>
              <a:t>в инструкциях</a:t>
            </a:r>
            <a:r>
              <a:rPr lang="ru-RU" sz="4000" dirty="0" smtClean="0"/>
              <a:t>, руководствах</a:t>
            </a:r>
            <a:r>
              <a:rPr lang="ru-RU" sz="4000" dirty="0" smtClean="0"/>
              <a:t>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Пример:</a:t>
            </a: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sz="4000" dirty="0" smtClean="0"/>
              <a:t>Отвёртка— ручной слесарный инструмент, предназначенный для завинчивания и отвинчивания крепёжных изделий с резьбой, чаще всего винтов и шурупов, на головке которых имеется шлиц(паз). Обычно представляет собой металлический стержень с наконечником и рукояткой (пластмассовой или деревянной). </a:t>
            </a:r>
          </a:p>
          <a:p>
            <a:pPr>
              <a:buNone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Творческие </a:t>
            </a:r>
            <a:r>
              <a:rPr lang="ru-RU" sz="4000" b="1" dirty="0" smtClean="0"/>
              <a:t>описания</a:t>
            </a:r>
            <a:r>
              <a:rPr lang="ru-RU" sz="4000" dirty="0" smtClean="0"/>
              <a:t> отличаются большей эмоциональностью. Эмоциональные описания бывают в художественных произведениях. Это описания интерьеров, пейзажа, портретная характеристика героев, также описание их внутренних качеств, их манер, речи и </a:t>
            </a:r>
            <a:r>
              <a:rPr lang="ru-RU" sz="4000" dirty="0" smtClean="0"/>
              <a:t>прочего В </a:t>
            </a:r>
            <a:r>
              <a:rPr lang="ru-RU" sz="4000" dirty="0" smtClean="0"/>
              <a:t>таких описаниях предмет или явление должно выделяться среди прочего. Часто присутствуют яркие сравнения, которые служат для того, чтобы выделить что-то особенное в предмете. Здесь возможна субъективность, так как все зависит от того, с какой стороны рассматривается предмет. </a:t>
            </a:r>
          </a:p>
          <a:p>
            <a:pPr>
              <a:buNone/>
            </a:pPr>
            <a:r>
              <a:rPr lang="ru-RU" sz="4000" b="1" dirty="0" smtClean="0"/>
              <a:t>Пример: 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"Это был человек лет тридцати двух-трех от роду, среднего роста, приятной наружности, с темно-серыми глазами, но с отсутствием всякой определенной идеи, всякой сосредоточенности в чертах лица. Мысль гуляла вольной птицей по лицу, порхала в глазах, садилась на полуотворенные губы, пряталась в складках лба, потом совсем пропадала, и тогда во всем лице теплился ровный свет беспечности. С лица беспечность переходила в позы всего тела, даже в складки шлафрока. </a:t>
            </a:r>
            <a:endParaRPr lang="ru-RU" sz="4000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96552" y="0"/>
            <a:ext cx="9793088" cy="666936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Примеры: </a:t>
            </a:r>
          </a:p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Описание</a:t>
            </a:r>
            <a:endParaRPr lang="ru-RU" sz="2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1400" i="1" dirty="0" smtClean="0"/>
              <a:t>Веселая собачка эта Вьюшка, всем нравится: ушки, как рожки, хвостик колечком, зубки беленькие, как чеснок. Достались ей от обеда две косточки.</a:t>
            </a:r>
            <a:endParaRPr lang="ru-RU" sz="1400" dirty="0" smtClean="0"/>
          </a:p>
          <a:p>
            <a:r>
              <a:rPr lang="ru-RU" sz="1400" i="1" dirty="0" smtClean="0"/>
              <a:t>Широкая долина </a:t>
            </a:r>
            <a:r>
              <a:rPr lang="ru-RU" sz="1400" i="1" dirty="0" smtClean="0"/>
              <a:t>синела </a:t>
            </a:r>
            <a:r>
              <a:rPr lang="ru-RU" sz="1400" i="1" dirty="0" smtClean="0"/>
              <a:t>и чуть туманилась под солнцем, перевальный ветерок налетал резвыми, не сильными порывами. Кедровки орали недалеко внизу. Погода стояла самая охотничья. (В. Ремизов «Воля вольная»)</a:t>
            </a:r>
            <a:endParaRPr lang="ru-RU" sz="1400" dirty="0" smtClean="0"/>
          </a:p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Повествование:</a:t>
            </a:r>
            <a:endParaRPr lang="ru-RU" sz="2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1400" i="1" dirty="0" smtClean="0"/>
              <a:t>Дядь Саша выругался и полез из кабины. Дядь Саша ждал этой беды, в кузове у него был запасной мост... Он стал набирать на телефоне Мишку Милютина. Потом вызвал Поварёнка. К обеду ясно стало, что сегодня не выехать, конца не видать было. Вместе с мостом надо было менять ещё что-то. Поварёнок обзванивал корешей в поисках нужных сальников и рычагов. </a:t>
            </a:r>
            <a:r>
              <a:rPr lang="ru-RU" sz="1400" i="1" dirty="0" err="1" smtClean="0"/>
              <a:t>Жебровский</a:t>
            </a:r>
            <a:r>
              <a:rPr lang="ru-RU" sz="1400" i="1" dirty="0" smtClean="0"/>
              <a:t> сначала пытался вникать, потом просто сидел рядом на ящике, скучая и покуривая. Дядь Саша тоже особо не лез, работой молча управлял высокий и худощавый Мишка. (В. Ремизов «Воля вольная»)</a:t>
            </a:r>
            <a:endParaRPr lang="ru-RU" sz="1400" dirty="0" smtClean="0"/>
          </a:p>
          <a:p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Рассуждение:</a:t>
            </a:r>
            <a:endParaRPr lang="ru-RU" sz="20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1400" i="1" dirty="0" smtClean="0"/>
              <a:t>По своему характеру он плюнул бы на это дело, замял и уехал бы, но в области уже знали, и человека надо было представить. Живым, а лучше мёртвым — за оказание сопротивления. «Это надо сделать кровь из носу, ты что, не врубаешься!..» — орал из области зам по оперативной, которому, видно, </a:t>
            </a:r>
            <a:r>
              <a:rPr lang="ru-RU" sz="1400" i="1" dirty="0" smtClean="0"/>
              <a:t>самому </a:t>
            </a:r>
            <a:r>
              <a:rPr lang="ru-RU" sz="1400" i="1" dirty="0" smtClean="0"/>
              <a:t>здорово </a:t>
            </a:r>
            <a:r>
              <a:rPr lang="ru-RU" sz="1400" i="1" dirty="0" smtClean="0"/>
              <a:t>досталось . Александру </a:t>
            </a:r>
            <a:r>
              <a:rPr lang="ru-RU" sz="1400" i="1" dirty="0" smtClean="0"/>
              <a:t>Михайловичу и так всё ясно было  его место из-за беглого </a:t>
            </a:r>
            <a:r>
              <a:rPr lang="ru-RU" sz="1400" i="1" dirty="0" smtClean="0"/>
              <a:t>падало </a:t>
            </a:r>
            <a:r>
              <a:rPr lang="ru-RU" sz="1400" i="1" dirty="0" smtClean="0"/>
              <a:t>в цене и могло быть отдано только кому-то местному. Интересно, </a:t>
            </a:r>
            <a:r>
              <a:rPr lang="ru-RU" sz="1400" i="1" dirty="0" smtClean="0"/>
              <a:t>Василию с Гришей предлагали</a:t>
            </a:r>
            <a:r>
              <a:rPr lang="ru-RU" sz="1400" i="1" dirty="0" smtClean="0"/>
              <a:t>? А может, и обоим для конкуренции, размышлял Александр </a:t>
            </a:r>
            <a:r>
              <a:rPr lang="ru-RU" sz="1400" i="1" dirty="0" err="1" smtClean="0"/>
              <a:t>Михалыч</a:t>
            </a:r>
            <a:r>
              <a:rPr lang="ru-RU" sz="1400" i="1" dirty="0" smtClean="0"/>
              <a:t> ... </a:t>
            </a:r>
            <a:r>
              <a:rPr lang="ru-RU" sz="1400" i="1" dirty="0" smtClean="0"/>
              <a:t>(В. Ремизов «Воля вольная»)</a:t>
            </a:r>
            <a:endParaRPr lang="ru-RU" sz="1400" dirty="0" smtClean="0"/>
          </a:p>
          <a:p>
            <a:r>
              <a:rPr lang="ru-RU" sz="1400" i="1" dirty="0" err="1" smtClean="0"/>
              <a:t>Жебровский</a:t>
            </a:r>
            <a:r>
              <a:rPr lang="ru-RU" sz="1400" i="1" dirty="0" smtClean="0"/>
              <a:t> не вмешивался. В России власть всегда была священной коровой. Даже здесь, на её окраинах, где никогда не было крепостного права и где на суровой природе жили вполне самостоятельные мужики, людей возмущало не дурное устройство самой власти, но лишь справедливость или несправедливость её действий. Это необъяснимо глупо, думал Илья и помалкивал. Смысла в этих разговорах не было никакого. (В. Ремизов «Воля вольная»)</a:t>
            </a:r>
            <a:endParaRPr lang="ru-RU" sz="1400" dirty="0" smtClean="0"/>
          </a:p>
          <a:p>
            <a:endParaRPr lang="ru-RU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26616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​</a:t>
            </a:r>
            <a:r>
              <a:rPr lang="ru-RU" b="1" dirty="0" smtClean="0"/>
              <a:t>Повествование с элементами описания:</a:t>
            </a:r>
            <a:endParaRPr lang="ru-RU" dirty="0" smtClean="0"/>
          </a:p>
          <a:p>
            <a:r>
              <a:rPr lang="ru-RU" i="1" dirty="0" smtClean="0"/>
              <a:t>Слышал, что три года назад, весной, убили младшего дядь Саши — Сашку. В тот день </a:t>
            </a:r>
            <a:r>
              <a:rPr lang="ru-RU" i="1" dirty="0" smtClean="0"/>
              <a:t>Сашка </a:t>
            </a:r>
            <a:r>
              <a:rPr lang="ru-RU" i="1" dirty="0" smtClean="0"/>
              <a:t>вернулся из армии. В кафе дело было, куда он никогда не ходил. Один прыщавый, на голову ниже Сашки, курнув </a:t>
            </a:r>
            <a:r>
              <a:rPr lang="ru-RU" i="1" dirty="0" err="1" smtClean="0"/>
              <a:t>дряни</a:t>
            </a:r>
            <a:r>
              <a:rPr lang="ru-RU" i="1" dirty="0" smtClean="0"/>
              <a:t> , </a:t>
            </a:r>
            <a:r>
              <a:rPr lang="ru-RU" i="1" dirty="0" smtClean="0"/>
              <a:t>пырнул ножом. Весь посёлок хоронил. Сашка был красивый, трезвый и в жизни никого не обидел. Его ударили ножом, а он только морщился, улыбался растерянно и виновато, зажимая рукой пульсирующую рану. (В. Ремизов «Воля вольная»)</a:t>
            </a:r>
            <a:endParaRPr lang="ru-RU" dirty="0" smtClean="0"/>
          </a:p>
          <a:p>
            <a:r>
              <a:rPr lang="ru-RU" dirty="0" smtClean="0"/>
              <a:t>​</a:t>
            </a:r>
            <a:r>
              <a:rPr lang="ru-RU" b="1" dirty="0" smtClean="0"/>
              <a:t>Повествование с элементами описания:</a:t>
            </a:r>
            <a:endParaRPr lang="ru-RU" dirty="0" smtClean="0"/>
          </a:p>
          <a:p>
            <a:r>
              <a:rPr lang="ru-RU" i="1" dirty="0" smtClean="0"/>
              <a:t>Илья поставил вариться макароны, открыл тушёнку от нечего делать, а скорее, от охотничьего зуда в руках, принёс чехол с новым штуцером. Вспомнил, как ездил за ним в Австрию, как пробовал там на стрельбище, — пуля в пулю ложилась. Работа была штучная, ему надо было к сентябрю, и австрияки всё сделали в срок и нигде не отступили от своего качества. (В. Ремизов «Воля вольная»).</a:t>
            </a:r>
            <a:endParaRPr lang="ru-RU" dirty="0" smtClean="0"/>
          </a:p>
          <a:p>
            <a:r>
              <a:rPr lang="ru-RU" dirty="0" smtClean="0"/>
              <a:t>​</a:t>
            </a:r>
            <a:r>
              <a:rPr lang="ru-RU" b="1" dirty="0" smtClean="0"/>
              <a:t>Описание с элементами рассуждения:</a:t>
            </a:r>
            <a:endParaRPr lang="ru-RU" dirty="0" smtClean="0"/>
          </a:p>
          <a:p>
            <a:r>
              <a:rPr lang="ru-RU" i="1" dirty="0" smtClean="0"/>
              <a:t>Генка встал, отряхиваясь, взял карабин на плечо и пошёл прочь. Странное было дело. Эту вот жизнь в тайге он с годами любил всё больше и больше, а азарт терял. Не то чтобы азарт, но то, что раньше было. Он это точно знал за собой. Жадным никогда не слыл, но когда удавалось добыть больше других, а такое случалось часто, ходил довольный. Бывало и хвастался по пьяни. (В. Ремизов «Воля вольная»)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Предложение 10 указывает на причину того, о чем говорится в предложении 8.( потому что, оттого что , благодаря тому , что , так как, ибо, вследствие того что)</a:t>
            </a:r>
          </a:p>
          <a:p>
            <a:r>
              <a:rPr lang="ru-RU" sz="1800" dirty="0" smtClean="0"/>
              <a:t>Пример</a:t>
            </a:r>
            <a:r>
              <a:rPr lang="ru-RU" sz="1800" dirty="0" smtClean="0">
                <a:sym typeface="Wingdings" pitchFamily="2" charset="2"/>
              </a:rPr>
              <a:t>:</a:t>
            </a:r>
            <a:endParaRPr lang="ru-RU" sz="1800" dirty="0" smtClean="0"/>
          </a:p>
          <a:p>
            <a:r>
              <a:rPr lang="ru-RU" sz="1800" dirty="0" smtClean="0"/>
              <a:t>8) Корнев тоже согласился , и решено было высадиться на берег в девять часов.10) Времени вдруг оказалось много, и можно было полежать и подумать, тем более что это, наверное, уже в последний раз , а больше , пожалуй , не придётся.</a:t>
            </a:r>
          </a:p>
          <a:p>
            <a:r>
              <a:rPr lang="ru-RU" sz="1800" dirty="0" smtClean="0"/>
              <a:t>Предложение 3 объясняет, раскрывает содержание предложения 2.</a:t>
            </a:r>
          </a:p>
          <a:p>
            <a:r>
              <a:rPr lang="ru-RU" sz="1800" dirty="0" smtClean="0"/>
              <a:t>Пример: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ru-RU" sz="1800" dirty="0" smtClean="0"/>
              <a:t>2) Но однажды доктору против воли пришлось нарушить это правило.3)Завязавшаяся стычка застала его на поле и заставила разделить судьбу сражающихся и отстреливаться.</a:t>
            </a:r>
          </a:p>
          <a:p>
            <a:r>
              <a:rPr lang="ru-RU" sz="1800" dirty="0" smtClean="0"/>
              <a:t>Предложение 7 указывает на следствие того, о чем говорится в предложении 6.</a:t>
            </a:r>
          </a:p>
          <a:p>
            <a:pPr>
              <a:buNone/>
            </a:pPr>
            <a:r>
              <a:rPr lang="ru-RU" sz="1800" dirty="0" smtClean="0"/>
              <a:t>      Пример: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6)Места были глухие, почти бездорожные.7)Мне пришлось ехать в телеге и переправляться через лесные реки на паромах.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fontAlgn="ctr"/>
            <a:r>
              <a:rPr lang="ru-RU" b="1" dirty="0" smtClean="0"/>
              <a:t>Задание 23 </a:t>
            </a:r>
          </a:p>
          <a:p>
            <a:r>
              <a:rPr lang="ru-RU" dirty="0" smtClean="0"/>
              <a:t>Какие из перечисленных утверждений являются верными? Укажите номера ответов.</a:t>
            </a:r>
          </a:p>
          <a:p>
            <a:r>
              <a:rPr lang="ru-RU" dirty="0" smtClean="0"/>
              <a:t>Цифры укажите в порядке возрастания.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1) В предложениях 17, 18, 20, 22 перечислены последовательные действия персонажей.</a:t>
            </a:r>
          </a:p>
          <a:p>
            <a:r>
              <a:rPr lang="ru-RU" dirty="0" smtClean="0"/>
              <a:t>2) В предложениях 3–5 представлено рассуждение.</a:t>
            </a:r>
          </a:p>
          <a:p>
            <a:r>
              <a:rPr lang="ru-RU" dirty="0" smtClean="0"/>
              <a:t>3) Предложения 8–9 включают описание.</a:t>
            </a:r>
          </a:p>
          <a:p>
            <a:r>
              <a:rPr lang="ru-RU" dirty="0" smtClean="0"/>
              <a:t>4) Предложения 24–26 содержат повествование.</a:t>
            </a:r>
          </a:p>
          <a:p>
            <a:r>
              <a:rPr lang="ru-RU" dirty="0" smtClean="0"/>
              <a:t>5) Преобладающий тип текста—рассуждение.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(3)Впоследствии Варя стыдилась своих начальных предположений. (4)Хотя редкие транзитные эшелоны не задерживались в Москве, но вокзалы находились поблизости, и Родиону был известен Полин адрес. (5)Конечно, командование могло и не разрешить солдату отлучки из эшелона в Благовещенский тупичок, тогда почему же хоть открытки не черкнул своей-то, любимой-то, проездом в действующую армию?..</a:t>
            </a:r>
          </a:p>
          <a:p>
            <a:r>
              <a:rPr lang="ru-RU" dirty="0" smtClean="0"/>
              <a:t> </a:t>
            </a:r>
            <a:r>
              <a:rPr lang="ru-RU" dirty="0" smtClean="0"/>
              <a:t>(</a:t>
            </a:r>
            <a:r>
              <a:rPr lang="ru-RU" dirty="0" smtClean="0"/>
              <a:t>8)Варя нетерпеливо развернула листок, весь проткнутый карандашом, – видно, писалось на колене. (9)Пришлось к лампе подойти, чтобы разобрать тусклые, </a:t>
            </a:r>
            <a:r>
              <a:rPr lang="ru-RU" dirty="0" err="1" smtClean="0"/>
              <a:t>полузаконченные</a:t>
            </a:r>
            <a:r>
              <a:rPr lang="ru-RU" dirty="0" smtClean="0"/>
              <a:t> строки</a:t>
            </a:r>
            <a:r>
              <a:rPr lang="ru-RU" dirty="0" smtClean="0"/>
              <a:t>..</a:t>
            </a:r>
          </a:p>
          <a:p>
            <a:r>
              <a:rPr lang="ru-RU" dirty="0" smtClean="0"/>
              <a:t>(</a:t>
            </a:r>
            <a:r>
              <a:rPr lang="ru-RU" dirty="0" smtClean="0"/>
              <a:t>17)Я шёл последним в роте... а может, и во всей армии последним. (18)Перед нами на дороге встала местная девочка лет девяти, совсем ребёнок, видимо, на школьной скамье приученная любить Красную Армию... </a:t>
            </a:r>
            <a:r>
              <a:rPr lang="ru-RU" dirty="0" smtClean="0"/>
              <a:t> </a:t>
            </a:r>
            <a:r>
              <a:rPr lang="ru-RU" dirty="0" smtClean="0"/>
              <a:t>(20)Она подбежала к нам с полевыми цветами, и, так случилось, они достались мне.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 smtClean="0"/>
              <a:t>22)Зажмурился, а принял его у неё, покидаемой на милость врага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 (</a:t>
            </a:r>
            <a:r>
              <a:rPr lang="ru-RU" dirty="0" smtClean="0"/>
              <a:t>24)Я-то думал, семь раз кровью обольюсь, прежде чем мужчиной стану, а вот как оно происходит, всухую… и это купель зрелости! – (25)Дальше две строчки попались вовсе неразборчивые. – (26)И не знаю, Поленька, хватит ли всей моей жизни тот подарок оплатить</a:t>
            </a:r>
            <a:r>
              <a:rPr lang="ru-RU" dirty="0" smtClean="0"/>
              <a:t>...»</a:t>
            </a:r>
            <a:endParaRPr lang="ru-R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116632"/>
            <a:ext cx="9793088" cy="7344816"/>
          </a:xfrm>
        </p:spPr>
        <p:txBody>
          <a:bodyPr>
            <a:normAutofit fontScale="25000" lnSpcReduction="20000"/>
          </a:bodyPr>
          <a:lstStyle/>
          <a:p>
            <a:pPr fontAlgn="ctr"/>
            <a:r>
              <a:rPr lang="ru-RU" sz="4900" b="1" dirty="0" smtClean="0"/>
              <a:t>Задание 23 № </a:t>
            </a:r>
          </a:p>
          <a:p>
            <a:r>
              <a:rPr lang="ru-RU" sz="4900" dirty="0" smtClean="0"/>
              <a:t>Какие из перечисленных утверждений являются ошибочными?</a:t>
            </a:r>
          </a:p>
          <a:p>
            <a:r>
              <a:rPr lang="ru-RU" sz="4900" dirty="0" smtClean="0"/>
              <a:t> </a:t>
            </a:r>
          </a:p>
          <a:p>
            <a:r>
              <a:rPr lang="ru-RU" sz="4900" dirty="0" smtClean="0"/>
              <a:t>1) Предложение 15 содержит вывод из рассуждения, содержащегося в предложениях 1—14.</a:t>
            </a:r>
          </a:p>
          <a:p>
            <a:r>
              <a:rPr lang="ru-RU" sz="4900" dirty="0" smtClean="0"/>
              <a:t>2) Предложения 18—23 не включают повествование.</a:t>
            </a:r>
          </a:p>
          <a:p>
            <a:r>
              <a:rPr lang="ru-RU" sz="4900" dirty="0" smtClean="0"/>
              <a:t>3) В предложениях 1—4 представлено рассуждение.</a:t>
            </a:r>
          </a:p>
          <a:p>
            <a:r>
              <a:rPr lang="ru-RU" sz="4900" dirty="0" smtClean="0"/>
              <a:t>4) Предложения 24—25 содержат вывод из рассуждения, содержащегося в предложениях 18—23.</a:t>
            </a:r>
          </a:p>
          <a:p>
            <a:r>
              <a:rPr lang="ru-RU" sz="4900" dirty="0" smtClean="0"/>
              <a:t>5) В предложениях 10-11 представлено повествование.</a:t>
            </a:r>
          </a:p>
          <a:p>
            <a:r>
              <a:rPr lang="ru-RU" sz="4900" dirty="0" smtClean="0"/>
              <a:t>(</a:t>
            </a:r>
            <a:r>
              <a:rPr lang="ru-RU" sz="4900" dirty="0" smtClean="0"/>
              <a:t>1)Мы говорим иногда о людях: «Ограниченный человек». (2)Но что может значить это определение? (3)Каждый человек ограничен в своих знаниях или в своём представлении о мире. (4)Ограничено и человечество в целом.</a:t>
            </a:r>
          </a:p>
          <a:p>
            <a:r>
              <a:rPr lang="ru-RU" sz="4900" dirty="0" smtClean="0"/>
              <a:t> </a:t>
            </a:r>
            <a:r>
              <a:rPr lang="ru-RU" sz="4900" dirty="0" smtClean="0"/>
              <a:t>(</a:t>
            </a:r>
            <a:r>
              <a:rPr lang="ru-RU" sz="4900" dirty="0" smtClean="0"/>
              <a:t>5)Вообразим горняка, который в угольном пласте разработал вокруг себя некоторое пространство, окружённое толщами непроницаемого чёрного камня. (6)Вот его ограниченность. (7)Каждый человек в незримом, но тем не менее непроглядном пласте мира и жизни разработал вокруг себя некоторое пространство знаний. (8)Он находится как бы в капсуле, окружённой безграничным, загадочным миром. (9)«Капсулы» разные по размерам, потому что один знает больше, а другой меньше. (10)Человек, прочитавший сто книг, самонадеянно говорит о том, кто прочитал двадцать книг: «Ограниченный человек». (11)Но что он скажет тому, кто прочитал тысячу? (12)И нет, я думаю, человека, который прочитал бы все книги</a:t>
            </a:r>
            <a:r>
              <a:rPr lang="ru-RU" sz="4900" dirty="0" smtClean="0"/>
              <a:t>.(</a:t>
            </a:r>
            <a:r>
              <a:rPr lang="ru-RU" sz="4900" dirty="0" smtClean="0"/>
              <a:t>13)Несколько веков тому назад, когда информационная сторона человеческих знаний была не столь обширна, встречались учёные мужи, «капсула» которых приближалась к «капсуле» всего человечества и, может быть, даже совпадала с ней: Аристотель, Архимед, Леонардо да Винчи... (14)Теперь такого мудреца, который знал бы столько же, сколько знает человечество как таковое, найти нельзя. (15)Следовательно, про каждого можно сказать, что он ограниченный человек. </a:t>
            </a:r>
            <a:r>
              <a:rPr lang="ru-RU" sz="4900" dirty="0" smtClean="0"/>
              <a:t>( (</a:t>
            </a:r>
            <a:r>
              <a:rPr lang="ru-RU" sz="4900" dirty="0" smtClean="0"/>
              <a:t>18)Допустим условно и теоретически, что некоторые из горняков родились там, под землей, и ни разу не вылезали наружу. (19)Не читали книг, не имеют никакой информации, никакого представления о внешнем, запредельном (находящемся за пределами их забоя) мире. (20)Вот он выработал вокруг себя довольно обширное пространство и обитает в нём, думая, что мир ограничен его забоем. (21)Под землёй же работает и другой, менее опытный горняк, у которого выработанное пространство меньше. (22)То есть он более ограничен своим забоем, но зато имеет представление о внешнем, наземном мире: он купался в Чёрном море, летал на самолёте, рвал цветы... (23)Спрашивается, кто же из них двоих более ограничен?</a:t>
            </a:r>
          </a:p>
          <a:p>
            <a:r>
              <a:rPr lang="ru-RU" sz="4900" dirty="0" smtClean="0"/>
              <a:t> </a:t>
            </a:r>
          </a:p>
          <a:p>
            <a:r>
              <a:rPr lang="ru-RU" sz="4900" dirty="0" smtClean="0"/>
              <a:t>(24)То есть я хочу сказать, что можно встретить учёного человека с большими конкретными знаниями и вскоре убедиться, что он очень, в сущности, ограниченный человек. (25)И можно встретить человека, не вооружённого целым арсеналом точных знаний, но с широтой и ясностью представлений о внешнем мире.</a:t>
            </a:r>
          </a:p>
          <a:p>
            <a:r>
              <a:rPr lang="ru-RU" sz="4900" dirty="0" smtClean="0"/>
              <a:t>(По В. Солоухину*)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110</TotalTime>
  <Words>408</Words>
  <Application>Microsoft Office PowerPoint</Application>
  <PresentationFormat>Экран (4:3)</PresentationFormat>
  <Paragraphs>102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Задание 23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23</dc:title>
  <dc:creator>Angelina.lachihina@outlook.com</dc:creator>
  <cp:lastModifiedBy>Angelina.lachihina@outlook.com</cp:lastModifiedBy>
  <cp:revision>11</cp:revision>
  <dcterms:created xsi:type="dcterms:W3CDTF">2019-01-10T14:01:22Z</dcterms:created>
  <dcterms:modified xsi:type="dcterms:W3CDTF">2019-01-10T15:52:05Z</dcterms:modified>
</cp:coreProperties>
</file>