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5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943" autoAdjust="0"/>
  </p:normalViewPr>
  <p:slideViewPr>
    <p:cSldViewPr>
      <p:cViewPr varScale="1">
        <p:scale>
          <a:sx n="68" d="100"/>
          <a:sy n="68" d="100"/>
        </p:scale>
        <p:origin x="-14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33365" y="2924944"/>
            <a:ext cx="3313355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«Полезные ископаемые»</a:t>
            </a:r>
            <a:br>
              <a:rPr lang="ru-RU" b="1" dirty="0" smtClean="0"/>
            </a:br>
            <a:r>
              <a:rPr lang="ru-RU" b="1" dirty="0" smtClean="0"/>
              <a:t>(загадки).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Подготовила:</a:t>
            </a:r>
          </a:p>
          <a:p>
            <a:r>
              <a:rPr lang="ru-RU" dirty="0" smtClean="0"/>
              <a:t>Воспитатель </a:t>
            </a:r>
          </a:p>
          <a:p>
            <a:r>
              <a:rPr lang="ru-RU" dirty="0" smtClean="0"/>
              <a:t>Хохлова Л.М.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182699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Загадка № 4.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2204864"/>
            <a:ext cx="6777317" cy="4032448"/>
          </a:xfrm>
        </p:spPr>
        <p:txBody>
          <a:bodyPr>
            <a:noAutofit/>
          </a:bodyPr>
          <a:lstStyle/>
          <a:p>
            <a:pPr marL="68580" lvl="0" indent="0" algn="ctr">
              <a:buNone/>
            </a:pPr>
            <a:r>
              <a:rPr lang="ru-RU" sz="3200" dirty="0"/>
              <a:t>Он черный, блестящий,</a:t>
            </a:r>
          </a:p>
          <a:p>
            <a:pPr marL="68580" indent="0" algn="ctr">
              <a:buNone/>
            </a:pPr>
            <a:r>
              <a:rPr lang="ru-RU" sz="3200" dirty="0"/>
              <a:t>Людям помощник настоящий.</a:t>
            </a:r>
          </a:p>
          <a:p>
            <a:pPr marL="68580" indent="0" algn="ctr">
              <a:buNone/>
            </a:pPr>
            <a:r>
              <a:rPr lang="ru-RU" sz="3200" dirty="0"/>
              <a:t>Он несет в дома тепло,</a:t>
            </a:r>
          </a:p>
          <a:p>
            <a:pPr marL="68580" indent="0" algn="ctr">
              <a:buNone/>
            </a:pPr>
            <a:r>
              <a:rPr lang="ru-RU" sz="3200" dirty="0"/>
              <a:t>От него в домах светло,</a:t>
            </a:r>
          </a:p>
          <a:p>
            <a:pPr marL="68580" indent="0" algn="ctr">
              <a:buNone/>
            </a:pPr>
            <a:r>
              <a:rPr lang="ru-RU" sz="3200" dirty="0"/>
              <a:t>Помогает плавить стали,</a:t>
            </a:r>
          </a:p>
          <a:p>
            <a:pPr marL="68580" indent="0" algn="ctr">
              <a:buNone/>
            </a:pPr>
            <a:r>
              <a:rPr lang="ru-RU" sz="3200" dirty="0"/>
              <a:t>Делать краски и </a:t>
            </a:r>
            <a:r>
              <a:rPr lang="ru-RU" sz="3200" dirty="0" smtClean="0"/>
              <a:t>эмали.</a:t>
            </a:r>
            <a:endParaRPr lang="ru-RU" sz="3200" dirty="0"/>
          </a:p>
          <a:p>
            <a:pPr marL="68580" indent="0" algn="ctr">
              <a:buNone/>
            </a:pPr>
            <a:r>
              <a:rPr lang="ru-RU" sz="3200" dirty="0"/>
              <a:t> 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4036294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027664"/>
            <a:ext cx="3528392" cy="5065632"/>
          </a:xfrm>
        </p:spPr>
        <p:txBody>
          <a:bodyPr/>
          <a:lstStyle/>
          <a:p>
            <a:pPr algn="ctr"/>
            <a:r>
              <a:rPr lang="ru-RU" b="1" dirty="0" smtClean="0"/>
              <a:t>УГОЛЬ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6016" y="980728"/>
            <a:ext cx="3384376" cy="5112568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Каменный </a:t>
            </a:r>
            <a:r>
              <a:rPr lang="ru-RU" b="1" dirty="0"/>
              <a:t>уголь </a:t>
            </a:r>
            <a:r>
              <a:rPr lang="ru-RU" dirty="0"/>
              <a:t> черного цвета, твердый, но </a:t>
            </a:r>
            <a:r>
              <a:rPr lang="ru-RU" dirty="0" smtClean="0"/>
              <a:t>хрупкий.</a:t>
            </a:r>
          </a:p>
          <a:p>
            <a:r>
              <a:rPr lang="ru" dirty="0" smtClean="0">
                <a:solidFill>
                  <a:schemeClr val="dk1"/>
                </a:solidFill>
              </a:rPr>
              <a:t>В </a:t>
            </a:r>
            <a:r>
              <a:rPr lang="ru" dirty="0">
                <a:solidFill>
                  <a:schemeClr val="dk1"/>
                </a:solidFill>
              </a:rPr>
              <a:t>зависимости от </a:t>
            </a:r>
            <a:r>
              <a:rPr lang="ru" dirty="0" smtClean="0">
                <a:solidFill>
                  <a:schemeClr val="dk1"/>
                </a:solidFill>
              </a:rPr>
              <a:t>свойств, </a:t>
            </a:r>
            <a:r>
              <a:rPr lang="ru" dirty="0">
                <a:solidFill>
                  <a:schemeClr val="dk1"/>
                </a:solidFill>
              </a:rPr>
              <a:t>каменный уголь применяется как бытовое, энергетическое топливо, а также как сырье для химической и металлургической </a:t>
            </a:r>
            <a:r>
              <a:rPr lang="ru" dirty="0" smtClean="0">
                <a:solidFill>
                  <a:schemeClr val="dk1"/>
                </a:solidFill>
              </a:rPr>
              <a:t>промышленности.</a:t>
            </a:r>
          </a:p>
          <a:p>
            <a:r>
              <a:rPr lang="ru" dirty="0" smtClean="0">
                <a:solidFill>
                  <a:schemeClr val="dk1"/>
                </a:solidFill>
              </a:rPr>
              <a:t>Вещества</a:t>
            </a:r>
            <a:r>
              <a:rPr lang="ru" dirty="0">
                <a:solidFill>
                  <a:schemeClr val="dk1"/>
                </a:solidFill>
              </a:rPr>
              <a:t>, извлеченные из угля, используют в производстве красок, пластмассы,  лекарств и др</a:t>
            </a:r>
            <a:r>
              <a:rPr lang="ru" dirty="0" smtClean="0">
                <a:solidFill>
                  <a:schemeClr val="dk1"/>
                </a:solidFill>
              </a:rPr>
              <a:t>.</a:t>
            </a:r>
            <a:endParaRPr lang="ru" dirty="0">
              <a:solidFill>
                <a:schemeClr val="dk1"/>
              </a:solidFill>
            </a:endParaRPr>
          </a:p>
        </p:txBody>
      </p:sp>
      <p:pic>
        <p:nvPicPr>
          <p:cNvPr id="4098" name="Picture 2" descr="C:\Users\Гульназ\Documents\ugol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9" y="548680"/>
            <a:ext cx="1800200" cy="12241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099" name="Picture 3" descr="C:\Users\Гульназ\Documents\zoom-229585384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69475" y="1595303"/>
            <a:ext cx="1941587" cy="15121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0" name="Picture 4" descr="C:\Users\Гульназ\Documents\1302664641foto1_bi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9" y="2564904"/>
            <a:ext cx="1800200" cy="13681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1" name="Picture 5" descr="C:\Users\Гульназ\Documents\60207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2413" y="3717032"/>
            <a:ext cx="2089547" cy="16561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350133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Загадка № 5.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" lvl="0" indent="0" algn="ctr">
              <a:buNone/>
            </a:pPr>
            <a:r>
              <a:rPr lang="ru-RU" sz="3600" dirty="0"/>
              <a:t>Не зря она варилась</a:t>
            </a:r>
          </a:p>
          <a:p>
            <a:pPr marL="68580" indent="0" algn="ctr">
              <a:buNone/>
            </a:pPr>
            <a:r>
              <a:rPr lang="ru-RU" sz="3600" dirty="0"/>
              <a:t>В доменной печи,</a:t>
            </a:r>
          </a:p>
          <a:p>
            <a:pPr marL="68580" indent="0" algn="ctr">
              <a:buNone/>
            </a:pPr>
            <a:r>
              <a:rPr lang="ru-RU" sz="3600" dirty="0"/>
              <a:t>На славу получились</a:t>
            </a:r>
          </a:p>
          <a:p>
            <a:pPr marL="68580" indent="0" algn="ctr">
              <a:buNone/>
            </a:pPr>
            <a:r>
              <a:rPr lang="ru-RU" sz="3600" dirty="0"/>
              <a:t>Ножницы, </a:t>
            </a:r>
            <a:r>
              <a:rPr lang="ru-RU" sz="3600" dirty="0" smtClean="0"/>
              <a:t>ключи.</a:t>
            </a:r>
            <a:endParaRPr lang="ru-RU" sz="3600" dirty="0"/>
          </a:p>
          <a:p>
            <a:pPr algn="ctr"/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175165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3240478" cy="4993624"/>
          </a:xfrm>
        </p:spPr>
        <p:txBody>
          <a:bodyPr/>
          <a:lstStyle/>
          <a:p>
            <a:pPr algn="ctr"/>
            <a:r>
              <a:rPr lang="ru-RU" b="1" dirty="0" smtClean="0"/>
              <a:t>ЖЕЛЕЗНАЯ РУДА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6016" y="1052736"/>
            <a:ext cx="3456384" cy="4949137"/>
          </a:xfrm>
        </p:spPr>
        <p:txBody>
          <a:bodyPr>
            <a:normAutofit fontScale="92500"/>
          </a:bodyPr>
          <a:lstStyle/>
          <a:p>
            <a:r>
              <a:rPr lang="ru-RU" b="1" dirty="0"/>
              <a:t>Железная руда</a:t>
            </a:r>
            <a:r>
              <a:rPr lang="ru-RU" dirty="0"/>
              <a:t> черного цвета, твердое, плотное вещество, притягивает металлические </a:t>
            </a:r>
            <a:r>
              <a:rPr lang="ru-RU" dirty="0" smtClean="0"/>
              <a:t>предметы.</a:t>
            </a:r>
          </a:p>
          <a:p>
            <a:r>
              <a:rPr lang="ru" dirty="0" smtClean="0">
                <a:ea typeface="Times New Roman"/>
                <a:cs typeface="Times New Roman"/>
                <a:sym typeface="Times New Roman"/>
              </a:rPr>
              <a:t>Обладает </a:t>
            </a:r>
            <a:r>
              <a:rPr lang="ru" dirty="0">
                <a:ea typeface="Times New Roman"/>
                <a:cs typeface="Times New Roman"/>
                <a:sym typeface="Times New Roman"/>
              </a:rPr>
              <a:t>сильными магнитными </a:t>
            </a:r>
            <a:r>
              <a:rPr lang="ru" dirty="0" smtClean="0">
                <a:ea typeface="Times New Roman"/>
                <a:cs typeface="Times New Roman"/>
                <a:sym typeface="Times New Roman"/>
              </a:rPr>
              <a:t>свойствам.</a:t>
            </a:r>
          </a:p>
          <a:p>
            <a:r>
              <a:rPr lang="ru" dirty="0" smtClean="0"/>
              <a:t>Используется везде.</a:t>
            </a:r>
          </a:p>
          <a:p>
            <a:r>
              <a:rPr lang="ru" dirty="0" smtClean="0"/>
              <a:t>Железные </a:t>
            </a:r>
            <a:r>
              <a:rPr lang="ru" dirty="0"/>
              <a:t>руды идут на выплавку стали</a:t>
            </a:r>
            <a:r>
              <a:rPr lang="ru" dirty="0" smtClean="0">
                <a:ea typeface="Times New Roman"/>
                <a:cs typeface="Times New Roman"/>
                <a:sym typeface="Times New Roman"/>
              </a:rPr>
              <a:t>.</a:t>
            </a:r>
          </a:p>
          <a:p>
            <a:endParaRPr lang="ru-RU" dirty="0"/>
          </a:p>
        </p:txBody>
      </p:sp>
      <p:pic>
        <p:nvPicPr>
          <p:cNvPr id="5122" name="Picture 2" descr="C:\Users\Гульназ\Documents\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620688"/>
            <a:ext cx="2160240" cy="16176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3" name="Picture 3" descr="C:\Users\Гульназ\Documents\zheleznaya-rud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340768"/>
            <a:ext cx="2376264" cy="16561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4" name="Picture 4" descr="C:\Users\Гульназ\Documents\banded_iron_formations_70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9240" y="2564904"/>
            <a:ext cx="2124879" cy="17281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5" name="Picture 5" descr="C:\Users\Гульназ\Documents\1096665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429000"/>
            <a:ext cx="2088232" cy="13681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165514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Загадка № 6.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8580" lvl="0" indent="0" algn="ctr">
              <a:buNone/>
            </a:pPr>
            <a:r>
              <a:rPr lang="ru-RU" sz="3600" dirty="0"/>
              <a:t>Он очень нужен детворе,</a:t>
            </a:r>
          </a:p>
          <a:p>
            <a:pPr marL="68580" indent="0" algn="ctr">
              <a:buNone/>
            </a:pPr>
            <a:r>
              <a:rPr lang="ru-RU" sz="3600" dirty="0"/>
              <a:t>Он на дорожках во дворе,</a:t>
            </a:r>
          </a:p>
          <a:p>
            <a:pPr marL="68580" indent="0" algn="ctr">
              <a:buNone/>
            </a:pPr>
            <a:r>
              <a:rPr lang="ru-RU" sz="3600" dirty="0"/>
              <a:t>Он и на стройке, и на пляже,</a:t>
            </a:r>
          </a:p>
          <a:p>
            <a:pPr marL="68580" indent="0" algn="ctr">
              <a:buNone/>
            </a:pPr>
            <a:r>
              <a:rPr lang="ru-RU" sz="3600" dirty="0"/>
              <a:t>И он в стекле  расплавлен </a:t>
            </a:r>
            <a:r>
              <a:rPr lang="ru-RU" sz="3600" dirty="0" smtClean="0"/>
              <a:t>даже.</a:t>
            </a:r>
            <a:endParaRPr lang="ru-RU" sz="3600" dirty="0"/>
          </a:p>
          <a:p>
            <a:pPr algn="ctr"/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3476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052736"/>
            <a:ext cx="3240360" cy="4896544"/>
          </a:xfrm>
        </p:spPr>
        <p:txBody>
          <a:bodyPr/>
          <a:lstStyle/>
          <a:p>
            <a:pPr algn="ctr"/>
            <a:r>
              <a:rPr lang="ru-RU" b="1" dirty="0" smtClean="0"/>
              <a:t>ПЕСОК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90569" y="1062087"/>
            <a:ext cx="3456384" cy="4968552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Песок – </a:t>
            </a:r>
            <a:r>
              <a:rPr lang="ru-RU" dirty="0"/>
              <a:t>это рыхлая порода, состоящая из мельчайших частиц, различного цвета (желтый, белый, черный, красноватый и др.). Он образуется в результате разрушения горных пород под воздействием солнца, воды, ветра. Даже кирпич не сделаешь без песка. Песок имеет вид крупинок, он </a:t>
            </a:r>
            <a:r>
              <a:rPr lang="ru-RU" dirty="0" smtClean="0"/>
              <a:t>сыпучий.</a:t>
            </a:r>
            <a:endParaRPr lang="ru-RU" dirty="0"/>
          </a:p>
        </p:txBody>
      </p:sp>
      <p:pic>
        <p:nvPicPr>
          <p:cNvPr id="6146" name="Picture 2" descr="C:\Users\Гульназ\Documents\5643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2304256" cy="17281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47" name="Picture 3" descr="C:\Users\Гульназ\Documents\dyunyi_13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6045" y="2533647"/>
            <a:ext cx="2232248" cy="15121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48" name="Picture 4" descr="C:\Users\Гульназ\Documents\cvetnoj-pesok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340768"/>
            <a:ext cx="2073797" cy="16283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49" name="Picture 5" descr="C:\Users\Гульназ\Documents\1358333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782" y="3717032"/>
            <a:ext cx="2289821" cy="15841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284969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Загадка № 7.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" lvl="0" indent="0" algn="ctr">
              <a:buNone/>
            </a:pPr>
            <a:r>
              <a:rPr lang="ru-RU" sz="3600" dirty="0"/>
              <a:t>Из него медали льют,</a:t>
            </a:r>
          </a:p>
          <a:p>
            <a:pPr marL="68580" indent="0" algn="ctr">
              <a:buNone/>
            </a:pPr>
            <a:r>
              <a:rPr lang="ru-RU" sz="3600" dirty="0"/>
              <a:t>За учебу и за труд.</a:t>
            </a:r>
          </a:p>
          <a:p>
            <a:pPr marL="68580" indent="0" algn="ctr">
              <a:buNone/>
            </a:pPr>
            <a:r>
              <a:rPr lang="ru-RU" sz="3600" dirty="0"/>
              <a:t>И колечки, и сережки,</a:t>
            </a:r>
          </a:p>
          <a:p>
            <a:pPr marL="68580" indent="0" algn="ctr">
              <a:buNone/>
            </a:pPr>
            <a:r>
              <a:rPr lang="ru-RU" sz="3600" dirty="0"/>
              <a:t>Часики, браслеты, </a:t>
            </a:r>
            <a:r>
              <a:rPr lang="ru-RU" sz="3600" dirty="0" smtClean="0"/>
              <a:t>брошки.</a:t>
            </a:r>
            <a:endParaRPr lang="ru-RU" sz="3600" dirty="0"/>
          </a:p>
          <a:p>
            <a:pPr algn="ctr"/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17833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3312486" cy="4993624"/>
          </a:xfrm>
        </p:spPr>
        <p:txBody>
          <a:bodyPr/>
          <a:lstStyle/>
          <a:p>
            <a:pPr algn="ctr"/>
            <a:r>
              <a:rPr lang="ru-RU" b="1" dirty="0" smtClean="0"/>
              <a:t>ЗОЛОТО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6016" y="1124744"/>
            <a:ext cx="3528392" cy="4896544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chemeClr val="dk1"/>
                </a:solidFill>
              </a:rPr>
              <a:t>Золото</a:t>
            </a:r>
            <a:r>
              <a:rPr lang="ru-RU" dirty="0" smtClean="0">
                <a:solidFill>
                  <a:schemeClr val="dk1"/>
                </a:solidFill>
              </a:rPr>
              <a:t> в народе принято называть «благородным металлом».</a:t>
            </a:r>
          </a:p>
          <a:p>
            <a:r>
              <a:rPr lang="ru-RU" dirty="0" smtClean="0">
                <a:solidFill>
                  <a:schemeClr val="dk1"/>
                </a:solidFill>
              </a:rPr>
              <a:t>Частицы золота представляют собой </a:t>
            </a:r>
            <a:r>
              <a:rPr lang="ru" dirty="0">
                <a:solidFill>
                  <a:schemeClr val="dk1"/>
                </a:solidFill>
              </a:rPr>
              <a:t>м</a:t>
            </a:r>
            <a:r>
              <a:rPr lang="ru" dirty="0" smtClean="0">
                <a:solidFill>
                  <a:schemeClr val="dk1"/>
                </a:solidFill>
              </a:rPr>
              <a:t>елкие </a:t>
            </a:r>
            <a:r>
              <a:rPr lang="ru" dirty="0">
                <a:solidFill>
                  <a:schemeClr val="dk1"/>
                </a:solidFill>
              </a:rPr>
              <a:t>неправильные зерна, чешуйки, </a:t>
            </a:r>
            <a:r>
              <a:rPr lang="ru" dirty="0" smtClean="0">
                <a:solidFill>
                  <a:schemeClr val="dk1"/>
                </a:solidFill>
              </a:rPr>
              <a:t>пластинки</a:t>
            </a:r>
            <a:r>
              <a:rPr lang="ru-RU" dirty="0">
                <a:solidFill>
                  <a:schemeClr val="dk1"/>
                </a:solidFill>
              </a:rPr>
              <a:t>.</a:t>
            </a:r>
            <a:endParaRPr lang="en-US" dirty="0" smtClean="0">
              <a:solidFill>
                <a:schemeClr val="dk1"/>
              </a:solidFill>
            </a:endParaRPr>
          </a:p>
          <a:p>
            <a:r>
              <a:rPr lang="ru" dirty="0">
                <a:solidFill>
                  <a:schemeClr val="dk1"/>
                </a:solidFill>
              </a:rPr>
              <a:t>Из золота делают посуду, ювелирные украшения, предметы интерьера, применяется в косметологии, стоматологии, электронике, а также в химической </a:t>
            </a:r>
            <a:r>
              <a:rPr lang="ru" dirty="0" smtClean="0">
                <a:solidFill>
                  <a:schemeClr val="dk1"/>
                </a:solidFill>
              </a:rPr>
              <a:t>промышленности</a:t>
            </a:r>
            <a:r>
              <a:rPr lang="en-US" dirty="0" smtClean="0">
                <a:solidFill>
                  <a:schemeClr val="dk1"/>
                </a:solidFill>
              </a:rPr>
              <a:t>.</a:t>
            </a:r>
            <a:endParaRPr lang="ru-RU" dirty="0"/>
          </a:p>
        </p:txBody>
      </p:sp>
      <p:pic>
        <p:nvPicPr>
          <p:cNvPr id="7170" name="Picture 2" descr="C:\Users\Гульназ\Documents\30034c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73925" y="1802151"/>
            <a:ext cx="2394019" cy="15841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171" name="Picture 3" descr="C:\Users\Гульназ\Documents\2157582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548680"/>
            <a:ext cx="2160240" cy="13681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172" name="Picture 4" descr="C:\Users\Гульназ\Documents\imgpreview (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3352" y="3212976"/>
            <a:ext cx="2157581" cy="12961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173" name="Picture 5" descr="C:\Users\Гульназ\Documents\1ce0e4614004d2bbdb06791df5769d81_d74b685b47ac9fcb9a0bde778185586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186816"/>
            <a:ext cx="2016224" cy="10801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56507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Загадка № 8.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" lvl="0" indent="0" algn="ctr">
              <a:buNone/>
            </a:pPr>
            <a:r>
              <a:rPr lang="ru-RU" sz="3600" dirty="0"/>
              <a:t>Он бьет из-под земли,</a:t>
            </a:r>
          </a:p>
          <a:p>
            <a:pPr marL="68580" indent="0" algn="ctr">
              <a:buNone/>
            </a:pPr>
            <a:r>
              <a:rPr lang="ru-RU" sz="3600" dirty="0"/>
              <a:t>Фонтан выше головы.</a:t>
            </a:r>
          </a:p>
          <a:p>
            <a:pPr marL="68580" indent="0" algn="ctr">
              <a:buNone/>
            </a:pPr>
            <a:r>
              <a:rPr lang="ru-RU" sz="3600" dirty="0"/>
              <a:t>Черен он совсем как ночь,</a:t>
            </a:r>
          </a:p>
          <a:p>
            <a:pPr marL="68580" indent="0" algn="ctr">
              <a:buNone/>
            </a:pPr>
            <a:r>
              <a:rPr lang="ru-RU" sz="3600" dirty="0"/>
              <a:t>Хочет людям он </a:t>
            </a:r>
            <a:r>
              <a:rPr lang="ru-RU" sz="3600" dirty="0" smtClean="0"/>
              <a:t>помочь.</a:t>
            </a:r>
            <a:endParaRPr lang="ru-RU" sz="3600" dirty="0"/>
          </a:p>
          <a:p>
            <a:pPr algn="ctr"/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2317056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3240478" cy="4993624"/>
          </a:xfrm>
        </p:spPr>
        <p:txBody>
          <a:bodyPr/>
          <a:lstStyle/>
          <a:p>
            <a:pPr algn="ctr"/>
            <a:r>
              <a:rPr lang="ru-RU" b="1" dirty="0" smtClean="0"/>
              <a:t>НЕФТЬ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44008" y="1052736"/>
            <a:ext cx="3528392" cy="4968552"/>
          </a:xfrm>
        </p:spPr>
        <p:txBody>
          <a:bodyPr>
            <a:normAutofit fontScale="77500" lnSpcReduction="20000"/>
          </a:bodyPr>
          <a:lstStyle/>
          <a:p>
            <a:r>
              <a:rPr lang="ru" sz="1800" b="1" dirty="0">
                <a:cs typeface="Times New Roman" pitchFamily="18" charset="0"/>
                <a:sym typeface="Times New Roman"/>
              </a:rPr>
              <a:t>Нефть </a:t>
            </a:r>
            <a:r>
              <a:rPr lang="ru" sz="1800" dirty="0">
                <a:cs typeface="Times New Roman" pitchFamily="18" charset="0"/>
                <a:sym typeface="Times New Roman"/>
              </a:rPr>
              <a:t>- это маслянистая жидкость тёмного цвета с характерным запахом. Аромат нефти придают сопутствующий ей сероводород, остатки растительных и животных </a:t>
            </a:r>
            <a:r>
              <a:rPr lang="ru" sz="1800" dirty="0" smtClean="0">
                <a:cs typeface="Times New Roman" pitchFamily="18" charset="0"/>
                <a:sym typeface="Times New Roman"/>
              </a:rPr>
              <a:t>организмов</a:t>
            </a:r>
            <a:r>
              <a:rPr lang="ru-RU" sz="1800" dirty="0" smtClean="0">
                <a:cs typeface="Times New Roman" pitchFamily="18" charset="0"/>
                <a:sym typeface="Times New Roman"/>
              </a:rPr>
              <a:t>.</a:t>
            </a:r>
            <a:endParaRPr lang="ru-RU" sz="1800" dirty="0">
              <a:cs typeface="Times New Roman" pitchFamily="18" charset="0"/>
              <a:sym typeface="Times New Roman"/>
            </a:endParaRPr>
          </a:p>
          <a:p>
            <a:r>
              <a:rPr lang="ru" sz="1800" dirty="0" smtClean="0">
                <a:solidFill>
                  <a:srgbClr val="333333"/>
                </a:solidFill>
                <a:ea typeface="Times New Roman"/>
                <a:cs typeface="Times New Roman"/>
                <a:sym typeface="Times New Roman"/>
              </a:rPr>
              <a:t>Нефть </a:t>
            </a:r>
            <a:r>
              <a:rPr lang="ru" sz="1800" dirty="0">
                <a:solidFill>
                  <a:srgbClr val="333333"/>
                </a:solidFill>
                <a:ea typeface="Times New Roman"/>
                <a:cs typeface="Times New Roman"/>
                <a:sym typeface="Times New Roman"/>
              </a:rPr>
              <a:t>– не только основная составляющая топлива для автомобилей и реактивных </a:t>
            </a:r>
            <a:r>
              <a:rPr lang="ru" sz="1800" dirty="0" smtClean="0">
                <a:solidFill>
                  <a:srgbClr val="333333"/>
                </a:solidFill>
                <a:ea typeface="Times New Roman"/>
                <a:cs typeface="Times New Roman"/>
                <a:sym typeface="Times New Roman"/>
              </a:rPr>
              <a:t>самолетов.</a:t>
            </a:r>
          </a:p>
          <a:p>
            <a:r>
              <a:rPr lang="ru" sz="1800" dirty="0" smtClean="0">
                <a:solidFill>
                  <a:srgbClr val="333333"/>
                </a:solidFill>
                <a:ea typeface="Times New Roman"/>
                <a:cs typeface="Times New Roman"/>
                <a:sym typeface="Times New Roman"/>
              </a:rPr>
              <a:t>Продукты</a:t>
            </a:r>
            <a:r>
              <a:rPr lang="ru" sz="1800" dirty="0">
                <a:solidFill>
                  <a:srgbClr val="333333"/>
                </a:solidFill>
                <a:ea typeface="Times New Roman"/>
                <a:cs typeface="Times New Roman"/>
                <a:sym typeface="Times New Roman"/>
              </a:rPr>
              <a:t>, получаемые после переработки нефти, помогают создать те предметы, которые ежедневно используются людьми во всем мире </a:t>
            </a:r>
            <a:r>
              <a:rPr lang="ru-RU" sz="1800" dirty="0">
                <a:solidFill>
                  <a:srgbClr val="333333"/>
                </a:solidFill>
                <a:ea typeface="Times New Roman"/>
                <a:cs typeface="Times New Roman"/>
                <a:sym typeface="Times New Roman"/>
              </a:rPr>
              <a:t>:</a:t>
            </a:r>
            <a:r>
              <a:rPr lang="ru" sz="1800" dirty="0" smtClean="0">
                <a:solidFill>
                  <a:srgbClr val="333333"/>
                </a:solidFill>
                <a:ea typeface="Times New Roman"/>
                <a:cs typeface="Times New Roman"/>
                <a:sym typeface="Times New Roman"/>
              </a:rPr>
              <a:t> </a:t>
            </a:r>
          </a:p>
          <a:p>
            <a:pPr algn="just">
              <a:spcBef>
                <a:spcPts val="0"/>
              </a:spcBef>
              <a:buNone/>
            </a:pPr>
            <a:r>
              <a:rPr lang="ru" sz="1800" dirty="0" smtClean="0">
                <a:solidFill>
                  <a:srgbClr val="333333"/>
                </a:solidFill>
                <a:ea typeface="Times New Roman"/>
                <a:cs typeface="Times New Roman"/>
                <a:sym typeface="Times New Roman"/>
              </a:rPr>
              <a:t>- пищевые контейнеры, пластиковые мешки;</a:t>
            </a:r>
            <a:endParaRPr lang="ru" sz="1800" dirty="0">
              <a:solidFill>
                <a:srgbClr val="333333"/>
              </a:solidFill>
              <a:ea typeface="Times New Roman"/>
              <a:cs typeface="Times New Roman"/>
              <a:sym typeface="Times New Roman"/>
            </a:endParaRPr>
          </a:p>
          <a:p>
            <a:pPr lvl="0" algn="just">
              <a:spcBef>
                <a:spcPts val="0"/>
              </a:spcBef>
              <a:buFontTx/>
              <a:buChar char="-"/>
            </a:pPr>
            <a:r>
              <a:rPr lang="ru-RU" sz="1800" dirty="0" smtClean="0">
                <a:solidFill>
                  <a:srgbClr val="333333"/>
                </a:solidFill>
                <a:ea typeface="Times New Roman"/>
                <a:cs typeface="Times New Roman"/>
                <a:sym typeface="Times New Roman"/>
              </a:rPr>
              <a:t>В</a:t>
            </a:r>
            <a:r>
              <a:rPr lang="ru" sz="1800" dirty="0" smtClean="0">
                <a:solidFill>
                  <a:srgbClr val="333333"/>
                </a:solidFill>
                <a:ea typeface="Times New Roman"/>
                <a:cs typeface="Times New Roman"/>
                <a:sym typeface="Times New Roman"/>
              </a:rPr>
              <a:t> косметологии (подводка для </a:t>
            </a:r>
            <a:r>
              <a:rPr lang="ru" sz="1800" dirty="0">
                <a:solidFill>
                  <a:srgbClr val="333333"/>
                </a:solidFill>
                <a:ea typeface="Times New Roman"/>
                <a:cs typeface="Times New Roman"/>
                <a:sym typeface="Times New Roman"/>
              </a:rPr>
              <a:t>глаз и </a:t>
            </a:r>
            <a:r>
              <a:rPr lang="ru" sz="1800" dirty="0" smtClean="0">
                <a:solidFill>
                  <a:srgbClr val="333333"/>
                </a:solidFill>
                <a:ea typeface="Times New Roman"/>
                <a:cs typeface="Times New Roman"/>
                <a:sym typeface="Times New Roman"/>
              </a:rPr>
              <a:t>помада);</a:t>
            </a:r>
          </a:p>
          <a:p>
            <a:pPr lvl="0" algn="just">
              <a:spcBef>
                <a:spcPts val="0"/>
              </a:spcBef>
              <a:buFontTx/>
              <a:buChar char="-"/>
            </a:pPr>
            <a:r>
              <a:rPr lang="ru" sz="1800" dirty="0" smtClean="0">
                <a:solidFill>
                  <a:srgbClr val="333333"/>
                </a:solidFill>
                <a:ea typeface="Times New Roman"/>
                <a:cs typeface="Times New Roman"/>
                <a:sym typeface="Times New Roman"/>
              </a:rPr>
              <a:t>панели </a:t>
            </a:r>
            <a:r>
              <a:rPr lang="ru" sz="1800" dirty="0">
                <a:solidFill>
                  <a:srgbClr val="333333"/>
                </a:solidFill>
                <a:ea typeface="Times New Roman"/>
                <a:cs typeface="Times New Roman"/>
                <a:sym typeface="Times New Roman"/>
              </a:rPr>
              <a:t>солнечных батарей, немнущаяся одежда, жевательная резинка, цветные парафиновые карандаши, аспирин и много других полезных вещей изготавливаются при помощи </a:t>
            </a:r>
            <a:r>
              <a:rPr lang="ru" sz="1800" dirty="0" smtClean="0">
                <a:solidFill>
                  <a:srgbClr val="333333"/>
                </a:solidFill>
                <a:ea typeface="Times New Roman"/>
                <a:cs typeface="Times New Roman"/>
                <a:sym typeface="Times New Roman"/>
              </a:rPr>
              <a:t>нефти.</a:t>
            </a:r>
            <a:endParaRPr lang="ru-RU" sz="1800" dirty="0">
              <a:cs typeface="Times New Roman" panose="02020603050405020304" pitchFamily="18" charset="0"/>
            </a:endParaRPr>
          </a:p>
        </p:txBody>
      </p:sp>
      <p:pic>
        <p:nvPicPr>
          <p:cNvPr id="9218" name="Picture 2" descr="C:\Users\Гульназ\Documents\c40a0a9e3e02eccf02399c1f6e7751f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2036452" cy="15121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9219" name="Picture 3" descr="C:\Users\Гульназ\Documents\imgpreview (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3140968"/>
            <a:ext cx="2058927" cy="13780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9220" name="Picture 4" descr="C:\Users\Гульназ\Documents\Oil_wel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933056"/>
            <a:ext cx="2122562" cy="14401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9221" name="Picture 5" descr="C:\Users\Гульназ\Documents\image01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628800"/>
            <a:ext cx="2266578" cy="17229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3868623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Подземные богатства земли.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горные породы и минералы человек использует в хозяйстве;</a:t>
            </a:r>
          </a:p>
          <a:p>
            <a:r>
              <a:rPr lang="ru-RU" dirty="0" smtClean="0"/>
              <a:t> места, где в глубинах залегают полезные ископаемые, называют </a:t>
            </a:r>
            <a:r>
              <a:rPr lang="ru-RU" b="1" i="1" dirty="0" smtClean="0"/>
              <a:t>месторождениями</a:t>
            </a:r>
            <a:r>
              <a:rPr lang="ru-RU" dirty="0" smtClean="0"/>
              <a:t>;</a:t>
            </a:r>
          </a:p>
          <a:p>
            <a:r>
              <a:rPr lang="ru-RU" dirty="0" smtClean="0"/>
              <a:t> полезные ископаемые бывают </a:t>
            </a:r>
            <a:r>
              <a:rPr lang="ru-RU" i="1" dirty="0" smtClean="0"/>
              <a:t>твердые, газообразные и жидкие.</a:t>
            </a:r>
          </a:p>
          <a:p>
            <a:endParaRPr lang="ru-RU" i="1" dirty="0"/>
          </a:p>
          <a:p>
            <a:endParaRPr lang="ru-RU" i="1" dirty="0" smtClean="0"/>
          </a:p>
          <a:p>
            <a:endParaRPr lang="ru-RU" i="1" dirty="0"/>
          </a:p>
          <a:p>
            <a:endParaRPr lang="ru-RU" i="1" dirty="0" smtClean="0"/>
          </a:p>
          <a:p>
            <a:endParaRPr lang="ru-RU" i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6011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Загадка № 8.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lvl="0" indent="0" algn="ctr">
              <a:buNone/>
            </a:pPr>
            <a:r>
              <a:rPr lang="ru-RU" sz="3600" dirty="0"/>
              <a:t>По трубе к нам в дом спешит,</a:t>
            </a:r>
          </a:p>
          <a:p>
            <a:pPr marL="68580" indent="0" algn="ctr">
              <a:buNone/>
            </a:pPr>
            <a:r>
              <a:rPr lang="ru-RU" sz="3600" dirty="0"/>
              <a:t>Голубым огнем </a:t>
            </a:r>
            <a:r>
              <a:rPr lang="ru-RU" sz="3600" dirty="0" smtClean="0"/>
              <a:t>горит.</a:t>
            </a:r>
            <a:endParaRPr lang="ru-RU" sz="3600" dirty="0"/>
          </a:p>
          <a:p>
            <a:pPr marL="68580" indent="0" algn="ctr">
              <a:buNone/>
            </a:pPr>
            <a:r>
              <a:rPr lang="ru-RU" sz="3600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19160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908720"/>
            <a:ext cx="3240478" cy="499362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ПРИРОДНЫЙ ГАЗ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6016" y="1052736"/>
            <a:ext cx="3528392" cy="4968552"/>
          </a:xfrm>
        </p:spPr>
        <p:txBody>
          <a:bodyPr>
            <a:normAutofit fontScale="92500"/>
          </a:bodyPr>
          <a:lstStyle/>
          <a:p>
            <a:r>
              <a:rPr lang="ru-RU" sz="1600" b="1" dirty="0" smtClean="0"/>
              <a:t>Природный газ </a:t>
            </a:r>
            <a:r>
              <a:rPr lang="ru-RU" sz="1600" dirty="0" smtClean="0"/>
              <a:t>– ценнейшее полезное ископаемое, которое часто называют «голубым золотом».</a:t>
            </a:r>
          </a:p>
          <a:p>
            <a:r>
              <a:rPr lang="ru-RU" sz="1600" dirty="0" smtClean="0"/>
              <a:t>Природный газ – самое популярное топливо для </a:t>
            </a:r>
            <a:r>
              <a:rPr lang="ru-RU" sz="1600" dirty="0" err="1" smtClean="0"/>
              <a:t>элетростанций</a:t>
            </a:r>
            <a:r>
              <a:rPr lang="ru-RU" sz="1600" dirty="0" smtClean="0"/>
              <a:t>, а также очень ценное химическое сырье. </a:t>
            </a:r>
          </a:p>
          <a:p>
            <a:r>
              <a:rPr lang="ru-RU" sz="1600" dirty="0" smtClean="0"/>
              <a:t>Природный газ из газовых месторождений и отправляют по трубам в города, для работы на электростанциях, заводах и наших с вами кухнях.</a:t>
            </a:r>
            <a:endParaRPr lang="ru-RU" sz="1600" dirty="0"/>
          </a:p>
          <a:p>
            <a:r>
              <a:rPr lang="ru-RU" sz="1600" dirty="0" smtClean="0"/>
              <a:t>Природный газ бывает различного происхождения. Между прочим, и те атмосферные газы, которыми мы с вами дышим, тоже входят в группу природных газов.</a:t>
            </a:r>
          </a:p>
        </p:txBody>
      </p:sp>
      <p:pic>
        <p:nvPicPr>
          <p:cNvPr id="10242" name="Picture 2" descr="C:\Users\Гульназ\Documents\gaz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7273" y="476673"/>
            <a:ext cx="2020511" cy="13681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43" name="Picture 3" descr="C:\Users\Гульназ\Documents\173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20002" y="1484784"/>
            <a:ext cx="1909515" cy="13681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45" name="Picture 5" descr="C:\Users\Гульназ\Documents\imgpreview (5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288" y="2491835"/>
            <a:ext cx="2020511" cy="14412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46" name="Picture 6" descr="C:\Users\Гульназ\Documents\1389328825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43971" y="3429000"/>
            <a:ext cx="1919082" cy="12387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141339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Загадка № 9.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" lvl="0" indent="0" algn="ctr">
              <a:buNone/>
            </a:pPr>
            <a:r>
              <a:rPr lang="ru-RU" sz="3600" dirty="0"/>
              <a:t>Росли на болоте растения – </a:t>
            </a:r>
          </a:p>
          <a:p>
            <a:pPr marL="68580" indent="0" algn="ctr">
              <a:buNone/>
            </a:pPr>
            <a:r>
              <a:rPr lang="ru-RU" sz="3600" dirty="0"/>
              <a:t>Стали топливом и </a:t>
            </a:r>
            <a:r>
              <a:rPr lang="ru-RU" sz="3600" dirty="0" smtClean="0"/>
              <a:t>удобрением 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4965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3240478" cy="4993624"/>
          </a:xfrm>
        </p:spPr>
        <p:txBody>
          <a:bodyPr/>
          <a:lstStyle/>
          <a:p>
            <a:pPr algn="ctr"/>
            <a:r>
              <a:rPr lang="ru-RU" b="1" dirty="0" smtClean="0"/>
              <a:t>ТОРФ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4048" y="980728"/>
            <a:ext cx="3528392" cy="5112568"/>
          </a:xfrm>
        </p:spPr>
        <p:txBody>
          <a:bodyPr/>
          <a:lstStyle/>
          <a:p>
            <a:pPr marL="68580" indent="0">
              <a:buNone/>
            </a:pPr>
            <a:endParaRPr lang="ru-RU" dirty="0"/>
          </a:p>
        </p:txBody>
      </p:sp>
      <p:pic>
        <p:nvPicPr>
          <p:cNvPr id="4" name="Shape 7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67223" y="548680"/>
            <a:ext cx="2009759" cy="17281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Shape 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83914" y="3537012"/>
            <a:ext cx="1881070" cy="17191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Shape 7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1709" y="2564904"/>
            <a:ext cx="2225274" cy="19442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Shape 7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55776" y="1124745"/>
            <a:ext cx="1909207" cy="1800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5148064" y="1124744"/>
            <a:ext cx="3384376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" sz="1600" dirty="0" smtClean="0">
              <a:ea typeface="Impact"/>
              <a:cs typeface="Impact"/>
              <a:sym typeface="Impact"/>
            </a:endParaRPr>
          </a:p>
          <a:p>
            <a:r>
              <a:rPr lang="ru" sz="1600" dirty="0" smtClean="0">
                <a:ea typeface="Impact"/>
                <a:cs typeface="Impact"/>
                <a:sym typeface="Impact"/>
              </a:rPr>
              <a:t>      </a:t>
            </a:r>
            <a:r>
              <a:rPr lang="ru" dirty="0" smtClean="0">
                <a:ea typeface="Impact"/>
                <a:cs typeface="Impact"/>
                <a:sym typeface="Impact"/>
              </a:rPr>
              <a:t>Торф </a:t>
            </a:r>
            <a:r>
              <a:rPr lang="ru" dirty="0">
                <a:ea typeface="Impact"/>
                <a:cs typeface="Impact"/>
                <a:sym typeface="Impact"/>
              </a:rPr>
              <a:t>рассыпчатый и  мягкий, как земля.</a:t>
            </a:r>
          </a:p>
          <a:p>
            <a:pPr lvl="0"/>
            <a:r>
              <a:rPr lang="ru" dirty="0" smtClean="0">
                <a:ea typeface="Impact"/>
                <a:cs typeface="Impact"/>
                <a:sym typeface="Impact"/>
              </a:rPr>
              <a:t>     Торф </a:t>
            </a:r>
            <a:r>
              <a:rPr lang="ru" dirty="0">
                <a:ea typeface="Impact"/>
                <a:cs typeface="Impact"/>
                <a:sym typeface="Impact"/>
              </a:rPr>
              <a:t>используется для удобрения почвы . </a:t>
            </a:r>
            <a:endParaRPr lang="ru" dirty="0" smtClean="0">
              <a:ea typeface="Impact"/>
              <a:cs typeface="Impact"/>
              <a:sym typeface="Impact"/>
            </a:endParaRPr>
          </a:p>
          <a:p>
            <a:pPr lvl="0"/>
            <a:r>
              <a:rPr lang="ru" dirty="0">
                <a:ea typeface="Impact"/>
                <a:cs typeface="Impact"/>
                <a:sym typeface="Impact"/>
              </a:rPr>
              <a:t> </a:t>
            </a:r>
            <a:r>
              <a:rPr lang="ru" dirty="0" smtClean="0">
                <a:ea typeface="Impact"/>
                <a:cs typeface="Impact"/>
                <a:sym typeface="Impact"/>
              </a:rPr>
              <a:t>    Кроме </a:t>
            </a:r>
            <a:r>
              <a:rPr lang="ru" dirty="0">
                <a:ea typeface="Impact"/>
                <a:cs typeface="Impact"/>
                <a:sym typeface="Impact"/>
              </a:rPr>
              <a:t>того, торф является  высоко энергетическим бытовым топливом (каминное, гриль топливо). </a:t>
            </a:r>
            <a:endParaRPr lang="ru" dirty="0" smtClean="0">
              <a:ea typeface="Impact"/>
              <a:cs typeface="Impact"/>
              <a:sym typeface="Impact"/>
            </a:endParaRPr>
          </a:p>
          <a:p>
            <a:pPr lvl="0"/>
            <a:r>
              <a:rPr lang="ru" dirty="0">
                <a:ea typeface="Impact"/>
                <a:cs typeface="Impact"/>
                <a:sym typeface="Impact"/>
              </a:rPr>
              <a:t> </a:t>
            </a:r>
            <a:r>
              <a:rPr lang="ru" dirty="0" smtClean="0">
                <a:ea typeface="Impact"/>
                <a:cs typeface="Impact"/>
                <a:sym typeface="Impact"/>
              </a:rPr>
              <a:t>    В </a:t>
            </a:r>
            <a:r>
              <a:rPr lang="ru" dirty="0">
                <a:ea typeface="Impact"/>
                <a:cs typeface="Impact"/>
                <a:sym typeface="Impact"/>
              </a:rPr>
              <a:t>медицине, биохимии, промышленности в качестве абсорбентов, фильтрующих элементов, газопоглотителей разного рода, используются активные угли</a:t>
            </a:r>
            <a:r>
              <a:rPr lang="ru" dirty="0" smtClean="0">
                <a:ea typeface="Impact"/>
                <a:cs typeface="Impact"/>
                <a:sym typeface="Impact"/>
              </a:rPr>
              <a:t>.</a:t>
            </a:r>
            <a:endParaRPr lang="ru" dirty="0">
              <a:ea typeface="Impact"/>
              <a:cs typeface="Impact"/>
              <a:sym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1205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Загадка № 10.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lvl="0" indent="0" algn="ctr">
              <a:buNone/>
            </a:pPr>
            <a:r>
              <a:rPr lang="ru-RU" sz="4800" dirty="0"/>
              <a:t>В воде родиться,</a:t>
            </a:r>
          </a:p>
          <a:p>
            <a:pPr marL="68580" indent="0" algn="ctr">
              <a:buNone/>
            </a:pPr>
            <a:r>
              <a:rPr lang="ru-RU" sz="4800" dirty="0"/>
              <a:t>А воды не боится</a:t>
            </a:r>
            <a:r>
              <a:rPr lang="ru-RU" sz="4800" dirty="0" smtClean="0"/>
              <a:t>?</a:t>
            </a:r>
            <a:endParaRPr lang="ru-RU" sz="4800" dirty="0"/>
          </a:p>
          <a:p>
            <a:pPr marL="68580" indent="0" algn="ctr">
              <a:buNone/>
            </a:pPr>
            <a:r>
              <a:rPr lang="ru-RU" sz="4800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632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3312486" cy="5065632"/>
          </a:xfrm>
        </p:spPr>
        <p:txBody>
          <a:bodyPr/>
          <a:lstStyle/>
          <a:p>
            <a:pPr algn="ctr"/>
            <a:r>
              <a:rPr lang="ru-RU" b="1" dirty="0" smtClean="0"/>
              <a:t>СОЛЬ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44008" y="1124744"/>
            <a:ext cx="3528392" cy="4968552"/>
          </a:xfrm>
        </p:spPr>
        <p:txBody>
          <a:bodyPr>
            <a:normAutofit fontScale="62500" lnSpcReduction="20000"/>
          </a:bodyPr>
          <a:lstStyle/>
          <a:p>
            <a:r>
              <a:rPr lang="ru" dirty="0">
                <a:solidFill>
                  <a:schemeClr val="dk1"/>
                </a:solidFill>
              </a:rPr>
              <a:t>В глубокой древности соль добывалась сжиганием некоторых растений в кострах; образовывавшуюся золу использовали в качестве приправы. Для повышения выхода соли их дополнительно обливали солёной морской </a:t>
            </a:r>
            <a:r>
              <a:rPr lang="ru" dirty="0" smtClean="0">
                <a:solidFill>
                  <a:schemeClr val="dk1"/>
                </a:solidFill>
              </a:rPr>
              <a:t>водой</a:t>
            </a:r>
          </a:p>
          <a:p>
            <a:r>
              <a:rPr lang="ru" dirty="0" smtClean="0">
                <a:solidFill>
                  <a:schemeClr val="dk1"/>
                </a:solidFill>
              </a:rPr>
              <a:t>Поваренная </a:t>
            </a:r>
            <a:r>
              <a:rPr lang="ru" dirty="0">
                <a:solidFill>
                  <a:schemeClr val="dk1"/>
                </a:solidFill>
              </a:rPr>
              <a:t>соль используется в промышленности для получения </a:t>
            </a:r>
            <a:r>
              <a:rPr lang="ru" dirty="0">
                <a:solidFill>
                  <a:schemeClr val="tx1"/>
                </a:solidFill>
              </a:rPr>
              <a:t>соды, хлора, соляной кислоты, гидроксида натрия и </a:t>
            </a:r>
            <a:r>
              <a:rPr lang="ru" dirty="0">
                <a:solidFill>
                  <a:schemeClr val="dk1"/>
                </a:solidFill>
              </a:rPr>
              <a:t>металлического </a:t>
            </a:r>
            <a:r>
              <a:rPr lang="ru" dirty="0" smtClean="0">
                <a:solidFill>
                  <a:schemeClr val="dk1"/>
                </a:solidFill>
              </a:rPr>
              <a:t>натрия</a:t>
            </a:r>
          </a:p>
          <a:p>
            <a:r>
              <a:rPr lang="ru" dirty="0" smtClean="0">
                <a:solidFill>
                  <a:schemeClr val="tx1"/>
                </a:solidFill>
              </a:rPr>
              <a:t>В </a:t>
            </a:r>
            <a:r>
              <a:rPr lang="ru" dirty="0">
                <a:solidFill>
                  <a:schemeClr val="tx1"/>
                </a:solidFill>
              </a:rPr>
              <a:t>приготовлении пищи соль употребляется как важная приправа. Соль имеет хорошо знакомый каждому человеку характерный вкус, без которого пища кажется пресной. </a:t>
            </a:r>
            <a:endParaRPr lang="ru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8194" name="Picture 2" descr="C:\Users\Гульназ\Documents\sa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9" y="476673"/>
            <a:ext cx="2376263" cy="17123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195" name="Picture 3" descr="C:\Users\Гульназ\Documents\izg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56655" y="1772816"/>
            <a:ext cx="2325309" cy="15121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196" name="Picture 4" descr="C:\Users\Гульназ\Documents\imgpreview (3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91419" y="3843046"/>
            <a:ext cx="2190545" cy="14401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197" name="Picture 5" descr="C:\Users\Гульназ\Documents\50700_Ushakova_06_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2924944"/>
            <a:ext cx="1951868" cy="18362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1292461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Загадка № 11.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" lvl="0" indent="0" algn="ctr">
              <a:buNone/>
            </a:pPr>
            <a:r>
              <a:rPr lang="ru-RU" sz="4000" dirty="0"/>
              <a:t>Белый камушек растаял,</a:t>
            </a:r>
          </a:p>
          <a:p>
            <a:pPr marL="68580" indent="0" algn="ctr">
              <a:buNone/>
            </a:pPr>
            <a:r>
              <a:rPr lang="ru-RU" sz="4000" dirty="0"/>
              <a:t>На доске он след </a:t>
            </a:r>
            <a:r>
              <a:rPr lang="ru-RU" sz="4000" dirty="0" smtClean="0"/>
              <a:t>оставил.</a:t>
            </a:r>
            <a:endParaRPr lang="ru-RU" sz="4000" dirty="0"/>
          </a:p>
          <a:p>
            <a:pPr marL="68580" indent="0" algn="ctr">
              <a:buNone/>
            </a:pPr>
            <a:r>
              <a:rPr lang="ru-RU" sz="40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xmlns="" val="2374637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052736"/>
            <a:ext cx="3240478" cy="5137640"/>
          </a:xfrm>
        </p:spPr>
        <p:txBody>
          <a:bodyPr/>
          <a:lstStyle/>
          <a:p>
            <a:pPr algn="ctr"/>
            <a:r>
              <a:rPr lang="ru-RU" b="1" dirty="0" smtClean="0"/>
              <a:t>МЕЛ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6016" y="1052736"/>
            <a:ext cx="3456384" cy="5040560"/>
          </a:xfrm>
        </p:spPr>
        <p:txBody>
          <a:bodyPr>
            <a:normAutofit fontScale="47500" lnSpcReduction="20000"/>
          </a:bodyPr>
          <a:lstStyle/>
          <a:p>
            <a:r>
              <a:rPr lang="ru-RU" b="1" dirty="0"/>
              <a:t>Мел </a:t>
            </a:r>
            <a:r>
              <a:rPr lang="ru-RU" dirty="0"/>
              <a:t>— осадочная горная порода белого цвета, мягкая и рассыпчатая, нерастворимая в воде, органического происхождения</a:t>
            </a:r>
            <a:r>
              <a:rPr lang="ru-RU" dirty="0" smtClean="0"/>
              <a:t>.</a:t>
            </a:r>
          </a:p>
          <a:p>
            <a:pPr marL="68580" indent="0">
              <a:buNone/>
            </a:pPr>
            <a:endParaRPr lang="ru-RU" dirty="0"/>
          </a:p>
          <a:p>
            <a:r>
              <a:rPr lang="ru-RU" b="1" dirty="0" smtClean="0"/>
              <a:t>Мел </a:t>
            </a:r>
            <a:r>
              <a:rPr lang="ru-RU" dirty="0" smtClean="0"/>
              <a:t>появился </a:t>
            </a:r>
            <a:r>
              <a:rPr lang="ru-RU" dirty="0"/>
              <a:t>из остатков микроскопических животных, живших в глубинах мелового моря</a:t>
            </a:r>
            <a:r>
              <a:rPr lang="ru-RU" dirty="0" smtClean="0"/>
              <a:t>.</a:t>
            </a:r>
            <a:r>
              <a:rPr lang="ru-RU" b="1" dirty="0" smtClean="0"/>
              <a:t> </a:t>
            </a:r>
          </a:p>
          <a:p>
            <a:pPr marL="68580" indent="0">
              <a:buNone/>
            </a:pPr>
            <a:endParaRPr lang="ru-RU" dirty="0"/>
          </a:p>
          <a:p>
            <a:r>
              <a:rPr lang="ru-RU" dirty="0"/>
              <a:t>Мел — необходимый компонент мелованной бумаги, используемой в полиграфии для печати качественных иллюстрированных изданий. Молотый мел широко применяется в качестве дешёвого материала (пигмента) для побелки, окраски заборов, стен, бордюров, для защиты стволов деревьев от солнечных ожогов</a:t>
            </a:r>
            <a:r>
              <a:rPr lang="ru-RU" dirty="0" smtClean="0"/>
              <a:t>.</a:t>
            </a:r>
          </a:p>
          <a:p>
            <a:pPr marL="68580" indent="0">
              <a:buNone/>
            </a:pPr>
            <a:endParaRPr lang="ru-RU" dirty="0"/>
          </a:p>
          <a:p>
            <a:r>
              <a:rPr lang="ru-RU" dirty="0"/>
              <a:t> Мел применяют в резиновой, бумажной, в сахарной промышленности — для очистки свекловичного сока, для производства вяжущих веществ (известь, портландцемент), в стекольной промышленности, для производства спичек. </a:t>
            </a:r>
            <a:endParaRPr lang="ru-RU" dirty="0" smtClean="0"/>
          </a:p>
          <a:p>
            <a:pPr marL="68580" indent="0">
              <a:buNone/>
            </a:pPr>
            <a:endParaRPr lang="ru-RU" dirty="0"/>
          </a:p>
          <a:p>
            <a:r>
              <a:rPr lang="ru-RU" dirty="0"/>
              <a:t>Мел используется для письма на больших досках для общего обозрения (например, в школах). При недостатке кальция медицинский мел может быть прописан как добавка к пище.</a:t>
            </a:r>
          </a:p>
          <a:p>
            <a:endParaRPr lang="ru-RU" dirty="0"/>
          </a:p>
        </p:txBody>
      </p:sp>
      <p:pic>
        <p:nvPicPr>
          <p:cNvPr id="11266" name="Picture 2" descr="C:\Users\Гульназ\Documents\imgpreview (6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93127" y="1916832"/>
            <a:ext cx="1728192" cy="14401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1267" name="Picture 3" descr="C:\Users\Гульназ\Documents\mola-doska-molbert__0135810_PE292683_S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2924944"/>
            <a:ext cx="1737551" cy="12538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1268" name="Picture 4" descr="C:\Users\Гульназ\Documents\28066_PE078343_S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21118" y="3933056"/>
            <a:ext cx="1737550" cy="14401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" name="Рисунок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836712"/>
            <a:ext cx="1809558" cy="15121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609464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Молодцы! </a:t>
            </a:r>
            <a:br>
              <a:rPr lang="ru-RU" dirty="0" smtClean="0"/>
            </a:br>
            <a:r>
              <a:rPr lang="ru-RU" dirty="0" smtClean="0"/>
              <a:t>Вы отгадали все загадки!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А теперь попробуйте ответить на вопросы:</a:t>
            </a:r>
          </a:p>
          <a:p>
            <a:r>
              <a:rPr lang="ru-RU" sz="2000" dirty="0" smtClean="0"/>
              <a:t>Что такое полезные ископаемые?</a:t>
            </a:r>
          </a:p>
          <a:p>
            <a:r>
              <a:rPr lang="ru-RU" sz="2000" dirty="0" smtClean="0"/>
              <a:t>Почему их называют «подземными богатствами земли»?</a:t>
            </a:r>
          </a:p>
          <a:p>
            <a:r>
              <a:rPr lang="ru-RU" sz="2000" dirty="0" smtClean="0"/>
              <a:t>Как называются места, где залегают полезные ископаемые?</a:t>
            </a:r>
          </a:p>
          <a:p>
            <a:r>
              <a:rPr lang="ru-RU" sz="2000" dirty="0" smtClean="0"/>
              <a:t>Зачем добывают полезные ископаемые?</a:t>
            </a:r>
          </a:p>
          <a:p>
            <a:r>
              <a:rPr lang="ru-RU" sz="2000" dirty="0" smtClean="0"/>
              <a:t>Какими бывают полезные ископаемые?</a:t>
            </a:r>
          </a:p>
          <a:p>
            <a:r>
              <a:rPr lang="ru-RU" sz="2000" dirty="0" smtClean="0"/>
              <a:t>Можно ли построить здание без кирпича, бетона?</a:t>
            </a:r>
          </a:p>
          <a:p>
            <a:endParaRPr lang="ru-RU" sz="20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6047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ru-RU" sz="3600" b="1" dirty="0" smtClean="0"/>
              <a:t>СПАСИБО </a:t>
            </a:r>
          </a:p>
          <a:p>
            <a:pPr marL="68580" indent="0" algn="ctr">
              <a:buNone/>
            </a:pPr>
            <a:r>
              <a:rPr lang="ru-RU" sz="3600" b="1" dirty="0" smtClean="0"/>
              <a:t>ЗА</a:t>
            </a:r>
          </a:p>
          <a:p>
            <a:pPr marL="68580" indent="0" algn="ctr">
              <a:buNone/>
            </a:pPr>
            <a:r>
              <a:rPr lang="ru-RU" sz="3600" b="1" dirty="0" smtClean="0"/>
              <a:t>ВНИМАНИЕ!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xmlns="" val="289387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484784"/>
            <a:ext cx="7024744" cy="2736304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Загадки</a:t>
            </a:r>
            <a:endParaRPr lang="ru-RU" sz="4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Shape 2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43608" y="4653136"/>
            <a:ext cx="2520280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5" descr="C:\Users\Гульназ\Documents\imgpreview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185084"/>
            <a:ext cx="2052228" cy="12961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Picture 2" descr="C:\Users\Гульназ\Documents\296646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931979"/>
            <a:ext cx="2000021" cy="15121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" name="Picture 5" descr="C:\Users\Гульназ\Documents\54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40270" y="4837640"/>
            <a:ext cx="1984687" cy="1471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" name="Picture 3" descr="C:\Users\Гульназ\Documents\zoom-2295853840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429000"/>
            <a:ext cx="1941587" cy="15121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9" name="Picture 2" descr="C:\Users\Гульназ\Documents\2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2954" y="836712"/>
            <a:ext cx="2160240" cy="16176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" name="Picture 3" descr="C:\Users\Гульназ\Documents\dyunyi_13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942232"/>
            <a:ext cx="2232248" cy="15121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1" name="Picture 3" descr="C:\Users\Гульназ\Documents\21575828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22561" y="2461016"/>
            <a:ext cx="2160240" cy="13681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2" name="Picture 2" descr="C:\Users\Гульназ\Documents\c40a0a9e3e02eccf02399c1f6e7751f6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551140"/>
            <a:ext cx="2036452" cy="15121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24520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Загадка №1.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 algn="ctr">
              <a:buNone/>
            </a:pPr>
            <a:r>
              <a:rPr lang="ru-RU" sz="3600" dirty="0" smtClean="0"/>
              <a:t>Очень прочен и упруг,</a:t>
            </a:r>
          </a:p>
          <a:p>
            <a:pPr marL="68580" indent="0" algn="ctr">
              <a:buNone/>
            </a:pPr>
            <a:r>
              <a:rPr lang="ru-RU" sz="3600" dirty="0" smtClean="0"/>
              <a:t>Строителям надежный друг.</a:t>
            </a:r>
          </a:p>
          <a:p>
            <a:pPr marL="68580" indent="0" algn="ctr">
              <a:buNone/>
            </a:pPr>
            <a:r>
              <a:rPr lang="ru-RU" sz="3600" dirty="0" smtClean="0"/>
              <a:t>Дома, ступени, постаменты</a:t>
            </a:r>
          </a:p>
          <a:p>
            <a:pPr marL="68580" indent="0" algn="ctr">
              <a:buNone/>
            </a:pPr>
            <a:r>
              <a:rPr lang="ru-RU" sz="3600" dirty="0" smtClean="0"/>
              <a:t>Красивы станут и заметны.</a:t>
            </a:r>
          </a:p>
          <a:p>
            <a:pPr marL="68580" indent="0">
              <a:buNone/>
            </a:pPr>
            <a:endParaRPr lang="ru-RU" dirty="0"/>
          </a:p>
          <a:p>
            <a:pPr marL="6858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3656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908720"/>
            <a:ext cx="3168470" cy="5400600"/>
          </a:xfrm>
        </p:spPr>
        <p:txBody>
          <a:bodyPr/>
          <a:lstStyle/>
          <a:p>
            <a:pPr algn="ctr"/>
            <a:r>
              <a:rPr lang="ru-RU" b="1" dirty="0" smtClean="0"/>
              <a:t>ГРАНИТ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0" y="980728"/>
            <a:ext cx="3528392" cy="4896544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/>
              <a:t>Гранит</a:t>
            </a:r>
            <a:r>
              <a:rPr lang="ru-RU" dirty="0"/>
              <a:t> возникает из глинистых сланцев и песчаников. Большая </a:t>
            </a:r>
            <a:r>
              <a:rPr lang="ru-RU" dirty="0" smtClean="0"/>
              <a:t>часть древних кристаллических </a:t>
            </a:r>
            <a:r>
              <a:rPr lang="ru-RU" dirty="0"/>
              <a:t>щитов сложена из гранитов, отчего верхняя часть земной коры получила название гранитного слоя земли. Гранит издавна использовался при строительстве и сооружении памятников. Свойства: зернистый, твердый, прочный.</a:t>
            </a:r>
          </a:p>
          <a:p>
            <a:endParaRPr lang="ru-RU" dirty="0"/>
          </a:p>
        </p:txBody>
      </p:sp>
      <p:pic>
        <p:nvPicPr>
          <p:cNvPr id="1026" name="Picture 2" descr="C:\Users\Гульназ\Downloads\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583205"/>
            <a:ext cx="2520280" cy="18001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7" name="Picture 3" descr="C:\Users\Гульназ\Downloads\kamennij_grani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37774" y="2159561"/>
            <a:ext cx="2232248" cy="13681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8" name="Picture 4" descr="C:\Users\Гульназ\Documents\granit (1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2816932"/>
            <a:ext cx="1951335" cy="14215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9" name="Picture 5" descr="C:\Users\Гульназ\Documents\imgpreview (1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238495"/>
            <a:ext cx="2052228" cy="12961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326221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Загадка №2.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lvl="0" indent="0" algn="ctr">
              <a:buNone/>
            </a:pPr>
            <a:r>
              <a:rPr lang="ru-RU" sz="3600" dirty="0"/>
              <a:t>Покрывают им дороги,</a:t>
            </a:r>
          </a:p>
          <a:p>
            <a:pPr marL="68580" indent="0" algn="ctr">
              <a:buNone/>
            </a:pPr>
            <a:r>
              <a:rPr lang="ru-RU" sz="3600" dirty="0"/>
              <a:t>Улицы в селениях.</a:t>
            </a:r>
          </a:p>
          <a:p>
            <a:pPr marL="68580" indent="0" algn="ctr">
              <a:buNone/>
            </a:pPr>
            <a:r>
              <a:rPr lang="ru-RU" sz="3600" dirty="0"/>
              <a:t>А еще он есть в цементе,</a:t>
            </a:r>
          </a:p>
          <a:p>
            <a:pPr marL="68580" indent="0" algn="ctr">
              <a:buNone/>
            </a:pPr>
            <a:r>
              <a:rPr lang="ru-RU" sz="3600" dirty="0"/>
              <a:t>Сам он </a:t>
            </a:r>
            <a:r>
              <a:rPr lang="ru-RU" sz="3600" dirty="0" smtClean="0"/>
              <a:t>удобрение.</a:t>
            </a:r>
            <a:endParaRPr lang="ru-RU" sz="3600" dirty="0"/>
          </a:p>
          <a:p>
            <a:pPr marL="68580" indent="0" algn="ctr">
              <a:buNone/>
            </a:pPr>
            <a:r>
              <a:rPr lang="ru-RU" sz="3600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3490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027664"/>
            <a:ext cx="3600400" cy="4993624"/>
          </a:xfrm>
        </p:spPr>
        <p:txBody>
          <a:bodyPr/>
          <a:lstStyle/>
          <a:p>
            <a:pPr algn="ctr"/>
            <a:r>
              <a:rPr lang="ru-RU" b="1" dirty="0" smtClean="0"/>
              <a:t>ИЗВЕСТНЯК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44008" y="1052736"/>
            <a:ext cx="3600400" cy="4896544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Известняк </a:t>
            </a:r>
            <a:r>
              <a:rPr lang="ru-RU" dirty="0"/>
              <a:t>бывает белого, серого или желтого цвета. </a:t>
            </a:r>
            <a:endParaRPr lang="ru-RU" dirty="0" smtClean="0"/>
          </a:p>
          <a:p>
            <a:r>
              <a:rPr lang="ru-RU" dirty="0" smtClean="0"/>
              <a:t>Если </a:t>
            </a:r>
            <a:r>
              <a:rPr lang="ru-RU" dirty="0"/>
              <a:t>капнуть на него каплю кислоты – шипит, выделяя газ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Основной областью применения известняка уже очень давно считается строительство.</a:t>
            </a:r>
            <a:endParaRPr lang="ru-RU" dirty="0" smtClean="0"/>
          </a:p>
        </p:txBody>
      </p:sp>
      <p:pic>
        <p:nvPicPr>
          <p:cNvPr id="2050" name="Picture 2" descr="C:\Users\Гульназ\Documents\296646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09477" y="1669840"/>
            <a:ext cx="2000021" cy="15121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1" name="Picture 3" descr="C:\Users\Гульназ\Documents\izves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3252" y="2624964"/>
            <a:ext cx="2016225" cy="13605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2" name="Picture 4" descr="C:\Users\Гульназ\Documents\wrock2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6331" y="858656"/>
            <a:ext cx="2016225" cy="14165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3" name="Picture 5" descr="C:\Users\Гульназ\Documents\0005-007-Izvestnjak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95027" y="3561068"/>
            <a:ext cx="2144037" cy="15121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266951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Загадка № 3.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" lvl="0" indent="0" algn="ctr">
              <a:buNone/>
            </a:pPr>
            <a:r>
              <a:rPr lang="ru-RU" sz="3600" dirty="0"/>
              <a:t>Если встретишь на дороге,</a:t>
            </a:r>
          </a:p>
          <a:p>
            <a:pPr marL="68580" indent="0" algn="ctr">
              <a:buNone/>
            </a:pPr>
            <a:r>
              <a:rPr lang="ru-RU" sz="3600" dirty="0"/>
              <a:t>То увязнут сильно ноги.</a:t>
            </a:r>
          </a:p>
          <a:p>
            <a:pPr marL="68580" indent="0" algn="ctr">
              <a:buNone/>
            </a:pPr>
            <a:r>
              <a:rPr lang="ru-RU" sz="3600" dirty="0"/>
              <a:t>Чтоб сделать миску или вазу – </a:t>
            </a:r>
          </a:p>
          <a:p>
            <a:pPr marL="68580" indent="0" algn="ctr">
              <a:buNone/>
            </a:pPr>
            <a:r>
              <a:rPr lang="ru-RU" sz="3600" dirty="0"/>
              <a:t>Она понадобится </a:t>
            </a:r>
            <a:r>
              <a:rPr lang="ru-RU" sz="3600" dirty="0" smtClean="0"/>
              <a:t>сразу.</a:t>
            </a:r>
            <a:endParaRPr lang="ru-RU" sz="3600" dirty="0"/>
          </a:p>
          <a:p>
            <a:pPr algn="ctr"/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280715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932188"/>
            <a:ext cx="3600400" cy="4993624"/>
          </a:xfrm>
        </p:spPr>
        <p:txBody>
          <a:bodyPr/>
          <a:lstStyle/>
          <a:p>
            <a:pPr algn="ctr"/>
            <a:r>
              <a:rPr lang="ru-RU" b="1" dirty="0" smtClean="0"/>
              <a:t>ГЛИНА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6016" y="980728"/>
            <a:ext cx="3528392" cy="504056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Глина </a:t>
            </a:r>
            <a:r>
              <a:rPr lang="ru-RU" dirty="0"/>
              <a:t>широко применяется при строительстве. Кирпич делают из глины. </a:t>
            </a:r>
            <a:endParaRPr lang="ru-RU" dirty="0" smtClean="0"/>
          </a:p>
          <a:p>
            <a:r>
              <a:rPr lang="ru-RU" dirty="0" smtClean="0"/>
              <a:t>Кроме </a:t>
            </a:r>
            <a:r>
              <a:rPr lang="ru-RU" dirty="0"/>
              <a:t>того, из разных сортов глины получают фарфор, фаянс, огнеупорные материалы. </a:t>
            </a:r>
            <a:endParaRPr lang="ru-RU" dirty="0" smtClean="0"/>
          </a:p>
          <a:p>
            <a:r>
              <a:rPr lang="ru-RU" dirty="0" smtClean="0"/>
              <a:t>Глина – осадочная порода. Она образуется в результате выветривания различных горных пород.</a:t>
            </a:r>
            <a:endParaRPr lang="ru-RU" dirty="0"/>
          </a:p>
        </p:txBody>
      </p:sp>
      <p:pic>
        <p:nvPicPr>
          <p:cNvPr id="3074" name="Picture 2" descr="C:\Users\Гульназ\Documents\SK5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687989"/>
            <a:ext cx="2088232" cy="15168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6" name="Picture 4" descr="C:\Users\Гульназ\Documents\1314406881_glin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00808"/>
            <a:ext cx="2160240" cy="14401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7" name="Picture 5" descr="C:\Users\Гульназ\Documents\54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99280" y="2708919"/>
            <a:ext cx="1984687" cy="15841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8" name="Picture 6" descr="C:\Users\Гульназ\Documents\1372678484_51505937_1258907326_d_golubaya_glin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3645023"/>
            <a:ext cx="2016224" cy="16419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336484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231</TotalTime>
  <Words>1118</Words>
  <Application>Microsoft Office PowerPoint</Application>
  <PresentationFormat>Экран (4:3)</PresentationFormat>
  <Paragraphs>152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Остин</vt:lpstr>
      <vt:lpstr>«Полезные ископаемые» (загадки).</vt:lpstr>
      <vt:lpstr>Подземные богатства земли.</vt:lpstr>
      <vt:lpstr>Загадки</vt:lpstr>
      <vt:lpstr>Загадка №1. </vt:lpstr>
      <vt:lpstr>ГРАНИТ</vt:lpstr>
      <vt:lpstr>Загадка №2.</vt:lpstr>
      <vt:lpstr>ИЗВЕСТНЯК</vt:lpstr>
      <vt:lpstr>Загадка № 3.</vt:lpstr>
      <vt:lpstr>ГЛИНА</vt:lpstr>
      <vt:lpstr>Загадка № 4.</vt:lpstr>
      <vt:lpstr>УГОЛЬ</vt:lpstr>
      <vt:lpstr>Загадка № 5.</vt:lpstr>
      <vt:lpstr>ЖЕЛЕЗНАЯ РУДА</vt:lpstr>
      <vt:lpstr>Загадка № 6.</vt:lpstr>
      <vt:lpstr>ПЕСОК</vt:lpstr>
      <vt:lpstr>Загадка № 7.</vt:lpstr>
      <vt:lpstr>ЗОЛОТО</vt:lpstr>
      <vt:lpstr>Загадка № 8.</vt:lpstr>
      <vt:lpstr>НЕФТЬ</vt:lpstr>
      <vt:lpstr>Загадка № 8.</vt:lpstr>
      <vt:lpstr>ПРИРОДНЫЙ ГАЗ</vt:lpstr>
      <vt:lpstr>Загадка № 9.</vt:lpstr>
      <vt:lpstr>ТОРФ</vt:lpstr>
      <vt:lpstr>Загадка № 10.</vt:lpstr>
      <vt:lpstr>СОЛЬ</vt:lpstr>
      <vt:lpstr>Загадка № 11.</vt:lpstr>
      <vt:lpstr>МЕЛ</vt:lpstr>
      <vt:lpstr>Молодцы!  Вы отгадали все загадки!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«Полезные ископаемые»</dc:title>
  <dc:creator>user</dc:creator>
  <cp:lastModifiedBy>Димитрий</cp:lastModifiedBy>
  <cp:revision>44</cp:revision>
  <dcterms:created xsi:type="dcterms:W3CDTF">2015-01-13T08:58:38Z</dcterms:created>
  <dcterms:modified xsi:type="dcterms:W3CDTF">2019-05-11T05:54:52Z</dcterms:modified>
</cp:coreProperties>
</file>