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9" r:id="rId2"/>
    <p:sldId id="267" r:id="rId3"/>
    <p:sldId id="261" r:id="rId4"/>
    <p:sldId id="278" r:id="rId5"/>
    <p:sldId id="262" r:id="rId6"/>
    <p:sldId id="285" r:id="rId7"/>
    <p:sldId id="290" r:id="rId8"/>
    <p:sldId id="289" r:id="rId9"/>
    <p:sldId id="288" r:id="rId10"/>
    <p:sldId id="295" r:id="rId11"/>
    <p:sldId id="284" r:id="rId12"/>
    <p:sldId id="287" r:id="rId13"/>
    <p:sldId id="286" r:id="rId14"/>
    <p:sldId id="291" r:id="rId15"/>
    <p:sldId id="292" r:id="rId16"/>
    <p:sldId id="296" r:id="rId17"/>
    <p:sldId id="293" r:id="rId18"/>
  </p:sldIdLst>
  <p:sldSz cx="9144000" cy="6858000" type="screen4x3"/>
  <p:notesSz cx="6858000" cy="9144000"/>
  <p:custDataLst>
    <p:tags r:id="rId19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3" autoAdjust="0"/>
    <p:restoredTop sz="94624" autoAdjust="0"/>
  </p:normalViewPr>
  <p:slideViewPr>
    <p:cSldViewPr>
      <p:cViewPr>
        <p:scale>
          <a:sx n="82" d="100"/>
          <a:sy n="82" d="100"/>
        </p:scale>
        <p:origin x="-1026" y="2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11.05.2019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r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11.05.2019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r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11.05.2019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r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11.05.2019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r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11.05.2019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r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11.05.2019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r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11.05.2019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r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11.05.2019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r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11.05.2019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11.05.2019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r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11.05.2019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r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84EE3A-CF6B-4BD2-A232-2F7290A69755}" type="datetimeFigureOut">
              <a:rPr lang="ru-RU" smtClean="0"/>
              <a:pPr/>
              <a:t>11.05.2019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cover dir="ru"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jpeg"/><Relationship Id="rId4" Type="http://schemas.openxmlformats.org/officeDocument/2006/relationships/image" Target="../media/image36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28662" y="357166"/>
            <a:ext cx="800105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6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ctr"/>
            <a:r>
              <a:rPr lang="ru-RU" sz="3600" b="1" spc="50" dirty="0" smtClean="0">
                <a:ln w="11430"/>
                <a:solidFill>
                  <a:srgbClr val="C00000"/>
                </a:solidFill>
                <a:latin typeface="Comic Sans MS" pitchFamily="66" charset="0"/>
              </a:rPr>
              <a:t>Отчет по самообразованию</a:t>
            </a:r>
          </a:p>
          <a:p>
            <a:pPr algn="ctr"/>
            <a:r>
              <a:rPr lang="ru-RU" sz="3600" b="1" spc="50" dirty="0" smtClean="0">
                <a:ln w="11430"/>
                <a:solidFill>
                  <a:srgbClr val="C00000"/>
                </a:solidFill>
                <a:latin typeface="Comic Sans MS" pitchFamily="66" charset="0"/>
              </a:rPr>
              <a:t>«Экспериментирование, как средство развития познавательной активности    детей 4-5 лет в соответствии с ФГОС» 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47664" y="4581128"/>
            <a:ext cx="7200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>
                <a:solidFill>
                  <a:srgbClr val="002060"/>
                </a:solidFill>
              </a:rPr>
              <a:t>Подготовила: </a:t>
            </a:r>
          </a:p>
          <a:p>
            <a:pPr algn="r"/>
            <a:r>
              <a:rPr lang="ru-RU" b="1" dirty="0" err="1" smtClean="0">
                <a:solidFill>
                  <a:srgbClr val="002060"/>
                </a:solidFill>
              </a:rPr>
              <a:t>Рябенко</a:t>
            </a:r>
            <a:r>
              <a:rPr lang="ru-RU" b="1" dirty="0" smtClean="0">
                <a:solidFill>
                  <a:srgbClr val="002060"/>
                </a:solidFill>
              </a:rPr>
              <a:t> Наталья Леонтьевна, воспитатель.</a:t>
            </a:r>
          </a:p>
          <a:p>
            <a:pPr algn="r"/>
            <a:r>
              <a:rPr lang="ru-RU" b="1" dirty="0" smtClean="0">
                <a:solidFill>
                  <a:srgbClr val="002060"/>
                </a:solidFill>
              </a:rPr>
              <a:t>МБДОУ «ДСОВ № 24» г.Усинска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med">
    <p:cover dir="r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2928926" y="285728"/>
            <a:ext cx="6215074" cy="6093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В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процессе экспериментирования дети учатся: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видеть и выделять проблему;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принимать и ставить цель;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решать проблемы: анализировать объект или явление, выделять существенные признаки и связи, сопоставлять различные факты, выдвигать гипотезы, предположения, отбирать средства и материалы для самостоятельной деятельности, осуществлять эксперимент;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высказывать суждения, делать выводы и умозаключения.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298782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3923928" y="-92743"/>
            <a:ext cx="396044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А у нас в саду дела - эксперименты снова,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Сам волшебник никогда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не творил такого!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8" name="Рисунок 7" descr="C:\Users\Титан\Desktop\опыты артинки\424568-chemical-experiment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139952" y="3501008"/>
            <a:ext cx="3999958" cy="3113557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07704" y="116633"/>
            <a:ext cx="495029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spc="50" dirty="0" smtClean="0">
                <a:ln w="11430"/>
                <a:solidFill>
                  <a:srgbClr val="C00000"/>
                </a:solidFill>
                <a:latin typeface="Comic Sans MS" pitchFamily="66" charset="0"/>
              </a:rPr>
              <a:t>Фрагменты НОД</a:t>
            </a:r>
          </a:p>
          <a:p>
            <a:pPr algn="ctr"/>
            <a:r>
              <a:rPr lang="ru-RU" sz="2800" spc="50" dirty="0" smtClean="0">
                <a:ln w="11430"/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ru-RU" sz="2800" dirty="0" smtClean="0">
                <a:solidFill>
                  <a:srgbClr val="C00000"/>
                </a:solidFill>
                <a:latin typeface="Comic Sans MS" pitchFamily="66" charset="0"/>
              </a:rPr>
              <a:t>"Знакомство с профессией повар"</a:t>
            </a:r>
            <a:endParaRPr lang="ru-RU" sz="28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4" name="Picture 1" descr="C:\Users\Наталья\Desktop\для отчета по самообразованию\фото1\1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1196752"/>
            <a:ext cx="3458072" cy="1944216"/>
          </a:xfrm>
          <a:prstGeom prst="round2DiagRect">
            <a:avLst>
              <a:gd name="adj1" fmla="val 16667"/>
              <a:gd name="adj2" fmla="val 0"/>
            </a:avLst>
          </a:prstGeom>
          <a:ln w="3175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193" name="Picture 1" descr="C:\Users\Наталья\Desktop\для отчета по самообразованию\фото1\3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292080" y="1196752"/>
            <a:ext cx="3458072" cy="1944216"/>
          </a:xfrm>
          <a:prstGeom prst="round2DiagRect">
            <a:avLst>
              <a:gd name="adj1" fmla="val 16667"/>
              <a:gd name="adj2" fmla="val 0"/>
            </a:avLst>
          </a:prstGeom>
          <a:ln w="3175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195" name="Picture 3" descr="C:\Users\Наталья\Desktop\для отчета по самообразованию\фото1\5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555776" y="3284984"/>
            <a:ext cx="3842302" cy="216024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3175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 spd="med">
    <p:blinds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10800000" flipV="1">
            <a:off x="2483768" y="1916831"/>
            <a:ext cx="424847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spc="50" dirty="0" smtClean="0">
                <a:ln w="11430"/>
                <a:solidFill>
                  <a:srgbClr val="C00000"/>
                </a:solidFill>
                <a:latin typeface="Comic Sans MS" pitchFamily="66" charset="0"/>
              </a:rPr>
              <a:t>Фрагменты </a:t>
            </a:r>
          </a:p>
          <a:p>
            <a:pPr algn="ctr"/>
            <a:r>
              <a:rPr lang="ru-RU" sz="2800" spc="50" dirty="0" smtClean="0">
                <a:ln w="11430"/>
                <a:solidFill>
                  <a:srgbClr val="C00000"/>
                </a:solidFill>
                <a:latin typeface="Comic Sans MS" pitchFamily="66" charset="0"/>
              </a:rPr>
              <a:t>НОД</a:t>
            </a:r>
          </a:p>
          <a:p>
            <a:pPr algn="ctr"/>
            <a:r>
              <a:rPr lang="ru-RU" sz="2800" dirty="0" smtClean="0">
                <a:solidFill>
                  <a:srgbClr val="C00000"/>
                </a:solidFill>
                <a:latin typeface="Comic Sans MS" pitchFamily="66" charset="0"/>
              </a:rPr>
              <a:t>«Удивительные пузыри»</a:t>
            </a:r>
            <a:endParaRPr lang="ru-RU" sz="2800" spc="50" dirty="0" smtClean="0">
              <a:ln w="11430"/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7170" name="Picture 2" descr="C:\Users\Наталья\Desktop\для отчета по самообразованию\фото1\DSCF097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88640"/>
            <a:ext cx="3264363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2" name="Picture 4" descr="C:\Users\Наталья\Desktop\для отчета по самообразованию\фото1\DSCF098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686816" y="3212976"/>
            <a:ext cx="3457184" cy="2304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3" name="Picture 5" descr="C:\Users\Наталья\Desktop\для отчета по самообразованию\фото1\IMG_0989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951645" y="188640"/>
            <a:ext cx="3192355" cy="23942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4" name="Picture 6" descr="C:\Users\Наталья\Desktop\для отчета по самообразованию\фото1\IMG_0991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51520" y="3284984"/>
            <a:ext cx="3419872" cy="2232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blinds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88640"/>
            <a:ext cx="367240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Comic Sans MS" pitchFamily="66" charset="0"/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  <a:latin typeface="Comic Sans MS" pitchFamily="66" charset="0"/>
              </a:rPr>
              <a:t>В результате работы за год я: </a:t>
            </a:r>
          </a:p>
          <a:p>
            <a:pPr lvl="0"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Изучила теоретический материал по данной теме в педагогической  и методической литературе.</a:t>
            </a:r>
          </a:p>
          <a:p>
            <a:pPr lvl="0">
              <a:buFont typeface="Wingdings" pitchFamily="2" charset="2"/>
              <a:buChar char="v"/>
            </a:pPr>
            <a:endParaRPr lang="ru-RU" sz="2000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 lvl="0"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Создала картотеку опытов и экспериментов.</a:t>
            </a:r>
          </a:p>
          <a:p>
            <a:pPr lvl="0">
              <a:buFont typeface="Wingdings" pitchFamily="2" charset="2"/>
              <a:buChar char="v"/>
            </a:pPr>
            <a:endParaRPr lang="ru-RU" sz="2000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 lvl="0"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Создала картотеку </a:t>
            </a:r>
          </a:p>
          <a:p>
            <a:pPr lvl="0"/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дидактических игр</a:t>
            </a:r>
          </a:p>
          <a:p>
            <a:pPr lvl="0"/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 по </a:t>
            </a:r>
          </a:p>
          <a:p>
            <a:pPr lvl="0"/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экспериментальной </a:t>
            </a:r>
          </a:p>
          <a:p>
            <a:pPr lvl="0"/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деятельности.</a:t>
            </a:r>
          </a:p>
        </p:txBody>
      </p:sp>
      <p:pic>
        <p:nvPicPr>
          <p:cNvPr id="1026" name="Picture 2" descr="C:\Users\Наталья\Desktop\для отчета по самообразованию\фото1\DSC_065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99992" y="1700808"/>
            <a:ext cx="4427984" cy="2232248"/>
          </a:xfrm>
          <a:prstGeom prst="rect">
            <a:avLst/>
          </a:prstGeom>
          <a:solidFill>
            <a:srgbClr val="FFFFFF">
              <a:shade val="85000"/>
            </a:srgbClr>
          </a:solidFill>
          <a:ln w="3175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7" name="Picture 2" descr="C:\Users\Наталья\Desktop\для отчета по самообразованию\фото1\DSC_065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43808" y="3573016"/>
            <a:ext cx="3356087" cy="2088232"/>
          </a:xfrm>
          <a:prstGeom prst="rect">
            <a:avLst/>
          </a:prstGeom>
          <a:solidFill>
            <a:srgbClr val="FFFFFF">
              <a:shade val="85000"/>
            </a:srgbClr>
          </a:solidFill>
          <a:ln w="3175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1028" name="Picture 4" descr="C:\Users\Наталья\Desktop\для отчета по самообразованию\фото1\DSC_065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923928" y="0"/>
            <a:ext cx="3555887" cy="2000187"/>
          </a:xfrm>
          <a:prstGeom prst="rect">
            <a:avLst/>
          </a:prstGeom>
          <a:solidFill>
            <a:srgbClr val="FFFFFF">
              <a:shade val="85000"/>
            </a:srgbClr>
          </a:solidFill>
          <a:ln w="3175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</p:cSld>
  <p:clrMapOvr>
    <a:masterClrMapping/>
  </p:clrMapOvr>
  <p:transition spd="med">
    <p:cover dir="l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116633"/>
            <a:ext cx="3816424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Создала условия для организации экспериментальной деятельности детей в группе.</a:t>
            </a:r>
          </a:p>
          <a:p>
            <a:pPr lvl="0">
              <a:buFont typeface="Wingdings" pitchFamily="2" charset="2"/>
              <a:buChar char="v"/>
            </a:pPr>
            <a:endParaRPr lang="ru-RU" sz="2000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 lvl="0"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Разработала конспекты НОД по экспериментированию.</a:t>
            </a:r>
          </a:p>
          <a:p>
            <a:pPr lvl="0">
              <a:buFont typeface="Wingdings" pitchFamily="2" charset="2"/>
              <a:buChar char="v"/>
            </a:pPr>
            <a:endParaRPr lang="ru-RU" sz="2000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 lvl="0"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Подготовила  консультации для родителей по данной теме.</a:t>
            </a:r>
          </a:p>
          <a:p>
            <a:pPr lvl="0">
              <a:buFont typeface="Wingdings" pitchFamily="2" charset="2"/>
              <a:buChar char="v"/>
            </a:pPr>
            <a:endParaRPr lang="ru-RU" sz="2000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 lvl="0"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Оформила папки-передвижки в родительский уголок.</a:t>
            </a:r>
          </a:p>
        </p:txBody>
      </p:sp>
      <p:pic>
        <p:nvPicPr>
          <p:cNvPr id="4" name="Picture 3" descr="C:\Users\Наталья\Desktop\для отчета по самообразованию\фото1\DSC_065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75856" y="-315416"/>
            <a:ext cx="3779912" cy="2126201"/>
          </a:xfrm>
          <a:prstGeom prst="rect">
            <a:avLst/>
          </a:prstGeom>
          <a:solidFill>
            <a:srgbClr val="FFFFFF">
              <a:shade val="85000"/>
            </a:srgbClr>
          </a:solidFill>
          <a:ln w="3175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76056" y="1412776"/>
            <a:ext cx="3910900" cy="2520280"/>
          </a:xfrm>
          <a:prstGeom prst="rect">
            <a:avLst/>
          </a:prstGeom>
          <a:solidFill>
            <a:srgbClr val="FFFFFF">
              <a:shade val="85000"/>
            </a:srgbClr>
          </a:solidFill>
          <a:ln w="3175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3074" name="Picture 2" descr="C:\Users\Наталья\Desktop\для отчета по самообразованию\фото1\DSC_0659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923928" y="3645024"/>
            <a:ext cx="3456384" cy="1944216"/>
          </a:xfrm>
          <a:prstGeom prst="rect">
            <a:avLst/>
          </a:prstGeom>
          <a:solidFill>
            <a:srgbClr val="FFFFFF">
              <a:shade val="85000"/>
            </a:srgbClr>
          </a:solidFill>
          <a:ln w="3175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</p:cSld>
  <p:clrMapOvr>
    <a:masterClrMapping/>
  </p:clrMapOvr>
  <p:transition spd="med">
    <p:cover dir="r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142852"/>
            <a:ext cx="828680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Comic Sans MS" pitchFamily="66" charset="0"/>
              </a:rPr>
              <a:t>Вывод</a:t>
            </a:r>
          </a:p>
          <a:p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Проанализировав свою работу по теме самообразования, я пришла к выводу, что опыт работы в данном направлении очень эффективен. Такой  метод обучения как экспериментальная деятельность, достаточно мощно активизирует познавательный интерес у детей и способствует  усвоению детьми новых знаний и умений.</a:t>
            </a:r>
          </a:p>
          <a:p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В перспективе планирую продолжить работу по самообразованию по данной теме. </a:t>
            </a:r>
          </a:p>
          <a:p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 Подводя итог, хочу сказать, что  поощряя детскую любознательность, утоляя жажду познания маленьких почемучек и направляя их исследовательскую инициативу, мы смогли развить у детей изобретательность, творческую активность,</a:t>
            </a:r>
          </a:p>
          <a:p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познавательный интерес; открыли перед детьми  удивительный мир   экспериментирования.</a:t>
            </a:r>
          </a:p>
          <a:p>
            <a:pPr algn="ctr"/>
            <a:endParaRPr lang="ru-RU" sz="4000" b="1" dirty="0" smtClean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med">
    <p:cover dir="l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332656"/>
            <a:ext cx="574124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Comic Sans MS" pitchFamily="66" charset="0"/>
              </a:rPr>
              <a:t>Спасибо за внимание!</a:t>
            </a:r>
            <a:endParaRPr lang="ru-RU" sz="4000" dirty="0"/>
          </a:p>
        </p:txBody>
      </p:sp>
      <p:pic>
        <p:nvPicPr>
          <p:cNvPr id="3" name="Picture 2" descr="C:\Users\Наталья\Desktop\DSCF106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43608" y="1124744"/>
            <a:ext cx="6984776" cy="41044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14678" y="357166"/>
            <a:ext cx="40005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Comic Sans MS" pitchFamily="66" charset="0"/>
              </a:rPr>
              <a:t>Актуальность</a:t>
            </a:r>
            <a:endParaRPr lang="ru-RU" sz="4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71736" y="1214422"/>
            <a:ext cx="750099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spc="50" dirty="0" smtClean="0">
                <a:ln w="11430"/>
                <a:solidFill>
                  <a:srgbClr val="C00000"/>
                </a:solidFill>
                <a:latin typeface="Comic Sans MS" pitchFamily="66" charset="0"/>
              </a:rPr>
              <a:t>  «Расскажи – и я забуду,  </a:t>
            </a:r>
          </a:p>
          <a:p>
            <a:r>
              <a:rPr lang="ru-RU" sz="2800" b="1" spc="50" dirty="0" smtClean="0">
                <a:ln w="11430"/>
                <a:solidFill>
                  <a:srgbClr val="C00000"/>
                </a:solidFill>
                <a:latin typeface="Comic Sans MS" pitchFamily="66" charset="0"/>
              </a:rPr>
              <a:t>   покажи – и я запомню, </a:t>
            </a:r>
          </a:p>
          <a:p>
            <a:r>
              <a:rPr lang="ru-RU" sz="2800" b="1" spc="50" dirty="0" smtClean="0">
                <a:ln w="11430"/>
                <a:solidFill>
                  <a:srgbClr val="C00000"/>
                </a:solidFill>
                <a:latin typeface="Comic Sans MS" pitchFamily="66" charset="0"/>
              </a:rPr>
              <a:t>   дай попробовать - и я пойму».  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14546" y="3500438"/>
            <a:ext cx="321470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spc="50" dirty="0" smtClean="0">
                <a:ln w="11430"/>
                <a:solidFill>
                  <a:srgbClr val="C00000"/>
                </a:solidFill>
                <a:latin typeface="Comic Sans MS" pitchFamily="66" charset="0"/>
              </a:rPr>
              <a:t>Ребенок усваивает все прочно и надолго когда слышит, видит и делает сам.</a:t>
            </a: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6" name="Рисунок 5" descr="C:\Users\Титан\Desktop\опыты артинки\chitateli.gif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08104" y="3068960"/>
            <a:ext cx="3059832" cy="3153410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14810" y="642918"/>
            <a:ext cx="170751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spc="50" dirty="0" smtClean="0">
                <a:ln w="11430"/>
                <a:solidFill>
                  <a:srgbClr val="C00000"/>
                </a:solidFill>
                <a:latin typeface="Comic Sans MS" pitchFamily="66" charset="0"/>
              </a:rPr>
              <a:t>Цель: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57224" y="1428736"/>
            <a:ext cx="800105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Comic Sans MS" pitchFamily="66" charset="0"/>
              </a:rPr>
              <a:t>Пополнить свои знания по теме: «Экспериментирование, как средство развития познавательной активности детей 4-5 лет в соответствии с ФГОС».</a:t>
            </a:r>
            <a:endParaRPr lang="ru-RU" sz="32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6" name="Рисунок 5" descr="C:\Users\Титан\Desktop\опыты артинки\provette_architetto_fran_01.pn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835696" y="3501008"/>
            <a:ext cx="1891891" cy="192804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over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91880" y="188640"/>
            <a:ext cx="223651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spc="50" dirty="0" smtClean="0">
                <a:ln w="11430"/>
                <a:solidFill>
                  <a:srgbClr val="C00000"/>
                </a:solidFill>
                <a:latin typeface="Comic Sans MS" pitchFamily="66" charset="0"/>
              </a:rPr>
              <a:t>Задачи: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1115616" y="1052736"/>
            <a:ext cx="6528218" cy="4176501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500" b="1" dirty="0" smtClean="0">
                <a:solidFill>
                  <a:srgbClr val="C00000"/>
                </a:solidFill>
                <a:latin typeface="Comic Sans MS" pitchFamily="66" charset="0"/>
              </a:rPr>
              <a:t>1.Повысить собственный уровень знаний путём изучения методической литературы. </a:t>
            </a:r>
          </a:p>
          <a:p>
            <a:pPr algn="ctr"/>
            <a:r>
              <a:rPr lang="ru-RU" sz="2500" b="1" dirty="0" smtClean="0">
                <a:solidFill>
                  <a:srgbClr val="C00000"/>
                </a:solidFill>
                <a:latin typeface="Comic Sans MS" pitchFamily="66" charset="0"/>
              </a:rPr>
              <a:t>2. Накопление  методической литературы (специальная литература, картотеки,  методические разработки) по познавательно-исследовательской деятельности.</a:t>
            </a:r>
          </a:p>
          <a:p>
            <a:pPr algn="ctr"/>
            <a:r>
              <a:rPr lang="ru-RU" sz="2500" b="1" dirty="0" smtClean="0">
                <a:solidFill>
                  <a:srgbClr val="C00000"/>
                </a:solidFill>
                <a:latin typeface="Comic Sans MS" pitchFamily="66" charset="0"/>
              </a:rPr>
              <a:t>3. Создание развивающей среды в группе.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00430" y="357166"/>
            <a:ext cx="335700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Comic Sans MS" pitchFamily="66" charset="0"/>
              </a:rPr>
              <a:t>Литература:</a:t>
            </a:r>
            <a:endParaRPr lang="ru-RU" sz="4000" dirty="0"/>
          </a:p>
        </p:txBody>
      </p:sp>
      <p:pic>
        <p:nvPicPr>
          <p:cNvPr id="1026" name="Picture 2" descr="C:\Users\Наталья\Desktop\для отчета по самообразованию\фото1\DSC_065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436096" y="3460503"/>
            <a:ext cx="3456384" cy="220074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7" name="Picture 3" descr="C:\Users\Наталья\Desktop\для отчета по самообразованию\фото1\DSC_065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483768" y="1196752"/>
            <a:ext cx="3851920" cy="216670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8" name="Picture 4" descr="C:\Users\Наталья\Desktop\для отчета по самообразованию\detsad-262416-1424057639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594898" y="4509120"/>
            <a:ext cx="3671312" cy="206097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 descr="C:\Users\Титан\Desktop\опыты артинки\0_3a855_1ebba684_XL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020272" y="908720"/>
            <a:ext cx="1445260" cy="2162175"/>
          </a:xfrm>
          <a:prstGeom prst="rect">
            <a:avLst/>
          </a:prstGeom>
          <a:noFill/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357422" y="357166"/>
            <a:ext cx="560762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Comic Sans MS" pitchFamily="66" charset="0"/>
              </a:rPr>
              <a:t>Мини - лаборатория</a:t>
            </a:r>
            <a:endParaRPr lang="ru-RU" sz="4000" dirty="0"/>
          </a:p>
        </p:txBody>
      </p:sp>
      <p:pic>
        <p:nvPicPr>
          <p:cNvPr id="2050" name="Picture 2" descr="C:\Users\Наталья\Desktop\для отчета по самообразованию\фото1\DSC_067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63888" y="1052736"/>
            <a:ext cx="2360860" cy="43924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C:\Users\Наталья\Desktop\для отчета по самообразованию\фото1\DSC_066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95514" y="1340768"/>
            <a:ext cx="3224358" cy="18137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C:\Users\Наталья\Desktop\для отчета по самообразованию\фото1\DSC_066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55510" y="3356992"/>
            <a:ext cx="3112346" cy="17506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3" name="Picture 5" descr="C:\Users\Наталья\Desktop\для отчета по самообразованию\фото1\DSC_0667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084168" y="1268760"/>
            <a:ext cx="2880320" cy="17346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4" name="Picture 6" descr="C:\Users\Наталья\Desktop\для отчета по самообразованию\фото1\DSC_0668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071659" y="3284984"/>
            <a:ext cx="2892829" cy="1872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blind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00166" y="214290"/>
            <a:ext cx="357662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Comic Sans MS" pitchFamily="66" charset="0"/>
              </a:rPr>
              <a:t>Коллекции:</a:t>
            </a:r>
            <a:endParaRPr lang="ru-RU" sz="4400" dirty="0"/>
          </a:p>
        </p:txBody>
      </p:sp>
      <p:pic>
        <p:nvPicPr>
          <p:cNvPr id="3074" name="Picture 2" descr="C:\Users\Наталья\Desktop\для отчета по самообразованию\фото1\DSC_066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4048" y="404664"/>
            <a:ext cx="3920435" cy="220524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075" name="Picture 3" descr="C:\Users\Наталья\Desktop\для отчета по самообразованию\фото1\DSC_066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88024" y="2780928"/>
            <a:ext cx="3584398" cy="20162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076" name="Picture 4" descr="C:\Users\Наталья\Desktop\для отчета по самообразованию\фото1\DSC_066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79512" y="980728"/>
            <a:ext cx="3456384" cy="19442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077" name="Picture 5" descr="C:\Users\Наталья\Desktop\для отчета по самообразованию\фото1\DSC_0666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259632" y="3068960"/>
            <a:ext cx="2664296" cy="23762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med">
    <p:blind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79512" y="260648"/>
            <a:ext cx="417646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C0000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Чтоб природе другом стать, </a:t>
            </a:r>
            <a:endParaRPr lang="ru-RU" sz="2400" b="1" dirty="0" smtClean="0">
              <a:solidFill>
                <a:srgbClr val="C00000"/>
              </a:solidFill>
              <a:latin typeface="Comic Sans MS" pitchFamily="66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C0000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Тайны все её узнать, </a:t>
            </a:r>
            <a:endParaRPr lang="ru-RU" sz="2400" b="1" dirty="0" smtClean="0">
              <a:solidFill>
                <a:srgbClr val="C00000"/>
              </a:solidFill>
              <a:latin typeface="Comic Sans MS" pitchFamily="66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C0000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Все загадки разгадать </a:t>
            </a:r>
            <a:endParaRPr lang="ru-RU" sz="2400" b="1" dirty="0" smtClean="0">
              <a:solidFill>
                <a:srgbClr val="C00000"/>
              </a:solidFill>
              <a:latin typeface="Comic Sans MS" pitchFamily="66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C0000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Научиться наблюдать, </a:t>
            </a:r>
            <a:endParaRPr lang="ru-RU" sz="2400" b="1" dirty="0" smtClean="0">
              <a:solidFill>
                <a:srgbClr val="C00000"/>
              </a:solidFill>
              <a:latin typeface="Comic Sans MS" pitchFamily="66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C0000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Будем вместе развивать качество – внимательность, </a:t>
            </a:r>
            <a:endParaRPr lang="ru-RU" sz="2400" b="1" dirty="0" smtClean="0">
              <a:solidFill>
                <a:srgbClr val="C00000"/>
              </a:solidFill>
              <a:latin typeface="Comic Sans MS" pitchFamily="66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C0000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А поможет всё узнать </a:t>
            </a:r>
            <a:endParaRPr lang="ru-RU" sz="2400" b="1" dirty="0" smtClean="0">
              <a:solidFill>
                <a:srgbClr val="C00000"/>
              </a:solidFill>
              <a:latin typeface="Comic Sans MS" pitchFamily="66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C0000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Наша наблюдательность.</a:t>
            </a:r>
            <a:endParaRPr lang="ru-RU" sz="2400" dirty="0"/>
          </a:p>
        </p:txBody>
      </p:sp>
      <p:pic>
        <p:nvPicPr>
          <p:cNvPr id="8" name="Picture 2" descr="C:\Users\Наталья\Desktop\для отчета по самообразованию\фото1\1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3967" y="332655"/>
            <a:ext cx="2231901" cy="3744417"/>
          </a:xfrm>
          <a:prstGeom prst="rect">
            <a:avLst/>
          </a:prstGeom>
          <a:solidFill>
            <a:srgbClr val="FFFFFF">
              <a:shade val="85000"/>
            </a:srgbClr>
          </a:solidFill>
          <a:ln w="3175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9" name="Picture 7" descr="C:\Users\Наталья\Desktop\для отчета по самообразованию\фото1\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660232" y="1628799"/>
            <a:ext cx="2232248" cy="3463833"/>
          </a:xfrm>
          <a:prstGeom prst="rect">
            <a:avLst/>
          </a:prstGeom>
          <a:solidFill>
            <a:srgbClr val="FFFFFF">
              <a:shade val="85000"/>
            </a:srgbClr>
          </a:solidFill>
          <a:ln w="3175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ransition spd="med">
    <p:cover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251520" y="1995387"/>
            <a:ext cx="432048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3" descr="C:\Users\Наталья\Desktop\для отчета по самообразованию\фото1\2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38111" y="116632"/>
            <a:ext cx="2201641" cy="388843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732240" y="1556792"/>
            <a:ext cx="2221061" cy="345638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8" name="Picture 6" descr="C:\Users\Наталья\Desktop\для отчета по самообразованию\фото1\1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339752" y="1484784"/>
            <a:ext cx="4427984" cy="2490741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ransition spd="med">
    <p:blinds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f64553b36d98a1a9771b60ed7fd6ae5ca013c541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914</TotalTime>
  <Words>431</Words>
  <Application>Microsoft Office PowerPoint</Application>
  <PresentationFormat>Экран (4:3)</PresentationFormat>
  <Paragraphs>64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PC</dc:creator>
  <cp:lastModifiedBy>Наталья</cp:lastModifiedBy>
  <cp:revision>98</cp:revision>
  <dcterms:created xsi:type="dcterms:W3CDTF">2014-05-12T04:44:22Z</dcterms:created>
  <dcterms:modified xsi:type="dcterms:W3CDTF">2019-05-11T10:36:28Z</dcterms:modified>
</cp:coreProperties>
</file>