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278" r:id="rId2"/>
    <p:sldId id="360" r:id="rId3"/>
    <p:sldId id="361" r:id="rId4"/>
    <p:sldId id="343" r:id="rId5"/>
    <p:sldId id="317" r:id="rId6"/>
    <p:sldId id="349" r:id="rId7"/>
    <p:sldId id="357" r:id="rId8"/>
    <p:sldId id="3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050B"/>
    <a:srgbClr val="FF3300"/>
    <a:srgbClr val="66FFFF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467E5CF-1C05-408B-B8C6-C5CCC95A7D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986BC7D-A65B-4FD5-AD94-70AA40041B79}" type="datetimeFigureOut">
              <a:rPr lang="ru-RU"/>
              <a:pPr>
                <a:defRPr/>
              </a:pPr>
              <a:t>20.03.2014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FB3A1B8A-E20B-4958-A738-641CD99EA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50E0E6A-8FBB-4312-8E71-4181B8645E98}" type="slidenum">
              <a:rPr lang="ru-RU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7AFD02-815F-403C-9F1F-9D735D076E58}" type="slidenum">
              <a:rPr lang="ru-RU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858BE2-FC4B-495A-9A63-B0F654306566}" type="slidenum">
              <a:rPr lang="ru-RU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FC0524-1807-46A9-91D4-EA14C304C8D9}" type="slidenum">
              <a:rPr lang="ru-RU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C21BB3-6CC4-49CD-902E-576B560B5EBD}" type="slidenum">
              <a:rPr lang="ru-RU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</p:grpSp>
      </p:grpSp>
      <p:sp>
        <p:nvSpPr>
          <p:cNvPr id="26691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6692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B83D0-4396-42D6-AFBA-1E1227CF71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C51E-118A-4BE9-BBD9-C7080017C3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D87F1-4F1B-44D0-B97D-843394D17F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3BC2D-3D1B-4356-BE6B-8A4ADD3886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0CC34-5FE1-4AAD-98CF-8C81F7C33C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9C11D-4EE5-4A6D-919A-00A579CE87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4DBD9-FE7C-42A8-9EF1-1F74DFE79D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125C8-1BAD-4101-BA47-50015BDDAB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F6AA3-E160-42C6-8B60-CC59A67E79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C9254-8F45-40D6-9A5B-F0A63959CB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90C9A-4321-42E7-9BCD-C63A9FC4096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25605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06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07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08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09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10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11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12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13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14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15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16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17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18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19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20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21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22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23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24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25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26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25628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29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30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31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32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33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34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35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36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37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38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39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40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41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42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43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44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45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46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47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48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49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50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51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52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53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54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55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5656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dirty="0"/>
                </a:p>
              </p:txBody>
            </p:sp>
          </p:grpSp>
        </p:grpSp>
        <p:sp>
          <p:nvSpPr>
            <p:cNvPr id="25657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5658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25660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5661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5662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65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66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67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402A0DE-2E25-460C-9C7F-B532ABC2D23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ransition>
    <p:wipe dir="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65845" y="3012951"/>
            <a:ext cx="7848601" cy="16764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Georgia" pitchFamily="18" charset="0"/>
              </a:rPr>
              <a:t>Интеграл. Формула Ньютона – Лейбница.</a:t>
            </a:r>
            <a:endParaRPr lang="ru-R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820738"/>
          </a:xfrm>
        </p:spPr>
        <p:txBody>
          <a:bodyPr/>
          <a:lstStyle/>
          <a:p>
            <a:r>
              <a:rPr lang="ru-RU" sz="2800" smtClean="0"/>
              <a:t>1.Найдите общий вид первообразной</a:t>
            </a:r>
          </a:p>
        </p:txBody>
      </p:sp>
      <p:sp>
        <p:nvSpPr>
          <p:cNvPr id="491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9156" name="Содержимое 2"/>
          <p:cNvSpPr>
            <a:spLocks/>
          </p:cNvSpPr>
          <p:nvPr/>
        </p:nvSpPr>
        <p:spPr bwMode="auto">
          <a:xfrm>
            <a:off x="539750" y="1557338"/>
            <a:ext cx="7924800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0" hangingPunct="0">
              <a:spcBef>
                <a:spcPct val="20000"/>
              </a:spcBef>
              <a:buClr>
                <a:schemeClr val="hlink"/>
              </a:buClr>
              <a:buSzPct val="110000"/>
            </a:pPr>
            <a:endParaRPr lang="ru-RU" sz="3200" dirty="0"/>
          </a:p>
          <a:p>
            <a:pPr marL="609600" indent="-609600" eaLnBrk="0" hangingPunct="0">
              <a:spcBef>
                <a:spcPct val="20000"/>
              </a:spcBef>
              <a:buClr>
                <a:schemeClr val="hlink"/>
              </a:buClr>
              <a:buSzPct val="110000"/>
              <a:buFontTx/>
              <a:buAutoNum type="alphaLcParenR"/>
            </a:pPr>
            <a:r>
              <a:rPr lang="en-US" sz="3200" dirty="0"/>
              <a:t>f</a:t>
            </a:r>
            <a:r>
              <a:rPr lang="ru-RU" sz="3200" dirty="0"/>
              <a:t>(</a:t>
            </a:r>
            <a:r>
              <a:rPr lang="ru-RU" sz="3200" dirty="0" err="1"/>
              <a:t>х</a:t>
            </a:r>
            <a:r>
              <a:rPr lang="ru-RU" sz="3200" dirty="0"/>
              <a:t>)=3</a:t>
            </a:r>
          </a:p>
          <a:p>
            <a:pPr marL="609600" indent="-609600" eaLnBrk="0" hangingPunct="0">
              <a:spcBef>
                <a:spcPct val="20000"/>
              </a:spcBef>
              <a:buClr>
                <a:schemeClr val="hlink"/>
              </a:buClr>
              <a:buSzPct val="110000"/>
              <a:buFontTx/>
              <a:buAutoNum type="alphaLcParenR"/>
            </a:pPr>
            <a:r>
              <a:rPr lang="en-US" sz="3200" dirty="0"/>
              <a:t>f</a:t>
            </a:r>
            <a:r>
              <a:rPr lang="ru-RU" sz="3200" dirty="0"/>
              <a:t>(</a:t>
            </a:r>
            <a:r>
              <a:rPr lang="ru-RU" sz="3200" dirty="0" err="1"/>
              <a:t>х</a:t>
            </a:r>
            <a:r>
              <a:rPr lang="ru-RU" sz="3200" dirty="0"/>
              <a:t>)= х</a:t>
            </a:r>
            <a:r>
              <a:rPr lang="ru-RU" sz="3200" baseline="30000" dirty="0"/>
              <a:t>4</a:t>
            </a:r>
            <a:endParaRPr lang="en-US" sz="3200" baseline="30000" dirty="0"/>
          </a:p>
          <a:p>
            <a:pPr marL="609600" indent="-609600" eaLnBrk="0" hangingPunct="0">
              <a:spcBef>
                <a:spcPct val="20000"/>
              </a:spcBef>
              <a:buClr>
                <a:schemeClr val="hlink"/>
              </a:buClr>
              <a:buSzPct val="110000"/>
              <a:buFontTx/>
              <a:buAutoNum type="alphaLcParenR"/>
            </a:pPr>
            <a:r>
              <a:rPr lang="en-US" sz="3200" dirty="0"/>
              <a:t>f</a:t>
            </a:r>
            <a:r>
              <a:rPr lang="ru-RU" sz="3200" dirty="0"/>
              <a:t>(</a:t>
            </a:r>
            <a:r>
              <a:rPr lang="ru-RU" sz="3200" dirty="0" err="1"/>
              <a:t>х</a:t>
            </a:r>
            <a:r>
              <a:rPr lang="ru-RU" sz="3200" dirty="0"/>
              <a:t>)=2х</a:t>
            </a:r>
          </a:p>
          <a:p>
            <a:pPr marL="609600" indent="-609600" eaLnBrk="0" hangingPunct="0">
              <a:spcBef>
                <a:spcPct val="20000"/>
              </a:spcBef>
              <a:buClr>
                <a:schemeClr val="hlink"/>
              </a:buClr>
              <a:buSzPct val="110000"/>
              <a:buFontTx/>
              <a:buAutoNum type="alphaLcParenR"/>
            </a:pPr>
            <a:r>
              <a:rPr lang="en-US" sz="3200" dirty="0"/>
              <a:t>f</a:t>
            </a:r>
            <a:r>
              <a:rPr lang="ru-RU" sz="3200" dirty="0"/>
              <a:t>(</a:t>
            </a:r>
            <a:r>
              <a:rPr lang="ru-RU" sz="3200" dirty="0" err="1"/>
              <a:t>х</a:t>
            </a:r>
            <a:r>
              <a:rPr lang="ru-RU" sz="3200" dirty="0"/>
              <a:t>)=</a:t>
            </a:r>
          </a:p>
          <a:p>
            <a:pPr marL="609600" indent="-609600" eaLnBrk="0" hangingPunct="0">
              <a:spcBef>
                <a:spcPct val="20000"/>
              </a:spcBef>
              <a:buClr>
                <a:schemeClr val="hlink"/>
              </a:buClr>
              <a:buSzPct val="110000"/>
              <a:buFontTx/>
              <a:buAutoNum type="alphaLcParenR"/>
            </a:pPr>
            <a:r>
              <a:rPr lang="en-US" sz="3200" dirty="0"/>
              <a:t>f</a:t>
            </a:r>
            <a:r>
              <a:rPr lang="ru-RU" sz="3200" dirty="0"/>
              <a:t>(</a:t>
            </a:r>
            <a:r>
              <a:rPr lang="ru-RU" sz="3200" dirty="0" err="1"/>
              <a:t>х</a:t>
            </a:r>
            <a:r>
              <a:rPr lang="ru-RU" sz="3200" dirty="0"/>
              <a:t>)=</a:t>
            </a:r>
            <a:r>
              <a:rPr lang="en-US" sz="3200" dirty="0" err="1"/>
              <a:t>cos</a:t>
            </a:r>
            <a:r>
              <a:rPr lang="ru-RU" sz="3200" dirty="0"/>
              <a:t> </a:t>
            </a:r>
            <a:r>
              <a:rPr lang="en-US" sz="3200" dirty="0"/>
              <a:t>x</a:t>
            </a:r>
          </a:p>
          <a:p>
            <a:pPr marL="609600" indent="-609600" eaLnBrk="0" hangingPunct="0">
              <a:spcBef>
                <a:spcPct val="20000"/>
              </a:spcBef>
              <a:buClr>
                <a:schemeClr val="hlink"/>
              </a:buClr>
              <a:buSzPct val="110000"/>
              <a:buFontTx/>
              <a:buAutoNum type="alphaLcParenR"/>
            </a:pPr>
            <a:r>
              <a:rPr lang="en-US" sz="3200" dirty="0"/>
              <a:t>f</a:t>
            </a:r>
            <a:r>
              <a:rPr lang="ru-RU" sz="3200" dirty="0"/>
              <a:t>(</a:t>
            </a:r>
            <a:r>
              <a:rPr lang="ru-RU" sz="3200" dirty="0" err="1"/>
              <a:t>х</a:t>
            </a:r>
            <a:r>
              <a:rPr lang="ru-RU" sz="3200" dirty="0"/>
              <a:t>)=</a:t>
            </a:r>
            <a:r>
              <a:rPr lang="en-US" sz="3200" dirty="0"/>
              <a:t>(4-5</a:t>
            </a:r>
            <a:r>
              <a:rPr lang="ru-RU" sz="3200" dirty="0" err="1"/>
              <a:t>х</a:t>
            </a:r>
            <a:r>
              <a:rPr lang="ru-RU" sz="3200" dirty="0"/>
              <a:t>)</a:t>
            </a:r>
            <a:r>
              <a:rPr lang="ru-RU" sz="3200" baseline="30000" dirty="0"/>
              <a:t>7</a:t>
            </a:r>
          </a:p>
          <a:p>
            <a:pPr marL="609600" indent="-609600" eaLnBrk="0" hangingPunct="0">
              <a:spcBef>
                <a:spcPct val="20000"/>
              </a:spcBef>
              <a:buClr>
                <a:schemeClr val="hlink"/>
              </a:buClr>
              <a:buSzPct val="110000"/>
              <a:buFontTx/>
              <a:buAutoNum type="alphaLcParenR"/>
            </a:pPr>
            <a:r>
              <a:rPr lang="en-US" sz="3200" dirty="0"/>
              <a:t>f</a:t>
            </a:r>
            <a:r>
              <a:rPr lang="ru-RU" sz="3200" dirty="0"/>
              <a:t>(</a:t>
            </a:r>
            <a:r>
              <a:rPr lang="ru-RU" sz="3200" dirty="0" err="1"/>
              <a:t>х</a:t>
            </a:r>
            <a:r>
              <a:rPr lang="ru-RU" sz="3200" dirty="0"/>
              <a:t>)= х</a:t>
            </a:r>
            <a:r>
              <a:rPr lang="ru-RU" sz="3200" baseline="30000" dirty="0"/>
              <a:t>-5</a:t>
            </a:r>
            <a:endParaRPr lang="en-US" sz="3200" baseline="30000" dirty="0"/>
          </a:p>
        </p:txBody>
      </p:sp>
      <p:graphicFrame>
        <p:nvGraphicFramePr>
          <p:cNvPr id="49159" name="Object 7"/>
          <p:cNvGraphicFramePr>
            <a:graphicFrameLocks noChangeAspect="1"/>
          </p:cNvGraphicFramePr>
          <p:nvPr/>
        </p:nvGraphicFramePr>
        <p:xfrm>
          <a:off x="2268538" y="3789363"/>
          <a:ext cx="450850" cy="1325562"/>
        </p:xfrm>
        <a:graphic>
          <a:graphicData uri="http://schemas.openxmlformats.org/presentationml/2006/ole">
            <p:oleObj spid="_x0000_s49159" name="Формула" r:id="rId3" imgW="215640" imgH="634680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285992"/>
            <a:ext cx="8501122" cy="1143000"/>
          </a:xfrm>
        </p:spPr>
        <p:txBody>
          <a:bodyPr/>
          <a:lstStyle/>
          <a:p>
            <a:r>
              <a:rPr lang="ru-RU" sz="2400" dirty="0" smtClean="0"/>
              <a:t>3. На каком рисунке изображена фигура, не являющаяся криволинейной трапецией?</a:t>
            </a:r>
            <a:br>
              <a:rPr lang="ru-RU" sz="2400" dirty="0" smtClean="0"/>
            </a:br>
            <a:endParaRPr lang="ru-RU" sz="2400" dirty="0" smtClean="0"/>
          </a:p>
        </p:txBody>
      </p:sp>
      <p:sp>
        <p:nvSpPr>
          <p:cNvPr id="501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42844" y="3357562"/>
            <a:ext cx="9001156" cy="4114800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</p:txBody>
      </p:sp>
      <p:pic>
        <p:nvPicPr>
          <p:cNvPr id="50180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876"/>
            <a:ext cx="79930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428596" y="85723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/>
            <a:r>
              <a:rPr lang="ru-RU" sz="2400" dirty="0">
                <a:solidFill>
                  <a:schemeClr val="tx2"/>
                </a:solidFill>
              </a:rPr>
              <a:t>2. </a:t>
            </a:r>
            <a:r>
              <a:rPr lang="ru-RU" sz="2400" dirty="0" smtClean="0">
                <a:solidFill>
                  <a:schemeClr val="tx2"/>
                </a:solidFill>
              </a:rPr>
              <a:t>Определение криволинейной трапеции?</a:t>
            </a:r>
            <a:r>
              <a:rPr lang="ru-RU" sz="2400" dirty="0">
                <a:solidFill>
                  <a:schemeClr val="tx2"/>
                </a:solidFill>
              </a:rPr>
              <a:t/>
            </a:r>
            <a:br>
              <a:rPr lang="ru-RU" sz="2400" dirty="0">
                <a:solidFill>
                  <a:schemeClr val="tx2"/>
                </a:solidFill>
              </a:rPr>
            </a:br>
            <a:endParaRPr lang="ru-RU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8543925" y="5373688"/>
            <a:ext cx="18415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endParaRPr lang="ru-RU" sz="2400" b="1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57224" y="785794"/>
            <a:ext cx="77057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5050B"/>
                </a:solidFill>
                <a:latin typeface="Georgia" pitchFamily="18" charset="0"/>
              </a:rPr>
              <a:t>Пусть дана положительная функция </a:t>
            </a:r>
            <a:r>
              <a:rPr lang="en-US" sz="2000" i="1" dirty="0">
                <a:solidFill>
                  <a:srgbClr val="05050B"/>
                </a:solidFill>
                <a:latin typeface="Georgia" pitchFamily="18" charset="0"/>
              </a:rPr>
              <a:t>f(x)</a:t>
            </a:r>
            <a:r>
              <a:rPr lang="ru-RU" sz="2000" dirty="0">
                <a:solidFill>
                  <a:srgbClr val="05050B"/>
                </a:solidFill>
                <a:latin typeface="Georgia" pitchFamily="18" charset="0"/>
              </a:rPr>
              <a:t>, определенная на конечном отрезке </a:t>
            </a:r>
            <a:r>
              <a:rPr lang="en-US" sz="2000" dirty="0">
                <a:solidFill>
                  <a:srgbClr val="05050B"/>
                </a:solidFill>
                <a:latin typeface="Georgia" pitchFamily="18" charset="0"/>
              </a:rPr>
              <a:t>[</a:t>
            </a:r>
            <a:r>
              <a:rPr lang="en-US" sz="2000" dirty="0" err="1">
                <a:solidFill>
                  <a:srgbClr val="05050B"/>
                </a:solidFill>
                <a:latin typeface="Georgia" pitchFamily="18" charset="0"/>
              </a:rPr>
              <a:t>a;b</a:t>
            </a:r>
            <a:r>
              <a:rPr lang="en-US" sz="2000" dirty="0">
                <a:solidFill>
                  <a:srgbClr val="05050B"/>
                </a:solidFill>
                <a:latin typeface="Georgia" pitchFamily="18" charset="0"/>
              </a:rPr>
              <a:t>]</a:t>
            </a:r>
            <a:r>
              <a:rPr lang="ru-RU" sz="2000" dirty="0">
                <a:solidFill>
                  <a:srgbClr val="05050B"/>
                </a:solidFill>
                <a:latin typeface="Georgia" pitchFamily="18" charset="0"/>
              </a:rPr>
              <a:t>.</a:t>
            </a:r>
          </a:p>
          <a:p>
            <a:r>
              <a:rPr lang="ru-RU" sz="2800" b="1" i="1" dirty="0">
                <a:solidFill>
                  <a:srgbClr val="C00000"/>
                </a:solidFill>
                <a:latin typeface="Georgia" pitchFamily="18" charset="0"/>
              </a:rPr>
              <a:t>Интеграл функции </a:t>
            </a:r>
            <a:r>
              <a:rPr lang="en-US" sz="2800" b="1" i="1" dirty="0">
                <a:solidFill>
                  <a:srgbClr val="C00000"/>
                </a:solidFill>
                <a:latin typeface="Georgia" pitchFamily="18" charset="0"/>
              </a:rPr>
              <a:t>f(x)</a:t>
            </a:r>
            <a:r>
              <a:rPr lang="ru-RU" sz="2800" b="1" i="1" dirty="0">
                <a:solidFill>
                  <a:srgbClr val="C00000"/>
                </a:solidFill>
                <a:latin typeface="Georgia" pitchFamily="18" charset="0"/>
              </a:rPr>
              <a:t> на </a:t>
            </a:r>
            <a:r>
              <a:rPr lang="en-US" sz="2800" b="1" i="1" dirty="0">
                <a:solidFill>
                  <a:srgbClr val="C00000"/>
                </a:solidFill>
                <a:latin typeface="Georgia" pitchFamily="18" charset="0"/>
              </a:rPr>
              <a:t>[</a:t>
            </a:r>
            <a:r>
              <a:rPr lang="en-US" sz="2800" b="1" i="1" dirty="0" err="1">
                <a:solidFill>
                  <a:srgbClr val="C00000"/>
                </a:solidFill>
                <a:latin typeface="Georgia" pitchFamily="18" charset="0"/>
              </a:rPr>
              <a:t>a;b</a:t>
            </a:r>
            <a:r>
              <a:rPr lang="en-US" sz="2800" b="1" i="1" dirty="0">
                <a:solidFill>
                  <a:srgbClr val="C00000"/>
                </a:solidFill>
                <a:latin typeface="Georgia" pitchFamily="18" charset="0"/>
              </a:rPr>
              <a:t>]</a:t>
            </a:r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 - </a:t>
            </a:r>
            <a:r>
              <a:rPr lang="ru-RU" sz="2800" i="1" dirty="0">
                <a:solidFill>
                  <a:srgbClr val="FF3300"/>
                </a:solidFill>
                <a:latin typeface="Georgia" pitchFamily="18" charset="0"/>
              </a:rPr>
              <a:t>площадь её криволинейной трапеции.</a:t>
            </a:r>
            <a:endParaRPr lang="ru-RU" sz="2800" i="1" u="sng" dirty="0">
              <a:solidFill>
                <a:srgbClr val="FF3300"/>
              </a:solidFill>
              <a:latin typeface="Georgia" pitchFamily="18" charset="0"/>
            </a:endParaRPr>
          </a:p>
        </p:txBody>
      </p:sp>
      <p:grpSp>
        <p:nvGrpSpPr>
          <p:cNvPr id="96262" name="Group 6"/>
          <p:cNvGrpSpPr>
            <a:grpSpLocks/>
          </p:cNvGrpSpPr>
          <p:nvPr/>
        </p:nvGrpSpPr>
        <p:grpSpPr bwMode="auto">
          <a:xfrm>
            <a:off x="2571736" y="2714620"/>
            <a:ext cx="5073650" cy="3344862"/>
            <a:chOff x="4440" y="1335"/>
            <a:chExt cx="5610" cy="3795"/>
          </a:xfrm>
        </p:grpSpPr>
        <p:grpSp>
          <p:nvGrpSpPr>
            <p:cNvPr id="19462" name="Group 7"/>
            <p:cNvGrpSpPr>
              <a:grpSpLocks/>
            </p:cNvGrpSpPr>
            <p:nvPr/>
          </p:nvGrpSpPr>
          <p:grpSpPr bwMode="auto">
            <a:xfrm>
              <a:off x="4440" y="1335"/>
              <a:ext cx="5610" cy="3795"/>
              <a:chOff x="2715" y="2115"/>
              <a:chExt cx="5610" cy="3795"/>
            </a:xfrm>
          </p:grpSpPr>
          <p:sp>
            <p:nvSpPr>
              <p:cNvPr id="19473" name="Text Box 8"/>
              <p:cNvSpPr txBox="1">
                <a:spLocks noChangeArrowheads="1"/>
              </p:cNvSpPr>
              <p:nvPr/>
            </p:nvSpPr>
            <p:spPr bwMode="auto">
              <a:xfrm>
                <a:off x="6210" y="2790"/>
                <a:ext cx="1020" cy="585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en-US" i="1">
                    <a:latin typeface="Georgia" pitchFamily="18" charset="0"/>
                  </a:rPr>
                  <a:t>y=f(x)</a:t>
                </a:r>
                <a:endParaRPr lang="ru-RU"/>
              </a:p>
            </p:txBody>
          </p:sp>
          <p:sp>
            <p:nvSpPr>
              <p:cNvPr id="19474" name="Text Box 9"/>
              <p:cNvSpPr txBox="1">
                <a:spLocks noChangeArrowheads="1"/>
              </p:cNvSpPr>
              <p:nvPr/>
            </p:nvSpPr>
            <p:spPr bwMode="auto">
              <a:xfrm>
                <a:off x="6075" y="4860"/>
                <a:ext cx="645" cy="585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en-US" i="1">
                    <a:latin typeface="Georgia" pitchFamily="18" charset="0"/>
                  </a:rPr>
                  <a:t>b</a:t>
                </a:r>
                <a:endParaRPr lang="ru-RU" i="1">
                  <a:latin typeface="Georgia" pitchFamily="18" charset="0"/>
                </a:endParaRPr>
              </a:p>
            </p:txBody>
          </p:sp>
          <p:sp>
            <p:nvSpPr>
              <p:cNvPr id="19475" name="Text Box 10"/>
              <p:cNvSpPr txBox="1">
                <a:spLocks noChangeArrowheads="1"/>
              </p:cNvSpPr>
              <p:nvPr/>
            </p:nvSpPr>
            <p:spPr bwMode="auto">
              <a:xfrm>
                <a:off x="4515" y="4815"/>
                <a:ext cx="645" cy="585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en-US" i="1">
                    <a:latin typeface="Georgia" pitchFamily="18" charset="0"/>
                  </a:rPr>
                  <a:t>a</a:t>
                </a:r>
                <a:endParaRPr lang="ru-RU" i="1">
                  <a:latin typeface="Georgia" pitchFamily="18" charset="0"/>
                </a:endParaRPr>
              </a:p>
            </p:txBody>
          </p:sp>
          <p:sp>
            <p:nvSpPr>
              <p:cNvPr id="19476" name="Text Box 11"/>
              <p:cNvSpPr txBox="1">
                <a:spLocks noChangeArrowheads="1"/>
              </p:cNvSpPr>
              <p:nvPr/>
            </p:nvSpPr>
            <p:spPr bwMode="auto">
              <a:xfrm>
                <a:off x="3615" y="4860"/>
                <a:ext cx="645" cy="585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en-US" i="1">
                    <a:latin typeface="Georgia" pitchFamily="18" charset="0"/>
                  </a:rPr>
                  <a:t>0</a:t>
                </a:r>
                <a:endParaRPr lang="ru-RU"/>
              </a:p>
            </p:txBody>
          </p:sp>
          <p:sp>
            <p:nvSpPr>
              <p:cNvPr id="19477" name="Text Box 12"/>
              <p:cNvSpPr txBox="1">
                <a:spLocks noChangeArrowheads="1"/>
              </p:cNvSpPr>
              <p:nvPr/>
            </p:nvSpPr>
            <p:spPr bwMode="auto">
              <a:xfrm>
                <a:off x="7680" y="4803"/>
                <a:ext cx="645" cy="585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en-US" i="1">
                    <a:latin typeface="Georgia" pitchFamily="18" charset="0"/>
                  </a:rPr>
                  <a:t>x</a:t>
                </a:r>
                <a:endParaRPr lang="ru-RU" i="1">
                  <a:latin typeface="Georgia" pitchFamily="18" charset="0"/>
                </a:endParaRPr>
              </a:p>
            </p:txBody>
          </p:sp>
          <p:cxnSp>
            <p:nvCxnSpPr>
              <p:cNvPr id="19478" name="AutoShape 13"/>
              <p:cNvCxnSpPr>
                <a:cxnSpLocks noChangeShapeType="1"/>
              </p:cNvCxnSpPr>
              <p:nvPr/>
            </p:nvCxnSpPr>
            <p:spPr bwMode="auto">
              <a:xfrm>
                <a:off x="2715" y="4920"/>
                <a:ext cx="5355" cy="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19479" name="Freeform 14"/>
              <p:cNvSpPr>
                <a:spLocks/>
              </p:cNvSpPr>
              <p:nvPr/>
            </p:nvSpPr>
            <p:spPr bwMode="auto">
              <a:xfrm>
                <a:off x="4110" y="2790"/>
                <a:ext cx="3135" cy="1410"/>
              </a:xfrm>
              <a:custGeom>
                <a:avLst/>
                <a:gdLst>
                  <a:gd name="T0" fmla="*/ 0 w 3135"/>
                  <a:gd name="T1" fmla="*/ 1410 h 1410"/>
                  <a:gd name="T2" fmla="*/ 600 w 3135"/>
                  <a:gd name="T3" fmla="*/ 480 h 1410"/>
                  <a:gd name="T4" fmla="*/ 1965 w 3135"/>
                  <a:gd name="T5" fmla="*/ 1290 h 1410"/>
                  <a:gd name="T6" fmla="*/ 3135 w 3135"/>
                  <a:gd name="T7" fmla="*/ 0 h 14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35"/>
                  <a:gd name="T13" fmla="*/ 0 h 1410"/>
                  <a:gd name="T14" fmla="*/ 3135 w 3135"/>
                  <a:gd name="T15" fmla="*/ 1410 h 14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35" h="1410">
                    <a:moveTo>
                      <a:pt x="0" y="1410"/>
                    </a:moveTo>
                    <a:cubicBezTo>
                      <a:pt x="136" y="955"/>
                      <a:pt x="273" y="500"/>
                      <a:pt x="600" y="480"/>
                    </a:cubicBezTo>
                    <a:cubicBezTo>
                      <a:pt x="927" y="460"/>
                      <a:pt x="1543" y="1370"/>
                      <a:pt x="1965" y="1290"/>
                    </a:cubicBezTo>
                    <a:cubicBezTo>
                      <a:pt x="2387" y="1210"/>
                      <a:pt x="2940" y="215"/>
                      <a:pt x="3135" y="0"/>
                    </a:cubicBezTo>
                  </a:path>
                </a:pathLst>
              </a:cu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cxnSp>
            <p:nvCxnSpPr>
              <p:cNvPr id="19480" name="AutoShape 15"/>
              <p:cNvCxnSpPr>
                <a:cxnSpLocks noChangeShapeType="1"/>
              </p:cNvCxnSpPr>
              <p:nvPr/>
            </p:nvCxnSpPr>
            <p:spPr bwMode="auto">
              <a:xfrm>
                <a:off x="4710" y="3285"/>
                <a:ext cx="30" cy="163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9481" name="AutoShape 16"/>
              <p:cNvCxnSpPr>
                <a:cxnSpLocks noChangeShapeType="1"/>
              </p:cNvCxnSpPr>
              <p:nvPr/>
            </p:nvCxnSpPr>
            <p:spPr bwMode="auto">
              <a:xfrm>
                <a:off x="6255" y="4005"/>
                <a:ext cx="0" cy="91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19482" name="Text Box 17"/>
              <p:cNvSpPr txBox="1">
                <a:spLocks noChangeArrowheads="1"/>
              </p:cNvSpPr>
              <p:nvPr/>
            </p:nvSpPr>
            <p:spPr bwMode="auto">
              <a:xfrm>
                <a:off x="3600" y="2115"/>
                <a:ext cx="510" cy="675"/>
              </a:xfrm>
              <a:prstGeom prst="rect">
                <a:avLst/>
              </a:prstGeom>
              <a:solidFill>
                <a:srgbClr val="FFFFFF"/>
              </a:solidFill>
              <a:ln w="158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en-US" i="1">
                    <a:latin typeface="Georgia" pitchFamily="18" charset="0"/>
                  </a:rPr>
                  <a:t>y</a:t>
                </a:r>
                <a:endParaRPr lang="ru-RU" i="1">
                  <a:latin typeface="Georgia" pitchFamily="18" charset="0"/>
                </a:endParaRPr>
              </a:p>
            </p:txBody>
          </p:sp>
          <p:cxnSp>
            <p:nvCxnSpPr>
              <p:cNvPr id="19483" name="AutoShape 18"/>
              <p:cNvCxnSpPr>
                <a:cxnSpLocks noChangeShapeType="1"/>
              </p:cNvCxnSpPr>
              <p:nvPr/>
            </p:nvCxnSpPr>
            <p:spPr bwMode="auto">
              <a:xfrm flipV="1">
                <a:off x="3930" y="2115"/>
                <a:ext cx="0" cy="379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  <p:grpSp>
          <p:nvGrpSpPr>
            <p:cNvPr id="19463" name="Group 19"/>
            <p:cNvGrpSpPr>
              <a:grpSpLocks/>
            </p:cNvGrpSpPr>
            <p:nvPr/>
          </p:nvGrpSpPr>
          <p:grpSpPr bwMode="auto">
            <a:xfrm>
              <a:off x="6465" y="2550"/>
              <a:ext cx="1515" cy="1605"/>
              <a:chOff x="6465" y="2550"/>
              <a:chExt cx="1515" cy="1605"/>
            </a:xfrm>
          </p:grpSpPr>
          <p:cxnSp>
            <p:nvCxnSpPr>
              <p:cNvPr id="19464" name="AutoShape 20"/>
              <p:cNvCxnSpPr>
                <a:cxnSpLocks noChangeShapeType="1"/>
              </p:cNvCxnSpPr>
              <p:nvPr/>
            </p:nvCxnSpPr>
            <p:spPr bwMode="auto">
              <a:xfrm>
                <a:off x="6465" y="3810"/>
                <a:ext cx="210" cy="33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9465" name="AutoShape 21"/>
              <p:cNvCxnSpPr>
                <a:cxnSpLocks noChangeShapeType="1"/>
              </p:cNvCxnSpPr>
              <p:nvPr/>
            </p:nvCxnSpPr>
            <p:spPr bwMode="auto">
              <a:xfrm>
                <a:off x="6495" y="3585"/>
                <a:ext cx="390" cy="55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9466" name="AutoShape 22"/>
              <p:cNvCxnSpPr>
                <a:cxnSpLocks noChangeShapeType="1"/>
              </p:cNvCxnSpPr>
              <p:nvPr/>
            </p:nvCxnSpPr>
            <p:spPr bwMode="auto">
              <a:xfrm>
                <a:off x="6465" y="3255"/>
                <a:ext cx="600" cy="88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9467" name="AutoShape 23"/>
              <p:cNvCxnSpPr>
                <a:cxnSpLocks noChangeShapeType="1"/>
              </p:cNvCxnSpPr>
              <p:nvPr/>
            </p:nvCxnSpPr>
            <p:spPr bwMode="auto">
              <a:xfrm>
                <a:off x="6465" y="3030"/>
                <a:ext cx="810" cy="112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9468" name="AutoShape 24"/>
              <p:cNvCxnSpPr>
                <a:cxnSpLocks noChangeShapeType="1"/>
              </p:cNvCxnSpPr>
              <p:nvPr/>
            </p:nvCxnSpPr>
            <p:spPr bwMode="auto">
              <a:xfrm>
                <a:off x="6465" y="2790"/>
                <a:ext cx="990" cy="135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9469" name="AutoShape 25"/>
              <p:cNvCxnSpPr>
                <a:cxnSpLocks noChangeShapeType="1"/>
              </p:cNvCxnSpPr>
              <p:nvPr/>
            </p:nvCxnSpPr>
            <p:spPr bwMode="auto">
              <a:xfrm>
                <a:off x="6480" y="2550"/>
                <a:ext cx="1185" cy="1605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9470" name="AutoShape 26"/>
              <p:cNvCxnSpPr>
                <a:cxnSpLocks noChangeShapeType="1"/>
              </p:cNvCxnSpPr>
              <p:nvPr/>
            </p:nvCxnSpPr>
            <p:spPr bwMode="auto">
              <a:xfrm>
                <a:off x="6795" y="2700"/>
                <a:ext cx="1110" cy="144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9471" name="AutoShape 27"/>
              <p:cNvCxnSpPr>
                <a:cxnSpLocks noChangeShapeType="1"/>
              </p:cNvCxnSpPr>
              <p:nvPr/>
            </p:nvCxnSpPr>
            <p:spPr bwMode="auto">
              <a:xfrm>
                <a:off x="7455" y="3225"/>
                <a:ext cx="525" cy="72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9472" name="AutoShape 28"/>
              <p:cNvCxnSpPr>
                <a:cxnSpLocks noChangeShapeType="1"/>
              </p:cNvCxnSpPr>
              <p:nvPr/>
            </p:nvCxnSpPr>
            <p:spPr bwMode="auto">
              <a:xfrm>
                <a:off x="7725" y="3330"/>
                <a:ext cx="255" cy="330"/>
              </a:xfrm>
              <a:prstGeom prst="straightConnector1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848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kern="1200" dirty="0">
                <a:solidFill>
                  <a:srgbClr val="800000"/>
                </a:solidFill>
                <a:latin typeface="Georgia" pitchFamily="18" charset="0"/>
              </a:rPr>
              <a:t>Обозначение:</a:t>
            </a:r>
          </a:p>
        </p:txBody>
      </p:sp>
      <p:sp>
        <p:nvSpPr>
          <p:cNvPr id="2150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0" y="3105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0" name="Содержимое 9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900113" y="4292600"/>
            <a:ext cx="8064500" cy="6619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>
                <a:sym typeface="Symbol" pitchFamily="18" charset="2"/>
              </a:rPr>
              <a:t></a:t>
            </a:r>
            <a:r>
              <a:rPr lang="ru-RU" sz="2800" smtClean="0"/>
              <a:t> </a:t>
            </a:r>
            <a:r>
              <a:rPr lang="ru-RU" sz="2800" i="1" smtClean="0">
                <a:latin typeface="Georgia" pitchFamily="18" charset="0"/>
              </a:rPr>
              <a:t>«интеграл от </a:t>
            </a:r>
            <a:r>
              <a:rPr lang="en-US" sz="2800" i="1" smtClean="0">
                <a:latin typeface="Georgia" pitchFamily="18" charset="0"/>
              </a:rPr>
              <a:t>a</a:t>
            </a:r>
            <a:r>
              <a:rPr lang="ru-RU" sz="2800" i="1" smtClean="0">
                <a:latin typeface="Georgia" pitchFamily="18" charset="0"/>
              </a:rPr>
              <a:t> до </a:t>
            </a:r>
            <a:r>
              <a:rPr lang="en-US" sz="2800" i="1" smtClean="0">
                <a:latin typeface="Georgia" pitchFamily="18" charset="0"/>
              </a:rPr>
              <a:t>b</a:t>
            </a:r>
            <a:r>
              <a:rPr lang="ru-RU" sz="2800" i="1" smtClean="0">
                <a:latin typeface="Georgia" pitchFamily="18" charset="0"/>
              </a:rPr>
              <a:t> эф от икс дэ икс»</a:t>
            </a: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5" name="Object 11"/>
          <p:cNvGraphicFramePr>
            <a:graphicFrameLocks noChangeAspect="1"/>
          </p:cNvGraphicFramePr>
          <p:nvPr/>
        </p:nvGraphicFramePr>
        <p:xfrm>
          <a:off x="3276600" y="1341438"/>
          <a:ext cx="2424113" cy="3502025"/>
        </p:xfrm>
        <a:graphic>
          <a:graphicData uri="http://schemas.openxmlformats.org/presentationml/2006/ole">
            <p:oleObj spid="_x0000_s21515" name="Формула" r:id="rId4" imgW="596880" imgH="711000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autoUpdateAnimBg="0"/>
      <p:bldP spid="69634" grpId="1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0" name="Rectangle 6"/>
          <p:cNvSpPr>
            <a:spLocks noChangeArrowheads="1"/>
          </p:cNvSpPr>
          <p:nvPr/>
        </p:nvSpPr>
        <p:spPr bwMode="auto">
          <a:xfrm>
            <a:off x="0" y="6419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27651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2" name="Rectangle 9"/>
          <p:cNvSpPr>
            <a:spLocks noChangeArrowheads="1"/>
          </p:cNvSpPr>
          <p:nvPr/>
        </p:nvSpPr>
        <p:spPr bwMode="auto">
          <a:xfrm>
            <a:off x="0" y="3609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2765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00034" y="785794"/>
            <a:ext cx="8353425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rgbClr val="800000"/>
                </a:solidFill>
                <a:latin typeface="Georgia" pitchFamily="18" charset="0"/>
                <a:ea typeface="+mj-ea"/>
                <a:cs typeface="+mj-cs"/>
              </a:rPr>
              <a:t>Формула Ньютона - Лейбница</a:t>
            </a:r>
          </a:p>
        </p:txBody>
      </p:sp>
      <p:sp>
        <p:nvSpPr>
          <p:cNvPr id="2765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7" name="Rectangle 3"/>
          <p:cNvSpPr>
            <a:spLocks noChangeArrowheads="1"/>
          </p:cNvSpPr>
          <p:nvPr/>
        </p:nvSpPr>
        <p:spPr bwMode="auto">
          <a:xfrm>
            <a:off x="395288" y="3654425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27658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9" name="Rectangle 6"/>
          <p:cNvSpPr>
            <a:spLocks noChangeArrowheads="1"/>
          </p:cNvSpPr>
          <p:nvPr/>
        </p:nvSpPr>
        <p:spPr bwMode="auto">
          <a:xfrm>
            <a:off x="0" y="2790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276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7667" name="Object 19"/>
          <p:cNvGraphicFramePr>
            <a:graphicFrameLocks noChangeAspect="1"/>
          </p:cNvGraphicFramePr>
          <p:nvPr/>
        </p:nvGraphicFramePr>
        <p:xfrm>
          <a:off x="214282" y="1500174"/>
          <a:ext cx="8572560" cy="2376488"/>
        </p:xfrm>
        <a:graphic>
          <a:graphicData uri="http://schemas.openxmlformats.org/presentationml/2006/ole">
            <p:oleObj spid="_x0000_s27667" name="Формула" r:id="rId4" imgW="1968500" imgH="482600" progId="Equation.3">
              <p:embed/>
            </p:oleObj>
          </a:graphicData>
        </a:graphic>
      </p:graphicFrame>
      <p:pic>
        <p:nvPicPr>
          <p:cNvPr id="2766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3643314"/>
            <a:ext cx="1690687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70" name="Rectangle 22"/>
          <p:cNvSpPr>
            <a:spLocks noChangeArrowheads="1"/>
          </p:cNvSpPr>
          <p:nvPr/>
        </p:nvSpPr>
        <p:spPr bwMode="auto">
          <a:xfrm>
            <a:off x="1500166" y="5786454"/>
            <a:ext cx="1993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000" dirty="0"/>
              <a:t>Готфрид Вильгельм ЛЕЙБНИЦ </a:t>
            </a:r>
          </a:p>
          <a:p>
            <a:r>
              <a:rPr lang="ru-RU" sz="1000" dirty="0"/>
              <a:t>(1646-1716)</a:t>
            </a:r>
          </a:p>
        </p:txBody>
      </p:sp>
      <p:pic>
        <p:nvPicPr>
          <p:cNvPr id="2767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3571876"/>
            <a:ext cx="171767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72" name="Заголовок 1"/>
          <p:cNvSpPr>
            <a:spLocks/>
          </p:cNvSpPr>
          <p:nvPr/>
        </p:nvSpPr>
        <p:spPr bwMode="auto">
          <a:xfrm>
            <a:off x="4857752" y="5715016"/>
            <a:ext cx="20891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1000" dirty="0">
                <a:solidFill>
                  <a:schemeClr val="bg2">
                    <a:lumMod val="50000"/>
                  </a:schemeClr>
                </a:solidFill>
              </a:rPr>
              <a:t>Исаак Ньютон </a:t>
            </a:r>
            <a:br>
              <a:rPr lang="ru-RU" sz="10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000" dirty="0">
                <a:solidFill>
                  <a:schemeClr val="bg2">
                    <a:lumMod val="50000"/>
                  </a:schemeClr>
                </a:solidFill>
              </a:rPr>
              <a:t>(1643 -1727)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57166"/>
            <a:ext cx="14636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 smtClean="0">
                <a:solidFill>
                  <a:srgbClr val="800000"/>
                </a:solidFill>
                <a:latin typeface="Georgia" pitchFamily="18" charset="0"/>
                <a:ea typeface="+mj-ea"/>
                <a:cs typeface="+mj-cs"/>
              </a:rPr>
              <a:t>Резерв </a:t>
            </a:r>
            <a:endParaRPr lang="ru-RU" sz="2000" dirty="0">
              <a:solidFill>
                <a:srgbClr val="800000"/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46082" name="Rectangle 3"/>
          <p:cNvSpPr>
            <a:spLocks noChangeArrowheads="1"/>
          </p:cNvSpPr>
          <p:nvPr/>
        </p:nvSpPr>
        <p:spPr bwMode="auto">
          <a:xfrm>
            <a:off x="0" y="1114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6083" name="TextBox 5"/>
          <p:cNvSpPr txBox="1">
            <a:spLocks noChangeArrowheads="1"/>
          </p:cNvSpPr>
          <p:nvPr/>
        </p:nvSpPr>
        <p:spPr bwMode="auto">
          <a:xfrm>
            <a:off x="2285984" y="357166"/>
            <a:ext cx="421484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latin typeface="Georgia" pitchFamily="18" charset="0"/>
              </a:rPr>
              <a:t>Найди ошибку, объясни: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46084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1897063"/>
            <a:ext cx="3119438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 bwMode="auto">
          <a:xfrm>
            <a:off x="6357950" y="1714488"/>
            <a:ext cx="0" cy="12493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5">
                <a:lumMod val="10000"/>
              </a:schemeClr>
            </a:solidFill>
            <a:prstDash val="solid"/>
            <a:round/>
            <a:headEnd type="arrow"/>
            <a:tailEnd type="arrow"/>
          </a:ln>
          <a:effectLst/>
        </p:spPr>
      </p:cxnSp>
      <p:pic>
        <p:nvPicPr>
          <p:cNvPr id="46088" name="Picture 1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447"/>
          <a:stretch>
            <a:fillRect/>
          </a:stretch>
        </p:blipFill>
        <p:spPr bwMode="auto">
          <a:xfrm>
            <a:off x="4286248" y="1857364"/>
            <a:ext cx="186848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858017" y="2205038"/>
            <a:ext cx="500066" cy="400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5">
                    <a:lumMod val="10000"/>
                  </a:schemeClr>
                </a:solidFill>
              </a:rPr>
              <a:t>=</a:t>
            </a:r>
          </a:p>
        </p:txBody>
      </p:sp>
      <p:pic>
        <p:nvPicPr>
          <p:cNvPr id="46090" name="Picture 1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3500438"/>
            <a:ext cx="72009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1" name="Picture 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102" r="57431"/>
          <a:stretch>
            <a:fillRect/>
          </a:stretch>
        </p:blipFill>
        <p:spPr bwMode="auto">
          <a:xfrm>
            <a:off x="8143875" y="3571875"/>
            <a:ext cx="3857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92" name="Прямоугольник 17"/>
          <p:cNvSpPr>
            <a:spLocks noChangeArrowheads="1"/>
          </p:cNvSpPr>
          <p:nvPr/>
        </p:nvSpPr>
        <p:spPr bwMode="auto">
          <a:xfrm>
            <a:off x="642938" y="1071563"/>
            <a:ext cx="2143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u="sng" dirty="0">
                <a:solidFill>
                  <a:srgbClr val="C00000"/>
                </a:solidFill>
                <a:latin typeface="Georgia" pitchFamily="18" charset="0"/>
              </a:rPr>
              <a:t>Решение: </a:t>
            </a:r>
          </a:p>
        </p:txBody>
      </p:sp>
      <p:sp>
        <p:nvSpPr>
          <p:cNvPr id="23" name="Левая круглая скобка 22"/>
          <p:cNvSpPr/>
          <p:nvPr/>
        </p:nvSpPr>
        <p:spPr bwMode="auto">
          <a:xfrm>
            <a:off x="4214810" y="1857364"/>
            <a:ext cx="142876" cy="857256"/>
          </a:xfrm>
          <a:prstGeom prst="leftBracke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4" name="Правая круглая скобка 23"/>
          <p:cNvSpPr/>
          <p:nvPr/>
        </p:nvSpPr>
        <p:spPr bwMode="auto">
          <a:xfrm>
            <a:off x="6143636" y="1857364"/>
            <a:ext cx="142876" cy="857256"/>
          </a:xfrm>
          <a:prstGeom prst="rightBracke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29388" y="1500174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6357950" y="271462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-2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7772400" cy="114300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500306"/>
            <a:ext cx="6400800" cy="1752600"/>
          </a:xfrm>
        </p:spPr>
        <p:txBody>
          <a:bodyPr/>
          <a:lstStyle/>
          <a:p>
            <a:r>
              <a:rPr lang="ru-RU" dirty="0" smtClean="0"/>
              <a:t>Формула, значение интегрирования, </a:t>
            </a:r>
          </a:p>
          <a:p>
            <a:r>
              <a:rPr lang="ru-RU" dirty="0" smtClean="0"/>
              <a:t>№ </a:t>
            </a:r>
            <a:r>
              <a:rPr lang="ru-RU" dirty="0" smtClean="0"/>
              <a:t>357(</a:t>
            </a:r>
            <a:r>
              <a:rPr lang="ru-RU" dirty="0" err="1" smtClean="0"/>
              <a:t>в,г</a:t>
            </a:r>
            <a:r>
              <a:rPr lang="ru-RU" dirty="0" smtClean="0"/>
              <a:t>),  № 358(а</a:t>
            </a:r>
            <a:r>
              <a:rPr lang="ru-RU" dirty="0" smtClean="0"/>
              <a:t>),</a:t>
            </a:r>
          </a:p>
          <a:p>
            <a:r>
              <a:rPr lang="ru-RU" dirty="0" smtClean="0"/>
              <a:t>№ </a:t>
            </a:r>
            <a:r>
              <a:rPr lang="ru-RU" dirty="0" smtClean="0"/>
              <a:t>360 </a:t>
            </a:r>
            <a:r>
              <a:rPr lang="ru-RU" dirty="0" smtClean="0"/>
              <a:t>(1 по </a:t>
            </a:r>
            <a:r>
              <a:rPr lang="ru-RU" dirty="0" smtClean="0"/>
              <a:t>выбору)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Эскиз">
  <a:themeElements>
    <a:clrScheme name="Эскиз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Эски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Эскиз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Office\Templates\Presentation Designs\Эскиз.pot</Template>
  <TotalTime>1892</TotalTime>
  <Words>160</Words>
  <Application>Microsoft Office PowerPoint</Application>
  <PresentationFormat>Экран (4:3)</PresentationFormat>
  <Paragraphs>42</Paragraphs>
  <Slides>8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Эскиз</vt:lpstr>
      <vt:lpstr>Формула</vt:lpstr>
      <vt:lpstr>Интеграл. Формула Ньютона – Лейбница.</vt:lpstr>
      <vt:lpstr>1.Найдите общий вид первообразной</vt:lpstr>
      <vt:lpstr>3. На каком рисунке изображена фигура, не являющаяся криволинейной трапецией? </vt:lpstr>
      <vt:lpstr>Слайд 4</vt:lpstr>
      <vt:lpstr>Обозначение:</vt:lpstr>
      <vt:lpstr>Слайд 6</vt:lpstr>
      <vt:lpstr>Слайд 7</vt:lpstr>
      <vt:lpstr>Домашнее задание</vt:lpstr>
    </vt:vector>
  </TitlesOfParts>
  <Company>yukos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Прутченков</dc:creator>
  <cp:lastModifiedBy>Admin</cp:lastModifiedBy>
  <cp:revision>186</cp:revision>
  <cp:lastPrinted>2003-06-09T08:24:22Z</cp:lastPrinted>
  <dcterms:created xsi:type="dcterms:W3CDTF">2003-05-18T06:38:46Z</dcterms:created>
  <dcterms:modified xsi:type="dcterms:W3CDTF">2014-03-20T21:01:38Z</dcterms:modified>
</cp:coreProperties>
</file>