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11.05.2019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548680"/>
            <a:ext cx="828092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spc="-5" dirty="0" smtClean="0">
                <a:latin typeface="Comic Sans MS" pitchFamily="66" charset="0"/>
              </a:rPr>
              <a:t>        </a:t>
            </a:r>
          </a:p>
          <a:p>
            <a:r>
              <a:rPr lang="ru-RU" sz="2400" b="1" spc="-5" dirty="0" smtClean="0">
                <a:solidFill>
                  <a:srgbClr val="002060"/>
                </a:solidFill>
                <a:latin typeface="Comic Sans MS" pitchFamily="66" charset="0"/>
              </a:rPr>
              <a:t>       </a:t>
            </a:r>
            <a:r>
              <a:rPr lang="ru-RU" sz="3600" b="1" spc="-5" dirty="0" smtClean="0">
                <a:solidFill>
                  <a:srgbClr val="002060"/>
                </a:solidFill>
                <a:latin typeface="Comic Sans MS" pitchFamily="66" charset="0"/>
              </a:rPr>
              <a:t>КАРТИНКА</a:t>
            </a:r>
            <a:r>
              <a:rPr lang="ru-RU" sz="3600" b="1" spc="-90" dirty="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  <a:r>
              <a:rPr lang="ru-RU" sz="3600" b="1" spc="-10" dirty="0" smtClean="0">
                <a:solidFill>
                  <a:srgbClr val="002060"/>
                </a:solidFill>
                <a:latin typeface="Comic Sans MS" pitchFamily="66" charset="0"/>
              </a:rPr>
              <a:t>БЕЗ  </a:t>
            </a:r>
            <a:r>
              <a:rPr lang="ru-RU" sz="3600" b="1" spc="-5" dirty="0" smtClean="0">
                <a:solidFill>
                  <a:srgbClr val="002060"/>
                </a:solidFill>
                <a:latin typeface="Comic Sans MS" pitchFamily="66" charset="0"/>
              </a:rPr>
              <a:t>ЗАПИНКИ</a:t>
            </a:r>
          </a:p>
          <a:p>
            <a:endParaRPr lang="ru-RU" sz="2800" spc="-5" dirty="0" smtClean="0">
              <a:solidFill>
                <a:srgbClr val="0070C0"/>
              </a:solidFill>
              <a:latin typeface="Comic Sans MS" pitchFamily="66" charset="0"/>
              <a:cs typeface="Verdana"/>
            </a:endParaRPr>
          </a:p>
          <a:p>
            <a:endParaRPr lang="ru-RU" sz="2800" spc="-5" dirty="0" smtClean="0">
              <a:solidFill>
                <a:srgbClr val="0070C0"/>
              </a:solidFill>
              <a:latin typeface="Comic Sans MS" pitchFamily="66" charset="0"/>
              <a:cs typeface="Verdana"/>
            </a:endParaRPr>
          </a:p>
          <a:p>
            <a:r>
              <a:rPr lang="ru-RU" sz="2800" spc="-5" dirty="0" smtClean="0">
                <a:solidFill>
                  <a:srgbClr val="0070C0"/>
                </a:solidFill>
                <a:latin typeface="Comic Sans MS" pitchFamily="66" charset="0"/>
                <a:cs typeface="Verdana"/>
              </a:rPr>
              <a:t>(Методика обучения детей </a:t>
            </a:r>
          </a:p>
          <a:p>
            <a:pPr algn="just"/>
            <a:r>
              <a:rPr lang="ru-RU" sz="2800" spc="-5" dirty="0" smtClean="0">
                <a:solidFill>
                  <a:srgbClr val="0070C0"/>
                </a:solidFill>
                <a:latin typeface="Comic Sans MS" pitchFamily="66" charset="0"/>
                <a:cs typeface="Verdana"/>
              </a:rPr>
              <a:t>                   составлению  рассказа по</a:t>
            </a:r>
            <a:r>
              <a:rPr lang="ru-RU" sz="2800" spc="-15" dirty="0" smtClean="0">
                <a:solidFill>
                  <a:srgbClr val="0070C0"/>
                </a:solidFill>
                <a:latin typeface="Comic Sans MS" pitchFamily="66" charset="0"/>
                <a:cs typeface="Verdana"/>
              </a:rPr>
              <a:t> </a:t>
            </a:r>
            <a:r>
              <a:rPr lang="ru-RU" sz="2800" spc="-5" dirty="0" smtClean="0">
                <a:solidFill>
                  <a:srgbClr val="0070C0"/>
                </a:solidFill>
                <a:latin typeface="Comic Sans MS" pitchFamily="66" charset="0"/>
                <a:cs typeface="Verdana"/>
              </a:rPr>
              <a:t>картине)</a:t>
            </a:r>
            <a:endParaRPr lang="ru-RU" sz="2800" dirty="0" smtClean="0">
              <a:solidFill>
                <a:srgbClr val="0070C0"/>
              </a:solidFill>
              <a:latin typeface="Comic Sans MS" pitchFamily="66" charset="0"/>
              <a:cs typeface="Verdan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645024"/>
            <a:ext cx="80648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Консультация для воспитателей</a:t>
            </a:r>
            <a:endParaRPr lang="ru-RU" sz="28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55976" y="5157192"/>
            <a:ext cx="43924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Подготовила: </a:t>
            </a:r>
          </a:p>
          <a:p>
            <a:pPr algn="r"/>
            <a:r>
              <a:rPr lang="ru-RU" dirty="0" err="1" smtClean="0">
                <a:solidFill>
                  <a:srgbClr val="002060"/>
                </a:solidFill>
                <a:latin typeface="Comic Sans MS" pitchFamily="66" charset="0"/>
              </a:rPr>
              <a:t>Рябенко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Наталья Леонтьевна,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воспитатель.</a:t>
            </a:r>
          </a:p>
          <a:p>
            <a:pPr algn="r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МБДОУ «ДСОВ № 24» г.Усинска.</a:t>
            </a:r>
            <a:endParaRPr lang="ru-RU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08720"/>
            <a:ext cx="8280920" cy="3208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ru-RU" sz="4000" b="1" spc="-5" dirty="0" smtClean="0">
              <a:solidFill>
                <a:srgbClr val="002060"/>
              </a:solidFill>
              <a:latin typeface="Comic Sans MS"/>
              <a:cs typeface="Comic Sans MS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4000" b="1" spc="-5" dirty="0" smtClean="0">
                <a:solidFill>
                  <a:srgbClr val="002060"/>
                </a:solidFill>
                <a:latin typeface="Comic Sans MS"/>
                <a:cs typeface="Comic Sans MS"/>
              </a:rPr>
              <a:t>ЖЕЛАЮ </a:t>
            </a:r>
            <a:r>
              <a:rPr lang="ru-RU" sz="4000" b="1" spc="-5" dirty="0" smtClean="0">
                <a:solidFill>
                  <a:srgbClr val="002060"/>
                </a:solidFill>
                <a:latin typeface="Comic Sans MS"/>
                <a:cs typeface="Comic Sans MS"/>
              </a:rPr>
              <a:t>ТВОРЧЕСКИХ УСПЕХОВ!</a:t>
            </a: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endParaRPr lang="ru-RU" sz="4000" b="1" spc="-5" dirty="0" smtClean="0">
              <a:solidFill>
                <a:srgbClr val="002060"/>
              </a:solidFill>
              <a:latin typeface="Comic Sans MS"/>
              <a:cs typeface="Comic Sans MS"/>
            </a:endParaRPr>
          </a:p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lang="ru-RU" sz="4000" b="1" spc="-5" dirty="0" smtClean="0">
                <a:solidFill>
                  <a:srgbClr val="002060"/>
                </a:solidFill>
                <a:latin typeface="Comic Sans MS"/>
                <a:cs typeface="Comic Sans MS"/>
              </a:rPr>
              <a:t>СПАСИБО ЗА</a:t>
            </a:r>
            <a:r>
              <a:rPr lang="ru-RU" sz="4000" b="1" spc="-45" dirty="0" smtClean="0">
                <a:solidFill>
                  <a:srgbClr val="002060"/>
                </a:solidFill>
                <a:latin typeface="Comic Sans MS"/>
                <a:cs typeface="Comic Sans MS"/>
              </a:rPr>
              <a:t> </a:t>
            </a:r>
            <a:r>
              <a:rPr lang="ru-RU" sz="4000" b="1" spc="-5" dirty="0" smtClean="0">
                <a:solidFill>
                  <a:srgbClr val="002060"/>
                </a:solidFill>
                <a:latin typeface="Comic Sans MS"/>
                <a:cs typeface="Comic Sans MS"/>
              </a:rPr>
              <a:t>ВНИМАНИЕ !</a:t>
            </a:r>
            <a:endParaRPr lang="ru-RU" sz="4000" b="1" spc="-5" dirty="0" smtClean="0">
              <a:solidFill>
                <a:srgbClr val="002060"/>
              </a:solidFill>
              <a:latin typeface="Comic Sans MS"/>
              <a:cs typeface="Comic Sans M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82047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Методикой рассказа по картине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"Картинка без   запинки",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разработанная рижскими педагогами  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err="1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Ингридой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Николаевной </a:t>
            </a:r>
            <a:r>
              <a:rPr lang="ru-RU" sz="2800" dirty="0" err="1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Мурашковской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и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Надеждой Петровной </a:t>
            </a:r>
            <a:r>
              <a:rPr lang="ru-RU" sz="2800" dirty="0" err="1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Валюмс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284984"/>
            <a:ext cx="813690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В основу методики положен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инструментарий для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формирования системы диалектического способа мышления, </a:t>
            </a:r>
          </a:p>
          <a:p>
            <a:pPr algn="ctr"/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разработанный в теории решения изобретательских задач (ТРИЗ)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04665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pc="-5" dirty="0" smtClean="0">
                <a:solidFill>
                  <a:srgbClr val="002060"/>
                </a:solidFill>
                <a:latin typeface="Comic Sans MS" pitchFamily="66" charset="0"/>
              </a:rPr>
              <a:t>МЕТОДИЧЕСКИЕ ШАГИ</a:t>
            </a:r>
            <a:r>
              <a:rPr lang="ru-RU" sz="2400" b="1" spc="-6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Comic Sans MS" pitchFamily="66" charset="0"/>
              </a:rPr>
              <a:t>И ИНСТРУМЕНТАРИЙ</a:t>
            </a:r>
            <a:endParaRPr lang="ru-RU" sz="2400" b="1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052736"/>
            <a:ext cx="4536504" cy="53707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40"/>
              </a:spcBef>
              <a:tabLst>
                <a:tab pos="355600" algn="l"/>
              </a:tabLst>
            </a:pPr>
            <a:endParaRPr lang="ru-RU" sz="2000" b="1" u="sng" dirty="0" smtClean="0">
              <a:solidFill>
                <a:srgbClr val="002060"/>
              </a:solidFill>
              <a:latin typeface="Comic Sans MS" pitchFamily="66" charset="0"/>
              <a:cs typeface="Comic Sans MS"/>
            </a:endParaRPr>
          </a:p>
          <a:p>
            <a:pPr marL="12700" algn="just">
              <a:lnSpc>
                <a:spcPct val="100000"/>
              </a:lnSpc>
              <a:spcBef>
                <a:spcPts val="1040"/>
              </a:spcBef>
              <a:tabLst>
                <a:tab pos="355600" algn="l"/>
              </a:tabLst>
            </a:pPr>
            <a:r>
              <a:rPr lang="ru-RU" sz="2000" b="1" u="sng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Шаг 1:</a:t>
            </a:r>
            <a:r>
              <a:rPr lang="ru-RU" sz="2000" b="1" spc="-5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  </a:t>
            </a:r>
            <a:r>
              <a:rPr lang="ru-RU" sz="2000" b="1" u="sng" spc="-10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ОПРЕДЕЛЕНИЕ </a:t>
            </a:r>
          </a:p>
          <a:p>
            <a:pPr marL="12700" algn="just">
              <a:lnSpc>
                <a:spcPct val="100000"/>
              </a:lnSpc>
              <a:spcBef>
                <a:spcPts val="1040"/>
              </a:spcBef>
              <a:tabLst>
                <a:tab pos="355600" algn="l"/>
              </a:tabLst>
            </a:pPr>
            <a:r>
              <a:rPr lang="ru-RU" sz="2000" b="1" spc="-10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               </a:t>
            </a:r>
            <a:r>
              <a:rPr lang="ru-RU" sz="2000" b="1" u="sng" spc="-10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СОСТАВА КАРТИНКИ</a:t>
            </a:r>
            <a:endParaRPr lang="ru-RU" sz="2000" b="1" u="sng" spc="-5" dirty="0" smtClean="0">
              <a:solidFill>
                <a:srgbClr val="002060"/>
              </a:solidFill>
              <a:latin typeface="Comic Sans MS" pitchFamily="66" charset="0"/>
              <a:cs typeface="Comic Sans MS"/>
            </a:endParaRPr>
          </a:p>
          <a:p>
            <a:pPr marL="12700" algn="ctr">
              <a:lnSpc>
                <a:spcPct val="100000"/>
              </a:lnSpc>
              <a:spcBef>
                <a:spcPts val="1040"/>
              </a:spcBef>
              <a:tabLst>
                <a:tab pos="355600" algn="l"/>
              </a:tabLst>
            </a:pPr>
            <a:endParaRPr lang="ru-RU" sz="600" u="sng" spc="-5" dirty="0" smtClean="0">
              <a:solidFill>
                <a:srgbClr val="002060"/>
              </a:solidFill>
              <a:latin typeface="Comic Sans MS" pitchFamily="66" charset="0"/>
              <a:cs typeface="Comic Sans MS"/>
            </a:endParaRPr>
          </a:p>
          <a:p>
            <a:pPr marL="355600" marR="176530" algn="ctr">
              <a:lnSpc>
                <a:spcPct val="150000"/>
              </a:lnSpc>
            </a:pPr>
            <a:r>
              <a:rPr lang="ru-RU" sz="2400" u="sng" dirty="0" smtClean="0">
                <a:solidFill>
                  <a:srgbClr val="002060"/>
                </a:solidFill>
                <a:latin typeface="Comic Sans MS" pitchFamily="66" charset="0"/>
              </a:rPr>
              <a:t>Цель: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 выявление как можно  большего количества объектов на картинке и их структурирование, проведение замены объектов схемами.   </a:t>
            </a:r>
          </a:p>
        </p:txBody>
      </p:sp>
      <p:sp>
        <p:nvSpPr>
          <p:cNvPr id="4" name="object 4"/>
          <p:cNvSpPr/>
          <p:nvPr/>
        </p:nvSpPr>
        <p:spPr>
          <a:xfrm>
            <a:off x="5148064" y="1628800"/>
            <a:ext cx="3312368" cy="4631556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08912" cy="959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just">
              <a:lnSpc>
                <a:spcPct val="100000"/>
              </a:lnSpc>
              <a:spcBef>
                <a:spcPts val="1040"/>
              </a:spcBef>
              <a:tabLst>
                <a:tab pos="355600" algn="l"/>
              </a:tabLst>
            </a:pPr>
            <a:r>
              <a:rPr lang="ru-RU" sz="2400" b="1" spc="-5" dirty="0" smtClean="0">
                <a:solidFill>
                  <a:srgbClr val="002060"/>
                </a:solidFill>
                <a:latin typeface="Comic Sans MS" pitchFamily="66" charset="0"/>
              </a:rPr>
              <a:t>ШАГ 1:  </a:t>
            </a:r>
            <a:r>
              <a:rPr lang="ru-RU" sz="2400" b="1" spc="-8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400" b="1" u="sng" spc="-10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ОПРЕДЕЛЕНИЕ </a:t>
            </a:r>
          </a:p>
          <a:p>
            <a:pPr marL="12700" algn="ctr">
              <a:lnSpc>
                <a:spcPct val="100000"/>
              </a:lnSpc>
              <a:spcBef>
                <a:spcPts val="1040"/>
              </a:spcBef>
              <a:tabLst>
                <a:tab pos="355600" algn="l"/>
              </a:tabLst>
            </a:pPr>
            <a:r>
              <a:rPr lang="ru-RU" sz="2400" b="1" spc="-10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                       </a:t>
            </a:r>
            <a:r>
              <a:rPr lang="ru-RU" sz="2400" b="1" u="sng" spc="-10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СОСТАВА КАРТИНКИ</a:t>
            </a:r>
            <a:endParaRPr lang="ru-RU" sz="2400" b="1" u="sng" spc="-5" dirty="0" smtClean="0">
              <a:solidFill>
                <a:srgbClr val="002060"/>
              </a:solidFill>
              <a:latin typeface="Comic Sans MS" pitchFamily="66" charset="0"/>
              <a:cs typeface="Comic Sans MS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115616" y="1412776"/>
            <a:ext cx="2664296" cy="4032448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6"/>
          <p:cNvSpPr/>
          <p:nvPr/>
        </p:nvSpPr>
        <p:spPr>
          <a:xfrm>
            <a:off x="5436096" y="2060848"/>
            <a:ext cx="2736304" cy="3600400"/>
          </a:xfrm>
          <a:prstGeom prst="rect">
            <a:avLst/>
          </a:prstGeom>
          <a:blipFill>
            <a:blip r:embed="rId3" cstate="email"/>
            <a:stretch>
              <a:fillRect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20689"/>
            <a:ext cx="5904656" cy="3567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dirty="0" smtClean="0">
                <a:solidFill>
                  <a:srgbClr val="002060"/>
                </a:solidFill>
                <a:latin typeface="Comic Sans MS"/>
                <a:cs typeface="Comic Sans MS"/>
              </a:rPr>
              <a:t> </a:t>
            </a:r>
            <a:r>
              <a:rPr lang="ru-RU" sz="2400" b="1" u="sng" dirty="0" smtClean="0">
                <a:solidFill>
                  <a:srgbClr val="002060"/>
                </a:solidFill>
                <a:latin typeface="Comic Sans MS"/>
                <a:cs typeface="Comic Sans MS"/>
              </a:rPr>
              <a:t>Шаг </a:t>
            </a:r>
            <a:r>
              <a:rPr lang="ru-RU" sz="2400" b="1" u="sng" spc="-5" dirty="0" smtClean="0">
                <a:solidFill>
                  <a:srgbClr val="002060"/>
                </a:solidFill>
                <a:latin typeface="Comic Sans MS"/>
                <a:cs typeface="Comic Sans MS"/>
              </a:rPr>
              <a:t>2:</a:t>
            </a:r>
            <a:r>
              <a:rPr lang="ru-RU" sz="2400" b="1" u="sng" spc="-10" dirty="0" smtClean="0">
                <a:solidFill>
                  <a:srgbClr val="002060"/>
                </a:solidFill>
                <a:latin typeface="Comic Sans MS"/>
                <a:cs typeface="Comic Sans MS"/>
              </a:rPr>
              <a:t>  НАХОЖДЕНИЕ СВЯЗЕЙ   И ВЗАИМОДЕЙСТВИЯ МЕЖДУ ОБЪЕКТАМИ   </a:t>
            </a:r>
          </a:p>
          <a:p>
            <a:pPr marL="12700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endParaRPr lang="ru-RU" sz="600" u="sng" spc="-10" dirty="0" smtClean="0">
              <a:solidFill>
                <a:srgbClr val="002060"/>
              </a:solidFill>
              <a:latin typeface="Comic Sans MS"/>
              <a:cs typeface="Comic Sans MS"/>
            </a:endParaRPr>
          </a:p>
          <a:p>
            <a:pPr marL="355600" algn="ctr">
              <a:lnSpc>
                <a:spcPct val="150000"/>
              </a:lnSpc>
            </a:pPr>
            <a:r>
              <a:rPr lang="ru-RU" sz="2400" u="sng" dirty="0" smtClean="0">
                <a:solidFill>
                  <a:srgbClr val="002060"/>
                </a:solidFill>
                <a:latin typeface="Comic Sans MS" pitchFamily="66" charset="0"/>
              </a:rPr>
              <a:t>Цель:</a:t>
            </a: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установление взаимосвязи      между объектами</a:t>
            </a:r>
          </a:p>
          <a:p>
            <a:pPr marL="355600" algn="ctr">
              <a:lnSpc>
                <a:spcPct val="150000"/>
              </a:lnSpc>
            </a:pPr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 по разнообразным понятиям.</a:t>
            </a:r>
            <a:endParaRPr lang="ru-RU" sz="2400" dirty="0"/>
          </a:p>
        </p:txBody>
      </p:sp>
      <p:sp>
        <p:nvSpPr>
          <p:cNvPr id="3" name="object 4"/>
          <p:cNvSpPr/>
          <p:nvPr/>
        </p:nvSpPr>
        <p:spPr>
          <a:xfrm>
            <a:off x="6012160" y="3068960"/>
            <a:ext cx="2592288" cy="315848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3"/>
            <a:ext cx="86764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solidFill>
                  <a:srgbClr val="002060"/>
                </a:solidFill>
                <a:latin typeface="Comic Sans MS"/>
                <a:cs typeface="Comic Sans MS"/>
              </a:rPr>
              <a:t>Шаг </a:t>
            </a:r>
            <a:r>
              <a:rPr lang="ru-RU" sz="2400" b="1" u="sng" spc="-5" dirty="0" smtClean="0">
                <a:solidFill>
                  <a:srgbClr val="002060"/>
                </a:solidFill>
                <a:latin typeface="Comic Sans MS"/>
                <a:cs typeface="Comic Sans MS"/>
              </a:rPr>
              <a:t>3:  </a:t>
            </a:r>
            <a:r>
              <a:rPr lang="ru-RU" sz="2400" b="1" u="sng" spc="-5" dirty="0" smtClean="0">
                <a:solidFill>
                  <a:srgbClr val="002060"/>
                </a:solidFill>
                <a:latin typeface="Comic Sans MS" pitchFamily="66" charset="0"/>
              </a:rPr>
              <a:t>ХАРАКТЕРИСТИКИ </a:t>
            </a:r>
            <a:r>
              <a:rPr lang="ru-RU" sz="2400" b="1" u="sng" dirty="0" smtClean="0">
                <a:solidFill>
                  <a:srgbClr val="002060"/>
                </a:solidFill>
                <a:latin typeface="Comic Sans MS" pitchFamily="66" charset="0"/>
              </a:rPr>
              <a:t>ОБЪЕКТОВ И </a:t>
            </a:r>
            <a:r>
              <a:rPr lang="ru-RU" sz="2400" b="1" u="sng" spc="-5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ДЕЙСТВИЙ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412776"/>
            <a:ext cx="511256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u="sng" dirty="0" smtClean="0">
                <a:solidFill>
                  <a:srgbClr val="002060"/>
                </a:solidFill>
                <a:latin typeface="Comic Sans MS" pitchFamily="66" charset="0"/>
              </a:rPr>
              <a:t>Цель: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учить детей «вхождению» в картину и описывать воспринимаемое через различные органы чувств.</a:t>
            </a:r>
            <a:endParaRPr lang="ru-RU" sz="3200" dirty="0"/>
          </a:p>
        </p:txBody>
      </p:sp>
      <p:sp>
        <p:nvSpPr>
          <p:cNvPr id="4" name="object 5"/>
          <p:cNvSpPr/>
          <p:nvPr/>
        </p:nvSpPr>
        <p:spPr>
          <a:xfrm>
            <a:off x="5796136" y="2276872"/>
            <a:ext cx="2808312" cy="405130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476673"/>
            <a:ext cx="82089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Comic Sans MS"/>
                <a:cs typeface="Comic Sans MS"/>
              </a:rPr>
              <a:t>Шаг </a:t>
            </a:r>
            <a:r>
              <a:rPr lang="ru-RU" sz="2800" b="1" u="sng" spc="-5" dirty="0" smtClean="0">
                <a:solidFill>
                  <a:srgbClr val="002060"/>
                </a:solidFill>
                <a:latin typeface="Comic Sans MS"/>
                <a:cs typeface="Comic Sans MS"/>
              </a:rPr>
              <a:t>4:</a:t>
            </a:r>
            <a:r>
              <a:rPr lang="ru-RU" sz="2800" u="sng" spc="-5" dirty="0" smtClean="0">
                <a:solidFill>
                  <a:srgbClr val="002060"/>
                </a:solidFill>
                <a:latin typeface="Comic Sans MS"/>
                <a:cs typeface="Comic Sans MS"/>
              </a:rPr>
              <a:t>      </a:t>
            </a:r>
            <a:r>
              <a:rPr lang="ru-RU" sz="2800" b="1" u="sng" spc="-5" dirty="0" smtClean="0">
                <a:solidFill>
                  <a:srgbClr val="002060"/>
                </a:solidFill>
                <a:latin typeface="Comic Sans MS" pitchFamily="66" charset="0"/>
              </a:rPr>
              <a:t>КОПИЛКА</a:t>
            </a:r>
            <a:r>
              <a:rPr lang="ru-RU" sz="2800" b="1" u="sng" spc="-95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800" b="1" u="sng" spc="-5" dirty="0" smtClean="0">
                <a:solidFill>
                  <a:srgbClr val="002060"/>
                </a:solidFill>
                <a:latin typeface="Comic Sans MS" pitchFamily="66" charset="0"/>
              </a:rPr>
              <a:t>ОБРАЗНЫХ  ХАРАКТЕРИСТИК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4536504" cy="3811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127000" indent="-343535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endParaRPr lang="ru-RU" sz="3200" u="sng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355600" marR="127000" indent="-343535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sz="3200" u="sng" dirty="0" smtClean="0">
                <a:solidFill>
                  <a:srgbClr val="002060"/>
                </a:solidFill>
                <a:latin typeface="Comic Sans MS" pitchFamily="66" charset="0"/>
              </a:rPr>
              <a:t>Цель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: обогащать словарь</a:t>
            </a:r>
          </a:p>
          <a:p>
            <a:pPr marL="355600" marR="127000" indent="-343535" algn="ctr">
              <a:lnSpc>
                <a:spcPct val="150000"/>
              </a:lnSpc>
              <a:spcBef>
                <a:spcPts val="100"/>
              </a:spcBef>
              <a:tabLst>
                <a:tab pos="355600" algn="l"/>
              </a:tabLst>
            </a:pP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</a:rPr>
              <a:t>    детей образными выражениями.</a:t>
            </a:r>
            <a:endParaRPr lang="ru-RU" sz="32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object 5"/>
          <p:cNvSpPr/>
          <p:nvPr/>
        </p:nvSpPr>
        <p:spPr>
          <a:xfrm>
            <a:off x="5508104" y="2348880"/>
            <a:ext cx="2899913" cy="389890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620688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002060"/>
                </a:solidFill>
                <a:latin typeface="Comic Sans MS"/>
                <a:cs typeface="Comic Sans MS"/>
              </a:rPr>
              <a:t>Шаг </a:t>
            </a:r>
            <a:r>
              <a:rPr lang="ru-RU" sz="2800" b="1" u="sng" spc="-5" dirty="0" smtClean="0">
                <a:solidFill>
                  <a:srgbClr val="002060"/>
                </a:solidFill>
                <a:latin typeface="Comic Sans MS"/>
                <a:cs typeface="Comic Sans MS"/>
              </a:rPr>
              <a:t>5:</a:t>
            </a:r>
            <a:r>
              <a:rPr lang="ru-RU" sz="2800" b="1" u="sng" dirty="0" smtClean="0">
                <a:solidFill>
                  <a:srgbClr val="002060"/>
                </a:solidFill>
                <a:latin typeface="Comic Sans MS" pitchFamily="66" charset="0"/>
              </a:rPr>
              <a:t>  СОБЫТИЯ  </a:t>
            </a:r>
            <a:r>
              <a:rPr lang="ru-RU" sz="2800" b="1" u="sng" spc="-5" dirty="0" smtClean="0">
                <a:solidFill>
                  <a:srgbClr val="002060"/>
                </a:solidFill>
                <a:latin typeface="Comic Sans MS" pitchFamily="66" charset="0"/>
              </a:rPr>
              <a:t>ПРЕДШЕСТВУЮЩИЕ </a:t>
            </a:r>
            <a:r>
              <a:rPr lang="ru-RU" sz="2800" b="1" u="sng" spc="-75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800" b="1" u="sng" dirty="0" smtClean="0">
                <a:solidFill>
                  <a:srgbClr val="002060"/>
                </a:solidFill>
                <a:latin typeface="Comic Sans MS" pitchFamily="66" charset="0"/>
              </a:rPr>
              <a:t>И </a:t>
            </a:r>
            <a:r>
              <a:rPr lang="ru-RU" sz="2800" b="1" u="sng" spc="-5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ПОСЛЕДУЮЩИЕ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916832"/>
            <a:ext cx="5544616" cy="29653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3200" u="sng" dirty="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Цель: </a:t>
            </a:r>
            <a:r>
              <a:rPr lang="ru-RU" sz="3200" dirty="0" smtClean="0">
                <a:solidFill>
                  <a:srgbClr val="002060"/>
                </a:solidFill>
                <a:latin typeface="Comic Sans MS" pitchFamily="66" charset="0"/>
                <a:ea typeface="Calibri" pitchFamily="34" charset="0"/>
                <a:cs typeface="Times New Roman" pitchFamily="18" charset="0"/>
              </a:rPr>
              <a:t> учить детей выстраивать временную последовательность событий.</a:t>
            </a:r>
            <a:endParaRPr lang="ru-RU" sz="3200" dirty="0" smtClean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  <p:sp>
        <p:nvSpPr>
          <p:cNvPr id="4" name="object 5"/>
          <p:cNvSpPr/>
          <p:nvPr/>
        </p:nvSpPr>
        <p:spPr>
          <a:xfrm>
            <a:off x="6012160" y="2636912"/>
            <a:ext cx="2548123" cy="3605276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20688"/>
            <a:ext cx="78488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 </a:t>
            </a:r>
            <a:r>
              <a:rPr lang="ru-RU" sz="2800" b="1" u="sng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Шаг </a:t>
            </a:r>
            <a:r>
              <a:rPr lang="ru-RU" sz="2800" b="1" u="sng" spc="-5" dirty="0" smtClean="0">
                <a:solidFill>
                  <a:srgbClr val="002060"/>
                </a:solidFill>
                <a:latin typeface="Comic Sans MS" pitchFamily="66" charset="0"/>
                <a:cs typeface="Comic Sans MS"/>
              </a:rPr>
              <a:t>6: </a:t>
            </a:r>
            <a:r>
              <a:rPr lang="ru-RU" sz="2800" b="1" spc="-5" dirty="0" smtClean="0">
                <a:solidFill>
                  <a:srgbClr val="002060"/>
                </a:solidFill>
                <a:latin typeface="Comic Sans MS" pitchFamily="66" charset="0"/>
              </a:rPr>
              <a:t>  </a:t>
            </a:r>
            <a:r>
              <a:rPr lang="ru-RU" sz="2800" b="1" u="sng" spc="-5" dirty="0" smtClean="0">
                <a:solidFill>
                  <a:srgbClr val="002060"/>
                </a:solidFill>
                <a:latin typeface="Comic Sans MS" pitchFamily="66" charset="0"/>
              </a:rPr>
              <a:t>РАЗНЫЕ </a:t>
            </a:r>
            <a:r>
              <a:rPr lang="ru-RU" sz="2800" b="1" u="sng" dirty="0" smtClean="0">
                <a:solidFill>
                  <a:srgbClr val="002060"/>
                </a:solidFill>
                <a:latin typeface="Comic Sans MS" pitchFamily="66" charset="0"/>
              </a:rPr>
              <a:t>ТОЧКИ</a:t>
            </a:r>
            <a:r>
              <a:rPr lang="ru-RU" sz="2800" b="1" u="sng" spc="-60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sz="2800" b="1" u="sng" spc="-5" dirty="0" smtClean="0">
                <a:solidFill>
                  <a:srgbClr val="002060"/>
                </a:solidFill>
                <a:latin typeface="Comic Sans MS" pitchFamily="66" charset="0"/>
              </a:rPr>
              <a:t>ЗРЕНИЯ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484784"/>
            <a:ext cx="561662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800" u="sng" dirty="0" smtClean="0">
                <a:solidFill>
                  <a:srgbClr val="002060"/>
                </a:solidFill>
                <a:latin typeface="Comic Sans MS" pitchFamily="66" charset="0"/>
              </a:rPr>
              <a:t>Цель: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 учить детей описывать окружающую </a:t>
            </a:r>
            <a:endParaRPr lang="ru-RU" sz="28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действительность </a:t>
            </a:r>
          </a:p>
          <a:p>
            <a:pPr algn="ctr">
              <a:lnSpc>
                <a:spcPct val="150000"/>
              </a:lnSpc>
            </a:pP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при </a:t>
            </a:r>
            <a:r>
              <a:rPr lang="ru-RU" sz="2800" dirty="0" smtClean="0">
                <a:solidFill>
                  <a:srgbClr val="002060"/>
                </a:solidFill>
                <a:latin typeface="Comic Sans MS" pitchFamily="66" charset="0"/>
              </a:rPr>
              <a:t>разном эмоциональном состоянии. </a:t>
            </a:r>
            <a:endParaRPr lang="ru-RU" sz="2800" dirty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4" name="object 5"/>
          <p:cNvSpPr/>
          <p:nvPr/>
        </p:nvSpPr>
        <p:spPr>
          <a:xfrm>
            <a:off x="5940152" y="2708920"/>
            <a:ext cx="2594248" cy="3704580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206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22</TotalTime>
  <Words>216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6</cp:revision>
  <dcterms:created xsi:type="dcterms:W3CDTF">2019-05-11T12:29:17Z</dcterms:created>
  <dcterms:modified xsi:type="dcterms:W3CDTF">2019-05-11T13:00:59Z</dcterms:modified>
</cp:coreProperties>
</file>