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59" r:id="rId5"/>
    <p:sldId id="260" r:id="rId6"/>
    <p:sldId id="261" r:id="rId7"/>
    <p:sldId id="262" r:id="rId8"/>
    <p:sldId id="263" r:id="rId9"/>
    <p:sldId id="264" r:id="rId10"/>
    <p:sldId id="265" r:id="rId11"/>
    <p:sldId id="267" r:id="rId12"/>
    <p:sldId id="266" r:id="rId13"/>
    <p:sldId id="269" r:id="rId14"/>
    <p:sldId id="270" r:id="rId15"/>
    <p:sldId id="271" r:id="rId16"/>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B7901AF-D850-41E0-8D8C-EEBDFCC2DF5D}" type="datetimeFigureOut">
              <a:rPr lang="ru-RU" smtClean="0"/>
              <a:t>11.05.2019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1F5EB3E-EF28-4A5D-9690-56FEAACBAA7A}" type="slidenum">
              <a:rPr lang="ru-RU" smtClean="0"/>
              <a:t>‹#›</a:t>
            </a:fld>
            <a:endParaRPr lang="ru-RU"/>
          </a:p>
        </p:txBody>
      </p:sp>
    </p:spTree>
    <p:extLst>
      <p:ext uri="{BB962C8B-B14F-4D97-AF65-F5344CB8AC3E}">
        <p14:creationId xmlns:p14="http://schemas.microsoft.com/office/powerpoint/2010/main" val="19297073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B7901AF-D850-41E0-8D8C-EEBDFCC2DF5D}" type="datetimeFigureOut">
              <a:rPr lang="ru-RU" smtClean="0"/>
              <a:t>11.05.2019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1F5EB3E-EF28-4A5D-9690-56FEAACBAA7A}" type="slidenum">
              <a:rPr lang="ru-RU" smtClean="0"/>
              <a:t>‹#›</a:t>
            </a:fld>
            <a:endParaRPr lang="ru-RU"/>
          </a:p>
        </p:txBody>
      </p:sp>
    </p:spTree>
    <p:extLst>
      <p:ext uri="{BB962C8B-B14F-4D97-AF65-F5344CB8AC3E}">
        <p14:creationId xmlns:p14="http://schemas.microsoft.com/office/powerpoint/2010/main" val="8919045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B7901AF-D850-41E0-8D8C-EEBDFCC2DF5D}" type="datetimeFigureOut">
              <a:rPr lang="ru-RU" smtClean="0"/>
              <a:t>11.05.2019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1F5EB3E-EF28-4A5D-9690-56FEAACBAA7A}" type="slidenum">
              <a:rPr lang="ru-RU" smtClean="0"/>
              <a:t>‹#›</a:t>
            </a:fld>
            <a:endParaRPr lang="ru-RU"/>
          </a:p>
        </p:txBody>
      </p:sp>
    </p:spTree>
    <p:extLst>
      <p:ext uri="{BB962C8B-B14F-4D97-AF65-F5344CB8AC3E}">
        <p14:creationId xmlns:p14="http://schemas.microsoft.com/office/powerpoint/2010/main" val="34891626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B7901AF-D850-41E0-8D8C-EEBDFCC2DF5D}" type="datetimeFigureOut">
              <a:rPr lang="ru-RU" smtClean="0"/>
              <a:t>11.05.2019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1F5EB3E-EF28-4A5D-9690-56FEAACBAA7A}" type="slidenum">
              <a:rPr lang="ru-RU" smtClean="0"/>
              <a:t>‹#›</a:t>
            </a:fld>
            <a:endParaRPr lang="ru-RU"/>
          </a:p>
        </p:txBody>
      </p:sp>
    </p:spTree>
    <p:extLst>
      <p:ext uri="{BB962C8B-B14F-4D97-AF65-F5344CB8AC3E}">
        <p14:creationId xmlns:p14="http://schemas.microsoft.com/office/powerpoint/2010/main" val="1961979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B7901AF-D850-41E0-8D8C-EEBDFCC2DF5D}" type="datetimeFigureOut">
              <a:rPr lang="ru-RU" smtClean="0"/>
              <a:t>11.05.2019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1F5EB3E-EF28-4A5D-9690-56FEAACBAA7A}" type="slidenum">
              <a:rPr lang="ru-RU" smtClean="0"/>
              <a:t>‹#›</a:t>
            </a:fld>
            <a:endParaRPr lang="ru-RU"/>
          </a:p>
        </p:txBody>
      </p:sp>
    </p:spTree>
    <p:extLst>
      <p:ext uri="{BB962C8B-B14F-4D97-AF65-F5344CB8AC3E}">
        <p14:creationId xmlns:p14="http://schemas.microsoft.com/office/powerpoint/2010/main" val="25596820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B7901AF-D850-41E0-8D8C-EEBDFCC2DF5D}" type="datetimeFigureOut">
              <a:rPr lang="ru-RU" smtClean="0"/>
              <a:t>11.05.2019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1F5EB3E-EF28-4A5D-9690-56FEAACBAA7A}" type="slidenum">
              <a:rPr lang="ru-RU" smtClean="0"/>
              <a:t>‹#›</a:t>
            </a:fld>
            <a:endParaRPr lang="ru-RU"/>
          </a:p>
        </p:txBody>
      </p:sp>
    </p:spTree>
    <p:extLst>
      <p:ext uri="{BB962C8B-B14F-4D97-AF65-F5344CB8AC3E}">
        <p14:creationId xmlns:p14="http://schemas.microsoft.com/office/powerpoint/2010/main" val="39423988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B7901AF-D850-41E0-8D8C-EEBDFCC2DF5D}" type="datetimeFigureOut">
              <a:rPr lang="ru-RU" smtClean="0"/>
              <a:t>11.05.2019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31F5EB3E-EF28-4A5D-9690-56FEAACBAA7A}" type="slidenum">
              <a:rPr lang="ru-RU" smtClean="0"/>
              <a:t>‹#›</a:t>
            </a:fld>
            <a:endParaRPr lang="ru-RU"/>
          </a:p>
        </p:txBody>
      </p:sp>
    </p:spTree>
    <p:extLst>
      <p:ext uri="{BB962C8B-B14F-4D97-AF65-F5344CB8AC3E}">
        <p14:creationId xmlns:p14="http://schemas.microsoft.com/office/powerpoint/2010/main" val="25390139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B7901AF-D850-41E0-8D8C-EEBDFCC2DF5D}" type="datetimeFigureOut">
              <a:rPr lang="ru-RU" smtClean="0"/>
              <a:t>11.05.2019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1F5EB3E-EF28-4A5D-9690-56FEAACBAA7A}" type="slidenum">
              <a:rPr lang="ru-RU" smtClean="0"/>
              <a:t>‹#›</a:t>
            </a:fld>
            <a:endParaRPr lang="ru-RU"/>
          </a:p>
        </p:txBody>
      </p:sp>
    </p:spTree>
    <p:extLst>
      <p:ext uri="{BB962C8B-B14F-4D97-AF65-F5344CB8AC3E}">
        <p14:creationId xmlns:p14="http://schemas.microsoft.com/office/powerpoint/2010/main" val="39249562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B7901AF-D850-41E0-8D8C-EEBDFCC2DF5D}" type="datetimeFigureOut">
              <a:rPr lang="ru-RU" smtClean="0"/>
              <a:t>11.05.2019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1F5EB3E-EF28-4A5D-9690-56FEAACBAA7A}" type="slidenum">
              <a:rPr lang="ru-RU" smtClean="0"/>
              <a:t>‹#›</a:t>
            </a:fld>
            <a:endParaRPr lang="ru-RU"/>
          </a:p>
        </p:txBody>
      </p:sp>
    </p:spTree>
    <p:extLst>
      <p:ext uri="{BB962C8B-B14F-4D97-AF65-F5344CB8AC3E}">
        <p14:creationId xmlns:p14="http://schemas.microsoft.com/office/powerpoint/2010/main" val="30216263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B7901AF-D850-41E0-8D8C-EEBDFCC2DF5D}" type="datetimeFigureOut">
              <a:rPr lang="ru-RU" smtClean="0"/>
              <a:t>11.05.2019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1F5EB3E-EF28-4A5D-9690-56FEAACBAA7A}" type="slidenum">
              <a:rPr lang="ru-RU" smtClean="0"/>
              <a:t>‹#›</a:t>
            </a:fld>
            <a:endParaRPr lang="ru-RU"/>
          </a:p>
        </p:txBody>
      </p:sp>
    </p:spTree>
    <p:extLst>
      <p:ext uri="{BB962C8B-B14F-4D97-AF65-F5344CB8AC3E}">
        <p14:creationId xmlns:p14="http://schemas.microsoft.com/office/powerpoint/2010/main" val="33840043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B7901AF-D850-41E0-8D8C-EEBDFCC2DF5D}" type="datetimeFigureOut">
              <a:rPr lang="ru-RU" smtClean="0"/>
              <a:t>11.05.2019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1F5EB3E-EF28-4A5D-9690-56FEAACBAA7A}" type="slidenum">
              <a:rPr lang="ru-RU" smtClean="0"/>
              <a:t>‹#›</a:t>
            </a:fld>
            <a:endParaRPr lang="ru-RU"/>
          </a:p>
        </p:txBody>
      </p:sp>
    </p:spTree>
    <p:extLst>
      <p:ext uri="{BB962C8B-B14F-4D97-AF65-F5344CB8AC3E}">
        <p14:creationId xmlns:p14="http://schemas.microsoft.com/office/powerpoint/2010/main" val="13402078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B7901AF-D850-41E0-8D8C-EEBDFCC2DF5D}" type="datetimeFigureOut">
              <a:rPr lang="ru-RU" smtClean="0"/>
              <a:t>11.05.2019</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F5EB3E-EF28-4A5D-9690-56FEAACBAA7A}" type="slidenum">
              <a:rPr lang="ru-RU" smtClean="0"/>
              <a:t>‹#›</a:t>
            </a:fld>
            <a:endParaRPr lang="ru-RU"/>
          </a:p>
        </p:txBody>
      </p:sp>
    </p:spTree>
    <p:extLst>
      <p:ext uri="{BB962C8B-B14F-4D97-AF65-F5344CB8AC3E}">
        <p14:creationId xmlns:p14="http://schemas.microsoft.com/office/powerpoint/2010/main" val="26284491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image" Target="../media/image3.jpeg"/></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g"/><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jpg"/><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image" Target="../media/image10.jpeg"/></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5" name="Прямоугольник 4"/>
          <p:cNvSpPr/>
          <p:nvPr/>
        </p:nvSpPr>
        <p:spPr>
          <a:xfrm>
            <a:off x="193182" y="218941"/>
            <a:ext cx="11603865" cy="4832092"/>
          </a:xfrm>
          <a:prstGeom prst="rect">
            <a:avLst/>
          </a:prstGeom>
        </p:spPr>
        <p:txBody>
          <a:bodyPr wrap="square">
            <a:spAutoFit/>
          </a:bodyPr>
          <a:lstStyle/>
          <a:p>
            <a:pPr algn="ctr"/>
            <a:r>
              <a:rPr lang="ru-RU" sz="8800" dirty="0">
                <a:solidFill>
                  <a:srgbClr val="FF0000"/>
                </a:solidFill>
                <a:latin typeface="Times New Roman" panose="02020603050405020304" pitchFamily="18" charset="0"/>
                <a:cs typeface="Times New Roman" panose="02020603050405020304" pitchFamily="18" charset="0"/>
              </a:rPr>
              <a:t>Проект </a:t>
            </a:r>
            <a:endParaRPr lang="ru-RU" sz="8800" dirty="0" smtClean="0">
              <a:solidFill>
                <a:srgbClr val="FF0000"/>
              </a:solidFill>
              <a:latin typeface="Times New Roman" panose="02020603050405020304" pitchFamily="18" charset="0"/>
              <a:cs typeface="Times New Roman" panose="02020603050405020304" pitchFamily="18" charset="0"/>
            </a:endParaRPr>
          </a:p>
          <a:p>
            <a:pPr algn="ctr"/>
            <a:r>
              <a:rPr lang="ru-RU" sz="6000" dirty="0" smtClean="0">
                <a:solidFill>
                  <a:srgbClr val="FF0000"/>
                </a:solidFill>
                <a:latin typeface="Times New Roman" panose="02020603050405020304" pitchFamily="18" charset="0"/>
                <a:cs typeface="Times New Roman" panose="02020603050405020304" pitchFamily="18" charset="0"/>
              </a:rPr>
              <a:t>в </a:t>
            </a:r>
            <a:r>
              <a:rPr lang="ru-RU" sz="6000" dirty="0">
                <a:solidFill>
                  <a:srgbClr val="FF0000"/>
                </a:solidFill>
                <a:latin typeface="Times New Roman" panose="02020603050405020304" pitchFamily="18" charset="0"/>
                <a:cs typeface="Times New Roman" panose="02020603050405020304" pitchFamily="18" charset="0"/>
              </a:rPr>
              <a:t>старшей группе </a:t>
            </a:r>
            <a:r>
              <a:rPr lang="ru-RU" sz="6000" dirty="0" smtClean="0">
                <a:solidFill>
                  <a:srgbClr val="FF0000"/>
                </a:solidFill>
                <a:latin typeface="Times New Roman" panose="02020603050405020304" pitchFamily="18" charset="0"/>
                <a:cs typeface="Times New Roman" panose="02020603050405020304" pitchFamily="18" charset="0"/>
              </a:rPr>
              <a:t>«Радуга»: </a:t>
            </a:r>
          </a:p>
          <a:p>
            <a:pPr algn="ctr"/>
            <a:r>
              <a:rPr lang="ru-RU" sz="8000" dirty="0" smtClean="0">
                <a:solidFill>
                  <a:srgbClr val="FF0000"/>
                </a:solidFill>
                <a:latin typeface="Times New Roman" panose="02020603050405020304" pitchFamily="18" charset="0"/>
                <a:cs typeface="Times New Roman" panose="02020603050405020304" pitchFamily="18" charset="0"/>
              </a:rPr>
              <a:t> «Все профессии нужны– все профессии важны!»</a:t>
            </a:r>
            <a:endParaRPr lang="ru-RU" sz="80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868308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3" name="Прямоугольник 2"/>
          <p:cNvSpPr/>
          <p:nvPr/>
        </p:nvSpPr>
        <p:spPr>
          <a:xfrm>
            <a:off x="656823" y="257577"/>
            <a:ext cx="10959921" cy="5016758"/>
          </a:xfrm>
          <a:prstGeom prst="rect">
            <a:avLst/>
          </a:prstGeom>
        </p:spPr>
        <p:txBody>
          <a:bodyPr wrap="square">
            <a:spAutoFit/>
          </a:bodyPr>
          <a:lstStyle/>
          <a:p>
            <a:pPr algn="ctr"/>
            <a:r>
              <a:rPr lang="ru-RU" sz="2800" dirty="0" smtClean="0">
                <a:solidFill>
                  <a:srgbClr val="C00000"/>
                </a:solidFill>
                <a:latin typeface="Times New Roman" panose="02020603050405020304" pitchFamily="18" charset="0"/>
                <a:cs typeface="Times New Roman" panose="02020603050405020304" pitchFamily="18" charset="0"/>
              </a:rPr>
              <a:t>Познавательное </a:t>
            </a:r>
            <a:r>
              <a:rPr lang="ru-RU" sz="2800" dirty="0">
                <a:solidFill>
                  <a:srgbClr val="C00000"/>
                </a:solidFill>
                <a:latin typeface="Times New Roman" panose="02020603050405020304" pitchFamily="18" charset="0"/>
                <a:cs typeface="Times New Roman" panose="02020603050405020304" pitchFamily="18" charset="0"/>
              </a:rPr>
              <a:t>развитие </a:t>
            </a:r>
            <a:endParaRPr lang="ru-RU" sz="2800" dirty="0" smtClean="0">
              <a:solidFill>
                <a:srgbClr val="C00000"/>
              </a:solidFill>
              <a:latin typeface="Times New Roman" panose="02020603050405020304" pitchFamily="18" charset="0"/>
              <a:cs typeface="Times New Roman" panose="02020603050405020304" pitchFamily="18" charset="0"/>
            </a:endParaRPr>
          </a:p>
          <a:p>
            <a:r>
              <a:rPr lang="ru-RU" sz="2400" dirty="0" smtClean="0">
                <a:solidFill>
                  <a:srgbClr val="7030A0"/>
                </a:solidFill>
                <a:latin typeface="Times New Roman" panose="02020603050405020304" pitchFamily="18" charset="0"/>
                <a:cs typeface="Times New Roman" panose="02020603050405020304" pitchFamily="18" charset="0"/>
              </a:rPr>
              <a:t>•</a:t>
            </a:r>
            <a:r>
              <a:rPr lang="ru-RU" sz="2400" dirty="0">
                <a:solidFill>
                  <a:srgbClr val="7030A0"/>
                </a:solidFill>
                <a:latin typeface="Times New Roman" panose="02020603050405020304" pitchFamily="18" charset="0"/>
                <a:cs typeface="Times New Roman" panose="02020603050405020304" pitchFamily="18" charset="0"/>
              </a:rPr>
              <a:t>Организованно-образовательная деятельность: «Путешествие в мир профессий». </a:t>
            </a:r>
            <a:endParaRPr lang="ru-RU" sz="2400" dirty="0" smtClean="0">
              <a:solidFill>
                <a:srgbClr val="7030A0"/>
              </a:solidFill>
              <a:latin typeface="Times New Roman" panose="02020603050405020304" pitchFamily="18" charset="0"/>
              <a:cs typeface="Times New Roman" panose="02020603050405020304" pitchFamily="18" charset="0"/>
            </a:endParaRPr>
          </a:p>
          <a:p>
            <a:r>
              <a:rPr lang="ru-RU" sz="2400" dirty="0" smtClean="0">
                <a:solidFill>
                  <a:srgbClr val="7030A0"/>
                </a:solidFill>
                <a:latin typeface="Times New Roman" panose="02020603050405020304" pitchFamily="18" charset="0"/>
                <a:cs typeface="Times New Roman" panose="02020603050405020304" pitchFamily="18" charset="0"/>
              </a:rPr>
              <a:t>•</a:t>
            </a:r>
            <a:r>
              <a:rPr lang="ru-RU" sz="2400" dirty="0">
                <a:solidFill>
                  <a:srgbClr val="7030A0"/>
                </a:solidFill>
                <a:latin typeface="Times New Roman" panose="02020603050405020304" pitchFamily="18" charset="0"/>
                <a:cs typeface="Times New Roman" panose="02020603050405020304" pitchFamily="18" charset="0"/>
              </a:rPr>
              <a:t>Экскурсия в пищевой блок детского сада. </a:t>
            </a:r>
            <a:endParaRPr lang="ru-RU" sz="2400" dirty="0" smtClean="0">
              <a:solidFill>
                <a:srgbClr val="7030A0"/>
              </a:solidFill>
              <a:latin typeface="Times New Roman" panose="02020603050405020304" pitchFamily="18" charset="0"/>
              <a:cs typeface="Times New Roman" panose="02020603050405020304" pitchFamily="18" charset="0"/>
            </a:endParaRPr>
          </a:p>
          <a:p>
            <a:r>
              <a:rPr lang="ru-RU" sz="2400" dirty="0" smtClean="0">
                <a:solidFill>
                  <a:srgbClr val="7030A0"/>
                </a:solidFill>
                <a:latin typeface="Times New Roman" panose="02020603050405020304" pitchFamily="18" charset="0"/>
                <a:cs typeface="Times New Roman" panose="02020603050405020304" pitchFamily="18" charset="0"/>
              </a:rPr>
              <a:t>•Экскурсия в медицинский кабинет детского сада.</a:t>
            </a:r>
          </a:p>
          <a:p>
            <a:r>
              <a:rPr lang="ru-RU" sz="2400" dirty="0" smtClean="0">
                <a:solidFill>
                  <a:srgbClr val="7030A0"/>
                </a:solidFill>
                <a:latin typeface="Times New Roman" panose="02020603050405020304" pitchFamily="18" charset="0"/>
                <a:cs typeface="Times New Roman" panose="02020603050405020304" pitchFamily="18" charset="0"/>
              </a:rPr>
              <a:t>•</a:t>
            </a:r>
            <a:r>
              <a:rPr lang="ru-RU" sz="2400" dirty="0">
                <a:solidFill>
                  <a:srgbClr val="7030A0"/>
                </a:solidFill>
                <a:latin typeface="Times New Roman" panose="02020603050405020304" pitchFamily="18" charset="0"/>
                <a:cs typeface="Times New Roman" panose="02020603050405020304" pitchFamily="18" charset="0"/>
              </a:rPr>
              <a:t>Знакомство с профессиями родителей (посещение одного из родителей). </a:t>
            </a:r>
            <a:endParaRPr lang="ru-RU" sz="2400" dirty="0" smtClean="0">
              <a:solidFill>
                <a:srgbClr val="7030A0"/>
              </a:solidFill>
              <a:latin typeface="Times New Roman" panose="02020603050405020304" pitchFamily="18" charset="0"/>
              <a:cs typeface="Times New Roman" panose="02020603050405020304" pitchFamily="18" charset="0"/>
            </a:endParaRPr>
          </a:p>
          <a:p>
            <a:r>
              <a:rPr lang="ru-RU" sz="2400" dirty="0" smtClean="0">
                <a:solidFill>
                  <a:srgbClr val="7030A0"/>
                </a:solidFill>
                <a:latin typeface="Times New Roman" panose="02020603050405020304" pitchFamily="18" charset="0"/>
                <a:cs typeface="Times New Roman" panose="02020603050405020304" pitchFamily="18" charset="0"/>
              </a:rPr>
              <a:t>•</a:t>
            </a:r>
            <a:r>
              <a:rPr lang="ru-RU" sz="2400" dirty="0">
                <a:solidFill>
                  <a:srgbClr val="7030A0"/>
                </a:solidFill>
                <a:latin typeface="Times New Roman" panose="02020603050405020304" pitchFamily="18" charset="0"/>
                <a:cs typeface="Times New Roman" panose="02020603050405020304" pitchFamily="18" charset="0"/>
              </a:rPr>
              <a:t>Наблюдение за работой сотрудников детского сада. </a:t>
            </a:r>
            <a:endParaRPr lang="ru-RU" sz="2400" dirty="0" smtClean="0">
              <a:solidFill>
                <a:srgbClr val="7030A0"/>
              </a:solidFill>
              <a:latin typeface="Times New Roman" panose="02020603050405020304" pitchFamily="18" charset="0"/>
              <a:cs typeface="Times New Roman" panose="02020603050405020304" pitchFamily="18" charset="0"/>
            </a:endParaRPr>
          </a:p>
          <a:p>
            <a:r>
              <a:rPr lang="ru-RU" sz="2400" dirty="0" smtClean="0">
                <a:solidFill>
                  <a:srgbClr val="7030A0"/>
                </a:solidFill>
                <a:latin typeface="Times New Roman" panose="02020603050405020304" pitchFamily="18" charset="0"/>
                <a:cs typeface="Times New Roman" panose="02020603050405020304" pitchFamily="18" charset="0"/>
              </a:rPr>
              <a:t>•</a:t>
            </a:r>
            <a:r>
              <a:rPr lang="ru-RU" sz="2400" dirty="0">
                <a:solidFill>
                  <a:srgbClr val="7030A0"/>
                </a:solidFill>
                <a:latin typeface="Times New Roman" panose="02020603050405020304" pitchFamily="18" charset="0"/>
                <a:cs typeface="Times New Roman" panose="02020603050405020304" pitchFamily="18" charset="0"/>
              </a:rPr>
              <a:t>Конструирование: ракета, больница, железная дорога, пожарная машина, загон для домашних животных. </a:t>
            </a:r>
            <a:endParaRPr lang="ru-RU" sz="2400" dirty="0" smtClean="0">
              <a:solidFill>
                <a:srgbClr val="7030A0"/>
              </a:solidFill>
              <a:latin typeface="Times New Roman" panose="02020603050405020304" pitchFamily="18" charset="0"/>
              <a:cs typeface="Times New Roman" panose="02020603050405020304" pitchFamily="18" charset="0"/>
            </a:endParaRPr>
          </a:p>
          <a:p>
            <a:pPr algn="ctr"/>
            <a:r>
              <a:rPr lang="ru-RU" sz="2800" dirty="0" smtClean="0">
                <a:solidFill>
                  <a:srgbClr val="C00000"/>
                </a:solidFill>
                <a:latin typeface="Times New Roman" panose="02020603050405020304" pitchFamily="18" charset="0"/>
                <a:cs typeface="Times New Roman" panose="02020603050405020304" pitchFamily="18" charset="0"/>
              </a:rPr>
              <a:t>Речевое </a:t>
            </a:r>
            <a:r>
              <a:rPr lang="ru-RU" sz="2800" dirty="0">
                <a:solidFill>
                  <a:srgbClr val="C00000"/>
                </a:solidFill>
                <a:latin typeface="Times New Roman" panose="02020603050405020304" pitchFamily="18" charset="0"/>
                <a:cs typeface="Times New Roman" panose="02020603050405020304" pitchFamily="18" charset="0"/>
              </a:rPr>
              <a:t>развитие </a:t>
            </a:r>
            <a:endParaRPr lang="ru-RU" sz="2800" dirty="0" smtClean="0">
              <a:solidFill>
                <a:srgbClr val="C00000"/>
              </a:solidFill>
              <a:latin typeface="Times New Roman" panose="02020603050405020304" pitchFamily="18" charset="0"/>
              <a:cs typeface="Times New Roman" panose="02020603050405020304" pitchFamily="18" charset="0"/>
            </a:endParaRPr>
          </a:p>
          <a:p>
            <a:r>
              <a:rPr lang="ru-RU" sz="2400" dirty="0" smtClean="0">
                <a:solidFill>
                  <a:srgbClr val="7030A0"/>
                </a:solidFill>
                <a:latin typeface="Times New Roman" panose="02020603050405020304" pitchFamily="18" charset="0"/>
                <a:cs typeface="Times New Roman" panose="02020603050405020304" pitchFamily="18" charset="0"/>
              </a:rPr>
              <a:t>•</a:t>
            </a:r>
            <a:r>
              <a:rPr lang="ru-RU" sz="2400" dirty="0">
                <a:solidFill>
                  <a:srgbClr val="7030A0"/>
                </a:solidFill>
                <a:latin typeface="Times New Roman" panose="02020603050405020304" pitchFamily="18" charset="0"/>
                <a:cs typeface="Times New Roman" panose="02020603050405020304" pitchFamily="18" charset="0"/>
              </a:rPr>
              <a:t>Творческие рассказы: «Я горжусь своей мамой», «Я горжусь своим папой». </a:t>
            </a:r>
            <a:endParaRPr lang="ru-RU" sz="2400" dirty="0" smtClean="0">
              <a:solidFill>
                <a:srgbClr val="7030A0"/>
              </a:solidFill>
              <a:latin typeface="Times New Roman" panose="02020603050405020304" pitchFamily="18" charset="0"/>
              <a:cs typeface="Times New Roman" panose="02020603050405020304" pitchFamily="18" charset="0"/>
            </a:endParaRPr>
          </a:p>
          <a:p>
            <a:r>
              <a:rPr lang="ru-RU" sz="2400" dirty="0" smtClean="0">
                <a:solidFill>
                  <a:srgbClr val="7030A0"/>
                </a:solidFill>
                <a:latin typeface="Times New Roman" panose="02020603050405020304" pitchFamily="18" charset="0"/>
                <a:cs typeface="Times New Roman" panose="02020603050405020304" pitchFamily="18" charset="0"/>
              </a:rPr>
              <a:t>•</a:t>
            </a:r>
            <a:r>
              <a:rPr lang="ru-RU" sz="2400" dirty="0">
                <a:solidFill>
                  <a:srgbClr val="7030A0"/>
                </a:solidFill>
                <a:latin typeface="Times New Roman" panose="02020603050405020304" pitchFamily="18" charset="0"/>
                <a:cs typeface="Times New Roman" panose="02020603050405020304" pitchFamily="18" charset="0"/>
              </a:rPr>
              <a:t>Составление </a:t>
            </a:r>
            <a:r>
              <a:rPr lang="ru-RU" sz="2400" dirty="0" smtClean="0">
                <a:solidFill>
                  <a:srgbClr val="7030A0"/>
                </a:solidFill>
                <a:latin typeface="Times New Roman" panose="02020603050405020304" pitchFamily="18" charset="0"/>
                <a:cs typeface="Times New Roman" panose="02020603050405020304" pitchFamily="18" charset="0"/>
              </a:rPr>
              <a:t>рассказа </a:t>
            </a:r>
            <a:r>
              <a:rPr lang="ru-RU" sz="2400" dirty="0">
                <a:solidFill>
                  <a:srgbClr val="7030A0"/>
                </a:solidFill>
                <a:latin typeface="Times New Roman" panose="02020603050405020304" pitchFamily="18" charset="0"/>
                <a:cs typeface="Times New Roman" panose="02020603050405020304" pitchFamily="18" charset="0"/>
              </a:rPr>
              <a:t>о профессиях своих родителей. </a:t>
            </a:r>
            <a:endParaRPr lang="ru-RU" sz="2400" dirty="0" smtClean="0">
              <a:solidFill>
                <a:srgbClr val="7030A0"/>
              </a:solidFill>
              <a:latin typeface="Times New Roman" panose="02020603050405020304" pitchFamily="18" charset="0"/>
              <a:cs typeface="Times New Roman" panose="02020603050405020304" pitchFamily="18" charset="0"/>
            </a:endParaRPr>
          </a:p>
          <a:p>
            <a:r>
              <a:rPr lang="ru-RU" sz="2400" dirty="0" smtClean="0">
                <a:solidFill>
                  <a:srgbClr val="7030A0"/>
                </a:solidFill>
                <a:latin typeface="Times New Roman" panose="02020603050405020304" pitchFamily="18" charset="0"/>
                <a:cs typeface="Times New Roman" panose="02020603050405020304" pitchFamily="18" charset="0"/>
              </a:rPr>
              <a:t>•</a:t>
            </a:r>
            <a:r>
              <a:rPr lang="ru-RU" sz="2400" dirty="0">
                <a:solidFill>
                  <a:srgbClr val="7030A0"/>
                </a:solidFill>
                <a:latin typeface="Times New Roman" panose="02020603050405020304" pitchFamily="18" charset="0"/>
                <a:cs typeface="Times New Roman" panose="02020603050405020304" pitchFamily="18" charset="0"/>
              </a:rPr>
              <a:t>Разучивание стихов, поговорок, пословиц о профессиях и о руде. </a:t>
            </a:r>
            <a:endParaRPr lang="ru-RU" sz="2400" dirty="0" smtClean="0">
              <a:solidFill>
                <a:srgbClr val="7030A0"/>
              </a:solidFill>
              <a:latin typeface="Times New Roman" panose="02020603050405020304" pitchFamily="18" charset="0"/>
              <a:cs typeface="Times New Roman" panose="02020603050405020304" pitchFamily="18" charset="0"/>
            </a:endParaRPr>
          </a:p>
          <a:p>
            <a:r>
              <a:rPr lang="ru-RU" sz="2400" dirty="0" smtClean="0">
                <a:solidFill>
                  <a:srgbClr val="7030A0"/>
                </a:solidFill>
                <a:latin typeface="Times New Roman" panose="02020603050405020304" pitchFamily="18" charset="0"/>
                <a:cs typeface="Times New Roman" panose="02020603050405020304" pitchFamily="18" charset="0"/>
              </a:rPr>
              <a:t>•</a:t>
            </a:r>
            <a:r>
              <a:rPr lang="ru-RU" sz="2400" dirty="0">
                <a:solidFill>
                  <a:srgbClr val="7030A0"/>
                </a:solidFill>
                <a:latin typeface="Times New Roman" panose="02020603050405020304" pitchFamily="18" charset="0"/>
                <a:cs typeface="Times New Roman" panose="02020603050405020304" pitchFamily="18" charset="0"/>
              </a:rPr>
              <a:t>Обогащение словаря детей за счет новых терминов.</a:t>
            </a:r>
          </a:p>
        </p:txBody>
      </p:sp>
    </p:spTree>
    <p:extLst>
      <p:ext uri="{BB962C8B-B14F-4D97-AF65-F5344CB8AC3E}">
        <p14:creationId xmlns:p14="http://schemas.microsoft.com/office/powerpoint/2010/main" val="40719962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3" name="Прямоугольник 2"/>
          <p:cNvSpPr/>
          <p:nvPr/>
        </p:nvSpPr>
        <p:spPr>
          <a:xfrm>
            <a:off x="682581" y="463640"/>
            <a:ext cx="10921284" cy="5139869"/>
          </a:xfrm>
          <a:prstGeom prst="rect">
            <a:avLst/>
          </a:prstGeom>
        </p:spPr>
        <p:txBody>
          <a:bodyPr wrap="square">
            <a:spAutoFit/>
          </a:bodyPr>
          <a:lstStyle/>
          <a:p>
            <a:pPr algn="ctr"/>
            <a:r>
              <a:rPr lang="ru-RU" sz="3600" dirty="0">
                <a:solidFill>
                  <a:srgbClr val="C00000"/>
                </a:solidFill>
                <a:latin typeface="Times New Roman" panose="02020603050405020304" pitchFamily="18" charset="0"/>
                <a:cs typeface="Times New Roman" panose="02020603050405020304" pitchFamily="18" charset="0"/>
              </a:rPr>
              <a:t>Художественно -эстетическое развитие </a:t>
            </a:r>
            <a:endParaRPr lang="ru-RU" sz="3600" dirty="0" smtClean="0">
              <a:solidFill>
                <a:srgbClr val="C00000"/>
              </a:solidFill>
              <a:latin typeface="Times New Roman" panose="02020603050405020304" pitchFamily="18" charset="0"/>
              <a:cs typeface="Times New Roman" panose="02020603050405020304" pitchFamily="18" charset="0"/>
            </a:endParaRPr>
          </a:p>
          <a:p>
            <a:r>
              <a:rPr lang="ru-RU" sz="2000" dirty="0" smtClean="0">
                <a:solidFill>
                  <a:srgbClr val="7030A0"/>
                </a:solidFill>
                <a:latin typeface="Times New Roman" panose="02020603050405020304" pitchFamily="18" charset="0"/>
                <a:cs typeface="Times New Roman" panose="02020603050405020304" pitchFamily="18" charset="0"/>
              </a:rPr>
              <a:t>• </a:t>
            </a:r>
            <a:r>
              <a:rPr lang="ru-RU" sz="2000" dirty="0">
                <a:solidFill>
                  <a:srgbClr val="7030A0"/>
                </a:solidFill>
                <a:latin typeface="Times New Roman" panose="02020603050405020304" pitchFamily="18" charset="0"/>
                <a:cs typeface="Times New Roman" panose="02020603050405020304" pitchFamily="18" charset="0"/>
              </a:rPr>
              <a:t>Рисование: «Профессия моей мамы», «Профессия моего папы», «Кем я стану, когда вырасту». </a:t>
            </a:r>
            <a:endParaRPr lang="ru-RU" sz="2000" dirty="0" smtClean="0">
              <a:solidFill>
                <a:srgbClr val="7030A0"/>
              </a:solidFill>
              <a:latin typeface="Times New Roman" panose="02020603050405020304" pitchFamily="18" charset="0"/>
              <a:cs typeface="Times New Roman" panose="02020603050405020304" pitchFamily="18" charset="0"/>
            </a:endParaRPr>
          </a:p>
          <a:p>
            <a:r>
              <a:rPr lang="ru-RU" sz="2000" dirty="0" smtClean="0">
                <a:solidFill>
                  <a:srgbClr val="7030A0"/>
                </a:solidFill>
                <a:latin typeface="Times New Roman" panose="02020603050405020304" pitchFamily="18" charset="0"/>
                <a:cs typeface="Times New Roman" panose="02020603050405020304" pitchFamily="18" charset="0"/>
              </a:rPr>
              <a:t>•</a:t>
            </a:r>
            <a:r>
              <a:rPr lang="ru-RU" sz="2000" dirty="0">
                <a:solidFill>
                  <a:srgbClr val="7030A0"/>
                </a:solidFill>
                <a:latin typeface="Times New Roman" panose="02020603050405020304" pitchFamily="18" charset="0"/>
                <a:cs typeface="Times New Roman" panose="02020603050405020304" pitchFamily="18" charset="0"/>
              </a:rPr>
              <a:t>Лепка: «Пожарная машина», «Работа кузнеца», «Я гончар». </a:t>
            </a:r>
            <a:endParaRPr lang="ru-RU" sz="2000" dirty="0" smtClean="0">
              <a:solidFill>
                <a:srgbClr val="7030A0"/>
              </a:solidFill>
              <a:latin typeface="Times New Roman" panose="02020603050405020304" pitchFamily="18" charset="0"/>
              <a:cs typeface="Times New Roman" panose="02020603050405020304" pitchFamily="18" charset="0"/>
            </a:endParaRPr>
          </a:p>
          <a:p>
            <a:r>
              <a:rPr lang="ru-RU" sz="2000" dirty="0" smtClean="0">
                <a:solidFill>
                  <a:srgbClr val="7030A0"/>
                </a:solidFill>
                <a:latin typeface="Times New Roman" panose="02020603050405020304" pitchFamily="18" charset="0"/>
                <a:cs typeface="Times New Roman" panose="02020603050405020304" pitchFamily="18" charset="0"/>
              </a:rPr>
              <a:t>•</a:t>
            </a:r>
            <a:r>
              <a:rPr lang="ru-RU" sz="2000" dirty="0">
                <a:solidFill>
                  <a:srgbClr val="7030A0"/>
                </a:solidFill>
                <a:latin typeface="Times New Roman" panose="02020603050405020304" pitchFamily="18" charset="0"/>
                <a:cs typeface="Times New Roman" panose="02020603050405020304" pitchFamily="18" charset="0"/>
              </a:rPr>
              <a:t>Аппликация: «Пожарная машина», «Инспектор ГИБДД на посту», «Мамина профессия». </a:t>
            </a:r>
            <a:endParaRPr lang="ru-RU" sz="2000" dirty="0" smtClean="0">
              <a:solidFill>
                <a:srgbClr val="7030A0"/>
              </a:solidFill>
              <a:latin typeface="Times New Roman" panose="02020603050405020304" pitchFamily="18" charset="0"/>
              <a:cs typeface="Times New Roman" panose="02020603050405020304" pitchFamily="18" charset="0"/>
            </a:endParaRPr>
          </a:p>
          <a:p>
            <a:pPr algn="ctr"/>
            <a:r>
              <a:rPr lang="ru-RU" sz="3600" dirty="0" smtClean="0">
                <a:solidFill>
                  <a:srgbClr val="C00000"/>
                </a:solidFill>
                <a:latin typeface="Times New Roman" panose="02020603050405020304" pitchFamily="18" charset="0"/>
                <a:cs typeface="Times New Roman" panose="02020603050405020304" pitchFamily="18" charset="0"/>
              </a:rPr>
              <a:t>Чтение </a:t>
            </a:r>
            <a:r>
              <a:rPr lang="ru-RU" sz="3600" dirty="0">
                <a:solidFill>
                  <a:srgbClr val="C00000"/>
                </a:solidFill>
                <a:latin typeface="Times New Roman" panose="02020603050405020304" pitchFamily="18" charset="0"/>
                <a:cs typeface="Times New Roman" panose="02020603050405020304" pitchFamily="18" charset="0"/>
              </a:rPr>
              <a:t>художественной литературы: </a:t>
            </a:r>
            <a:endParaRPr lang="ru-RU" sz="3600" dirty="0" smtClean="0">
              <a:solidFill>
                <a:srgbClr val="C00000"/>
              </a:solidFill>
              <a:latin typeface="Times New Roman" panose="02020603050405020304" pitchFamily="18" charset="0"/>
              <a:cs typeface="Times New Roman" panose="02020603050405020304" pitchFamily="18" charset="0"/>
            </a:endParaRPr>
          </a:p>
          <a:p>
            <a:r>
              <a:rPr lang="ru-RU" sz="2000" dirty="0">
                <a:solidFill>
                  <a:srgbClr val="7030A0"/>
                </a:solidFill>
                <a:latin typeface="Times New Roman" panose="02020603050405020304" pitchFamily="18" charset="0"/>
                <a:cs typeface="Times New Roman" panose="02020603050405020304" pitchFamily="18" charset="0"/>
              </a:rPr>
              <a:t>•</a:t>
            </a:r>
            <a:r>
              <a:rPr lang="ru-RU" sz="2000" dirty="0" smtClean="0">
                <a:solidFill>
                  <a:srgbClr val="7030A0"/>
                </a:solidFill>
                <a:latin typeface="Times New Roman" panose="02020603050405020304" pitchFamily="18" charset="0"/>
                <a:cs typeface="Times New Roman" panose="02020603050405020304" pitchFamily="18" charset="0"/>
              </a:rPr>
              <a:t>«</a:t>
            </a:r>
            <a:r>
              <a:rPr lang="ru-RU" sz="2000" dirty="0">
                <a:solidFill>
                  <a:srgbClr val="7030A0"/>
                </a:solidFill>
                <a:latin typeface="Times New Roman" panose="02020603050405020304" pitchFamily="18" charset="0"/>
                <a:cs typeface="Times New Roman" panose="02020603050405020304" pitchFamily="18" charset="0"/>
              </a:rPr>
              <a:t>Город добрых </a:t>
            </a:r>
            <a:r>
              <a:rPr lang="ru-RU" sz="2000" dirty="0" err="1" smtClean="0">
                <a:solidFill>
                  <a:srgbClr val="7030A0"/>
                </a:solidFill>
                <a:latin typeface="Times New Roman" panose="02020603050405020304" pitchFamily="18" charset="0"/>
                <a:cs typeface="Times New Roman" panose="02020603050405020304" pitchFamily="18" charset="0"/>
              </a:rPr>
              <a:t>дел»Р</a:t>
            </a:r>
            <a:r>
              <a:rPr lang="ru-RU" sz="2000" dirty="0">
                <a:solidFill>
                  <a:srgbClr val="7030A0"/>
                </a:solidFill>
                <a:latin typeface="Times New Roman" panose="02020603050405020304" pitchFamily="18" charset="0"/>
                <a:cs typeface="Times New Roman" panose="02020603050405020304" pitchFamily="18" charset="0"/>
              </a:rPr>
              <a:t>. </a:t>
            </a:r>
            <a:r>
              <a:rPr lang="ru-RU" sz="2000" dirty="0" err="1">
                <a:solidFill>
                  <a:srgbClr val="7030A0"/>
                </a:solidFill>
                <a:latin typeface="Times New Roman" panose="02020603050405020304" pitchFamily="18" charset="0"/>
                <a:cs typeface="Times New Roman" panose="02020603050405020304" pitchFamily="18" charset="0"/>
              </a:rPr>
              <a:t>Скарри</a:t>
            </a:r>
            <a:r>
              <a:rPr lang="ru-RU" sz="2000" dirty="0">
                <a:solidFill>
                  <a:srgbClr val="7030A0"/>
                </a:solidFill>
                <a:latin typeface="Times New Roman" panose="02020603050405020304" pitchFamily="18" charset="0"/>
                <a:cs typeface="Times New Roman" panose="02020603050405020304" pitchFamily="18" charset="0"/>
              </a:rPr>
              <a:t> «Кем быть</a:t>
            </a:r>
            <a:r>
              <a:rPr lang="ru-RU" sz="2000" dirty="0" smtClean="0">
                <a:solidFill>
                  <a:srgbClr val="7030A0"/>
                </a:solidFill>
                <a:latin typeface="Times New Roman" panose="02020603050405020304" pitchFamily="18" charset="0"/>
                <a:cs typeface="Times New Roman" panose="02020603050405020304" pitchFamily="18" charset="0"/>
              </a:rPr>
              <a:t>?»;И</a:t>
            </a:r>
            <a:r>
              <a:rPr lang="ru-RU" sz="2000" dirty="0">
                <a:solidFill>
                  <a:srgbClr val="7030A0"/>
                </a:solidFill>
                <a:latin typeface="Times New Roman" panose="02020603050405020304" pitchFamily="18" charset="0"/>
                <a:cs typeface="Times New Roman" panose="02020603050405020304" pitchFamily="18" charset="0"/>
              </a:rPr>
              <a:t>. Карпова (серия книг о профессиях</a:t>
            </a:r>
            <a:r>
              <a:rPr lang="ru-RU" sz="2000" dirty="0" smtClean="0">
                <a:solidFill>
                  <a:srgbClr val="7030A0"/>
                </a:solidFill>
                <a:latin typeface="Times New Roman" panose="02020603050405020304" pitchFamily="18" charset="0"/>
                <a:cs typeface="Times New Roman" panose="02020603050405020304" pitchFamily="18" charset="0"/>
              </a:rPr>
              <a:t>);«</a:t>
            </a:r>
            <a:r>
              <a:rPr lang="ru-RU" sz="2000" dirty="0">
                <a:solidFill>
                  <a:srgbClr val="7030A0"/>
                </a:solidFill>
                <a:latin typeface="Times New Roman" panose="02020603050405020304" pitchFamily="18" charset="0"/>
                <a:cs typeface="Times New Roman" panose="02020603050405020304" pitchFamily="18" charset="0"/>
              </a:rPr>
              <a:t>А что у вас? » </a:t>
            </a:r>
            <a:endParaRPr lang="ru-RU" sz="2000" dirty="0" smtClean="0">
              <a:solidFill>
                <a:srgbClr val="7030A0"/>
              </a:solidFill>
              <a:latin typeface="Times New Roman" panose="02020603050405020304" pitchFamily="18" charset="0"/>
              <a:cs typeface="Times New Roman" panose="02020603050405020304" pitchFamily="18" charset="0"/>
            </a:endParaRPr>
          </a:p>
          <a:p>
            <a:r>
              <a:rPr lang="ru-RU" sz="2000" dirty="0" smtClean="0">
                <a:solidFill>
                  <a:srgbClr val="7030A0"/>
                </a:solidFill>
                <a:latin typeface="Times New Roman" panose="02020603050405020304" pitchFamily="18" charset="0"/>
                <a:cs typeface="Times New Roman" panose="02020603050405020304" pitchFamily="18" charset="0"/>
              </a:rPr>
              <a:t>С</a:t>
            </a:r>
            <a:r>
              <a:rPr lang="ru-RU" sz="2000" dirty="0">
                <a:solidFill>
                  <a:srgbClr val="7030A0"/>
                </a:solidFill>
                <a:latin typeface="Times New Roman" panose="02020603050405020304" pitchFamily="18" charset="0"/>
                <a:cs typeface="Times New Roman" panose="02020603050405020304" pitchFamily="18" charset="0"/>
              </a:rPr>
              <a:t>. Михалков; «Кем быть? » В. Маяковский; «Строители» Б. </a:t>
            </a:r>
            <a:r>
              <a:rPr lang="ru-RU" sz="2000" dirty="0" err="1">
                <a:solidFill>
                  <a:srgbClr val="7030A0"/>
                </a:solidFill>
                <a:latin typeface="Times New Roman" panose="02020603050405020304" pitchFamily="18" charset="0"/>
                <a:cs typeface="Times New Roman" panose="02020603050405020304" pitchFamily="18" charset="0"/>
              </a:rPr>
              <a:t>Заходер</a:t>
            </a:r>
            <a:r>
              <a:rPr lang="ru-RU" sz="2000" dirty="0">
                <a:solidFill>
                  <a:srgbClr val="7030A0"/>
                </a:solidFill>
                <a:latin typeface="Times New Roman" panose="02020603050405020304" pitchFamily="18" charset="0"/>
                <a:cs typeface="Times New Roman" panose="02020603050405020304" pitchFamily="18" charset="0"/>
              </a:rPr>
              <a:t>; «Дядя Стёпа - милиционер» С. Михалков; «Чем пахнут ремесла? » Д. </a:t>
            </a:r>
            <a:r>
              <a:rPr lang="ru-RU" sz="2000" dirty="0" err="1">
                <a:solidFill>
                  <a:srgbClr val="7030A0"/>
                </a:solidFill>
                <a:latin typeface="Times New Roman" panose="02020603050405020304" pitchFamily="18" charset="0"/>
                <a:cs typeface="Times New Roman" panose="02020603050405020304" pitchFamily="18" charset="0"/>
              </a:rPr>
              <a:t>Родари</a:t>
            </a:r>
            <a:r>
              <a:rPr lang="ru-RU" sz="2000" dirty="0">
                <a:solidFill>
                  <a:srgbClr val="7030A0"/>
                </a:solidFill>
                <a:latin typeface="Times New Roman" panose="02020603050405020304" pitchFamily="18" charset="0"/>
                <a:cs typeface="Times New Roman" panose="02020603050405020304" pitchFamily="18" charset="0"/>
              </a:rPr>
              <a:t>; «Доктор Айболит» К. Чуковский; «Незнайка в солнечном городе» </a:t>
            </a:r>
            <a:r>
              <a:rPr lang="ru-RU" sz="2000" dirty="0" smtClean="0">
                <a:solidFill>
                  <a:srgbClr val="7030A0"/>
                </a:solidFill>
                <a:latin typeface="Times New Roman" panose="02020603050405020304" pitchFamily="18" charset="0"/>
                <a:cs typeface="Times New Roman" panose="02020603050405020304" pitchFamily="18" charset="0"/>
              </a:rPr>
              <a:t>Н</a:t>
            </a:r>
            <a:r>
              <a:rPr lang="ru-RU" sz="2000" dirty="0">
                <a:solidFill>
                  <a:srgbClr val="7030A0"/>
                </a:solidFill>
                <a:latin typeface="Times New Roman" panose="02020603050405020304" pitchFamily="18" charset="0"/>
                <a:cs typeface="Times New Roman" panose="02020603050405020304" pitchFamily="18" charset="0"/>
              </a:rPr>
              <a:t>. Носов</a:t>
            </a:r>
            <a:r>
              <a:rPr lang="ru-RU" sz="2000" dirty="0" smtClean="0">
                <a:solidFill>
                  <a:srgbClr val="7030A0"/>
                </a:solidFill>
                <a:latin typeface="Times New Roman" panose="02020603050405020304" pitchFamily="18" charset="0"/>
                <a:cs typeface="Times New Roman" panose="02020603050405020304" pitchFamily="18" charset="0"/>
              </a:rPr>
              <a:t>.</a:t>
            </a:r>
          </a:p>
          <a:p>
            <a:pPr algn="ctr"/>
            <a:r>
              <a:rPr lang="ru-RU" sz="3600" dirty="0" smtClean="0">
                <a:solidFill>
                  <a:srgbClr val="C00000"/>
                </a:solidFill>
                <a:latin typeface="Times New Roman" panose="02020603050405020304" pitchFamily="18" charset="0"/>
                <a:cs typeface="Times New Roman" panose="02020603050405020304" pitchFamily="18" charset="0"/>
              </a:rPr>
              <a:t> </a:t>
            </a:r>
            <a:r>
              <a:rPr lang="ru-RU" sz="3600" dirty="0">
                <a:solidFill>
                  <a:srgbClr val="C00000"/>
                </a:solidFill>
                <a:latin typeface="Times New Roman" panose="02020603050405020304" pitchFamily="18" charset="0"/>
                <a:cs typeface="Times New Roman" panose="02020603050405020304" pitchFamily="18" charset="0"/>
              </a:rPr>
              <a:t>Физическое развитие </a:t>
            </a:r>
            <a:endParaRPr lang="ru-RU" sz="3600" dirty="0" smtClean="0">
              <a:solidFill>
                <a:srgbClr val="C00000"/>
              </a:solidFill>
              <a:latin typeface="Times New Roman" panose="02020603050405020304" pitchFamily="18" charset="0"/>
              <a:cs typeface="Times New Roman" panose="02020603050405020304" pitchFamily="18" charset="0"/>
            </a:endParaRPr>
          </a:p>
          <a:p>
            <a:r>
              <a:rPr lang="ru-RU" sz="2000" dirty="0" smtClean="0">
                <a:solidFill>
                  <a:srgbClr val="7030A0"/>
                </a:solidFill>
                <a:latin typeface="Times New Roman" panose="02020603050405020304" pitchFamily="18" charset="0"/>
                <a:cs typeface="Times New Roman" panose="02020603050405020304" pitchFamily="18" charset="0"/>
              </a:rPr>
              <a:t>•</a:t>
            </a:r>
            <a:r>
              <a:rPr lang="ru-RU" sz="2000" dirty="0">
                <a:solidFill>
                  <a:srgbClr val="7030A0"/>
                </a:solidFill>
                <a:latin typeface="Times New Roman" panose="02020603050405020304" pitchFamily="18" charset="0"/>
                <a:cs typeface="Times New Roman" panose="02020603050405020304" pitchFamily="18" charset="0"/>
              </a:rPr>
              <a:t>Подвижные игры: «Если нравится тебе, то делай так»; «Море волнуется» (со словами «Задуманную профессию – покажи»), «Пожарные на учении», «Почтальон». </a:t>
            </a:r>
            <a:endParaRPr lang="ru-RU" sz="2000" dirty="0" smtClean="0">
              <a:solidFill>
                <a:srgbClr val="7030A0"/>
              </a:solidFill>
              <a:latin typeface="Times New Roman" panose="02020603050405020304" pitchFamily="18" charset="0"/>
              <a:cs typeface="Times New Roman" panose="02020603050405020304" pitchFamily="18" charset="0"/>
            </a:endParaRPr>
          </a:p>
          <a:p>
            <a:r>
              <a:rPr lang="ru-RU" sz="2000" dirty="0" smtClean="0">
                <a:solidFill>
                  <a:srgbClr val="7030A0"/>
                </a:solidFill>
                <a:latin typeface="Times New Roman" panose="02020603050405020304" pitchFamily="18" charset="0"/>
                <a:cs typeface="Times New Roman" panose="02020603050405020304" pitchFamily="18" charset="0"/>
              </a:rPr>
              <a:t>•</a:t>
            </a:r>
            <a:r>
              <a:rPr lang="ru-RU" sz="2000" dirty="0">
                <a:solidFill>
                  <a:srgbClr val="7030A0"/>
                </a:solidFill>
                <a:latin typeface="Times New Roman" panose="02020603050405020304" pitchFamily="18" charset="0"/>
                <a:cs typeface="Times New Roman" panose="02020603050405020304" pitchFamily="18" charset="0"/>
              </a:rPr>
              <a:t>Игры – эстафеты. •Физкультминутки «Профессии». •</a:t>
            </a:r>
            <a:r>
              <a:rPr lang="ru-RU" sz="2000" dirty="0" err="1">
                <a:solidFill>
                  <a:srgbClr val="7030A0"/>
                </a:solidFill>
                <a:latin typeface="Times New Roman" panose="02020603050405020304" pitchFamily="18" charset="0"/>
                <a:cs typeface="Times New Roman" panose="02020603050405020304" pitchFamily="18" charset="0"/>
              </a:rPr>
              <a:t>Кинезиологические</a:t>
            </a:r>
            <a:r>
              <a:rPr lang="ru-RU" sz="2000" dirty="0">
                <a:solidFill>
                  <a:srgbClr val="7030A0"/>
                </a:solidFill>
                <a:latin typeface="Times New Roman" panose="02020603050405020304" pitchFamily="18" charset="0"/>
                <a:cs typeface="Times New Roman" panose="02020603050405020304" pitchFamily="18" charset="0"/>
              </a:rPr>
              <a:t> упражнения «Пожарный», «Полицейский», «Кузнец».</a:t>
            </a:r>
          </a:p>
        </p:txBody>
      </p:sp>
    </p:spTree>
    <p:extLst>
      <p:ext uri="{BB962C8B-B14F-4D97-AF65-F5344CB8AC3E}">
        <p14:creationId xmlns:p14="http://schemas.microsoft.com/office/powerpoint/2010/main" val="10266842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3" name="Прямоугольник 2"/>
          <p:cNvSpPr/>
          <p:nvPr/>
        </p:nvSpPr>
        <p:spPr>
          <a:xfrm>
            <a:off x="631065" y="489397"/>
            <a:ext cx="10650828" cy="4031873"/>
          </a:xfrm>
          <a:prstGeom prst="rect">
            <a:avLst/>
          </a:prstGeom>
        </p:spPr>
        <p:txBody>
          <a:bodyPr wrap="square">
            <a:spAutoFit/>
          </a:bodyPr>
          <a:lstStyle/>
          <a:p>
            <a:pPr algn="ctr"/>
            <a:r>
              <a:rPr lang="ru-RU" sz="4000" b="1" dirty="0">
                <a:solidFill>
                  <a:srgbClr val="FF0000"/>
                </a:solidFill>
                <a:latin typeface="Times New Roman" panose="02020603050405020304" pitchFamily="18" charset="0"/>
                <a:cs typeface="Times New Roman" panose="02020603050405020304" pitchFamily="18" charset="0"/>
              </a:rPr>
              <a:t>Продукт проектной деятельности: </a:t>
            </a:r>
            <a:endParaRPr lang="ru-RU" sz="4000" b="1" dirty="0" smtClean="0">
              <a:solidFill>
                <a:srgbClr val="FF0000"/>
              </a:solidFill>
              <a:latin typeface="Times New Roman" panose="02020603050405020304" pitchFamily="18" charset="0"/>
              <a:cs typeface="Times New Roman" panose="02020603050405020304" pitchFamily="18" charset="0"/>
            </a:endParaRPr>
          </a:p>
          <a:p>
            <a:r>
              <a:rPr lang="ru-RU" sz="3600" dirty="0" smtClean="0">
                <a:solidFill>
                  <a:srgbClr val="7030A0"/>
                </a:solidFill>
                <a:latin typeface="Times New Roman" panose="02020603050405020304" pitchFamily="18" charset="0"/>
                <a:cs typeface="Times New Roman" panose="02020603050405020304" pitchFamily="18" charset="0"/>
              </a:rPr>
              <a:t>•</a:t>
            </a:r>
            <a:r>
              <a:rPr lang="ru-RU" sz="3600" dirty="0">
                <a:solidFill>
                  <a:srgbClr val="7030A0"/>
                </a:solidFill>
                <a:latin typeface="Times New Roman" panose="02020603050405020304" pitchFamily="18" charset="0"/>
                <a:cs typeface="Times New Roman" panose="02020603050405020304" pitchFamily="18" charset="0"/>
              </a:rPr>
              <a:t>Выставка рисунков и работ детей по теме проекта. </a:t>
            </a:r>
            <a:endParaRPr lang="ru-RU" sz="3600" dirty="0" smtClean="0">
              <a:solidFill>
                <a:srgbClr val="7030A0"/>
              </a:solidFill>
              <a:latin typeface="Times New Roman" panose="02020603050405020304" pitchFamily="18" charset="0"/>
              <a:cs typeface="Times New Roman" panose="02020603050405020304" pitchFamily="18" charset="0"/>
            </a:endParaRPr>
          </a:p>
          <a:p>
            <a:r>
              <a:rPr lang="ru-RU" sz="3600" dirty="0" smtClean="0">
                <a:solidFill>
                  <a:srgbClr val="7030A0"/>
                </a:solidFill>
                <a:latin typeface="Times New Roman" panose="02020603050405020304" pitchFamily="18" charset="0"/>
                <a:cs typeface="Times New Roman" panose="02020603050405020304" pitchFamily="18" charset="0"/>
              </a:rPr>
              <a:t>•</a:t>
            </a:r>
            <a:r>
              <a:rPr lang="ru-RU" sz="3600" dirty="0">
                <a:solidFill>
                  <a:srgbClr val="7030A0"/>
                </a:solidFill>
                <a:latin typeface="Times New Roman" panose="02020603050405020304" pitchFamily="18" charset="0"/>
                <a:cs typeface="Times New Roman" panose="02020603050405020304" pitchFamily="18" charset="0"/>
              </a:rPr>
              <a:t>Развлечение «Город мастеров». </a:t>
            </a:r>
            <a:endParaRPr lang="ru-RU" sz="3600" dirty="0" smtClean="0">
              <a:solidFill>
                <a:srgbClr val="7030A0"/>
              </a:solidFill>
              <a:latin typeface="Times New Roman" panose="02020603050405020304" pitchFamily="18" charset="0"/>
              <a:cs typeface="Times New Roman" panose="02020603050405020304" pitchFamily="18" charset="0"/>
            </a:endParaRPr>
          </a:p>
          <a:p>
            <a:r>
              <a:rPr lang="ru-RU" sz="3600" dirty="0" smtClean="0">
                <a:solidFill>
                  <a:srgbClr val="7030A0"/>
                </a:solidFill>
                <a:latin typeface="Times New Roman" panose="02020603050405020304" pitchFamily="18" charset="0"/>
                <a:cs typeface="Times New Roman" panose="02020603050405020304" pitchFamily="18" charset="0"/>
              </a:rPr>
              <a:t>•</a:t>
            </a:r>
            <a:r>
              <a:rPr lang="ru-RU" sz="3600" dirty="0">
                <a:solidFill>
                  <a:srgbClr val="7030A0"/>
                </a:solidFill>
                <a:latin typeface="Times New Roman" panose="02020603050405020304" pitchFamily="18" charset="0"/>
                <a:cs typeface="Times New Roman" panose="02020603050405020304" pitchFamily="18" charset="0"/>
              </a:rPr>
              <a:t>Отчет в форме презентации проекта «Все работы хороши – выбирай любую!». </a:t>
            </a:r>
            <a:endParaRPr lang="ru-RU" sz="3600" dirty="0" smtClean="0">
              <a:solidFill>
                <a:srgbClr val="7030A0"/>
              </a:solidFill>
              <a:latin typeface="Times New Roman" panose="02020603050405020304" pitchFamily="18" charset="0"/>
              <a:cs typeface="Times New Roman" panose="02020603050405020304" pitchFamily="18" charset="0"/>
            </a:endParaRPr>
          </a:p>
          <a:p>
            <a:r>
              <a:rPr lang="ru-RU" sz="3600" dirty="0" smtClean="0">
                <a:solidFill>
                  <a:srgbClr val="7030A0"/>
                </a:solidFill>
                <a:latin typeface="Times New Roman" panose="02020603050405020304" pitchFamily="18" charset="0"/>
                <a:cs typeface="Times New Roman" panose="02020603050405020304" pitchFamily="18" charset="0"/>
              </a:rPr>
              <a:t>•</a:t>
            </a:r>
            <a:r>
              <a:rPr lang="ru-RU" sz="3600" dirty="0">
                <a:solidFill>
                  <a:srgbClr val="7030A0"/>
                </a:solidFill>
                <a:latin typeface="Times New Roman" panose="02020603050405020304" pitchFamily="18" charset="0"/>
                <a:cs typeface="Times New Roman" panose="02020603050405020304" pitchFamily="18" charset="0"/>
              </a:rPr>
              <a:t>Информация о проделанной работе на сайте детского сада и личном сайте </a:t>
            </a:r>
            <a:r>
              <a:rPr lang="ru-RU" sz="3600" dirty="0" smtClean="0">
                <a:solidFill>
                  <a:srgbClr val="7030A0"/>
                </a:solidFill>
                <a:latin typeface="Times New Roman" panose="02020603050405020304" pitchFamily="18" charset="0"/>
                <a:cs typeface="Times New Roman" panose="02020603050405020304" pitchFamily="18" charset="0"/>
              </a:rPr>
              <a:t>педагога.</a:t>
            </a:r>
            <a:endParaRPr lang="ru-RU" sz="3600" dirty="0">
              <a:solidFill>
                <a:srgbClr val="7030A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304942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81000" y="0"/>
            <a:ext cx="11430000" cy="6858000"/>
          </a:xfrm>
          <a:prstGeom prst="rect">
            <a:avLst/>
          </a:prstGeom>
        </p:spPr>
      </p:pic>
      <p:pic>
        <p:nvPicPr>
          <p:cNvPr id="3" name="Рисунок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78019" y="540912"/>
            <a:ext cx="3443220" cy="5454203"/>
          </a:xfrm>
          <a:prstGeom prst="rect">
            <a:avLst/>
          </a:prstGeom>
        </p:spPr>
      </p:pic>
      <p:pic>
        <p:nvPicPr>
          <p:cNvPr id="4" name="Рисунок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520486" y="115910"/>
            <a:ext cx="3271232" cy="5512158"/>
          </a:xfrm>
          <a:prstGeom prst="rect">
            <a:avLst/>
          </a:prstGeom>
        </p:spPr>
      </p:pic>
      <p:pic>
        <p:nvPicPr>
          <p:cNvPr id="5" name="Рисунок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152327" y="534472"/>
            <a:ext cx="3451538" cy="5460643"/>
          </a:xfrm>
          <a:prstGeom prst="rect">
            <a:avLst/>
          </a:prstGeom>
        </p:spPr>
      </p:pic>
    </p:spTree>
    <p:extLst>
      <p:ext uri="{BB962C8B-B14F-4D97-AF65-F5344CB8AC3E}">
        <p14:creationId xmlns:p14="http://schemas.microsoft.com/office/powerpoint/2010/main" val="32522160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81000" y="0"/>
            <a:ext cx="11430000" cy="6858000"/>
          </a:xfrm>
          <a:prstGeom prst="rect">
            <a:avLst/>
          </a:prstGeom>
        </p:spPr>
      </p:pic>
      <p:pic>
        <p:nvPicPr>
          <p:cNvPr id="3" name="Рисунок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0747" y="167426"/>
            <a:ext cx="3121248" cy="4417454"/>
          </a:xfrm>
          <a:prstGeom prst="rect">
            <a:avLst/>
          </a:prstGeom>
        </p:spPr>
      </p:pic>
      <p:pic>
        <p:nvPicPr>
          <p:cNvPr id="4" name="Рисунок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422811" y="167426"/>
            <a:ext cx="3412901" cy="4984124"/>
          </a:xfrm>
          <a:prstGeom prst="rect">
            <a:avLst/>
          </a:prstGeom>
        </p:spPr>
      </p:pic>
      <p:pic>
        <p:nvPicPr>
          <p:cNvPr id="5" name="Рисунок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971264" y="1046408"/>
            <a:ext cx="3493931" cy="4765184"/>
          </a:xfrm>
          <a:prstGeom prst="rect">
            <a:avLst/>
          </a:prstGeom>
        </p:spPr>
      </p:pic>
      <p:pic>
        <p:nvPicPr>
          <p:cNvPr id="6" name="Рисунок 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525814" y="850006"/>
            <a:ext cx="3103809" cy="5357611"/>
          </a:xfrm>
          <a:prstGeom prst="rect">
            <a:avLst/>
          </a:prstGeom>
        </p:spPr>
      </p:pic>
    </p:spTree>
    <p:extLst>
      <p:ext uri="{BB962C8B-B14F-4D97-AF65-F5344CB8AC3E}">
        <p14:creationId xmlns:p14="http://schemas.microsoft.com/office/powerpoint/2010/main" val="1502629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81000" y="0"/>
            <a:ext cx="11430000" cy="6858000"/>
          </a:xfrm>
          <a:prstGeom prst="rect">
            <a:avLst/>
          </a:prstGeom>
        </p:spPr>
      </p:pic>
      <p:pic>
        <p:nvPicPr>
          <p:cNvPr id="3" name="Рисунок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28286" y="1815918"/>
            <a:ext cx="3481857" cy="4913289"/>
          </a:xfrm>
          <a:prstGeom prst="rect">
            <a:avLst/>
          </a:prstGeom>
        </p:spPr>
      </p:pic>
      <p:pic>
        <p:nvPicPr>
          <p:cNvPr id="4" name="Рисунок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985369" y="154546"/>
            <a:ext cx="3593609" cy="4816699"/>
          </a:xfrm>
          <a:prstGeom prst="rect">
            <a:avLst/>
          </a:prstGeom>
        </p:spPr>
      </p:pic>
      <p:pic>
        <p:nvPicPr>
          <p:cNvPr id="5" name="Рисунок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36352" y="154546"/>
            <a:ext cx="3816708" cy="4816699"/>
          </a:xfrm>
          <a:prstGeom prst="rect">
            <a:avLst/>
          </a:prstGeom>
        </p:spPr>
      </p:pic>
    </p:spTree>
    <p:extLst>
      <p:ext uri="{BB962C8B-B14F-4D97-AF65-F5344CB8AC3E}">
        <p14:creationId xmlns:p14="http://schemas.microsoft.com/office/powerpoint/2010/main" val="26082112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948152"/>
          </a:xfrm>
          <a:prstGeom prst="rect">
            <a:avLst/>
          </a:prstGeom>
        </p:spPr>
      </p:pic>
      <p:sp>
        <p:nvSpPr>
          <p:cNvPr id="3" name="Прямоугольник 2"/>
          <p:cNvSpPr/>
          <p:nvPr/>
        </p:nvSpPr>
        <p:spPr>
          <a:xfrm>
            <a:off x="1803042" y="450762"/>
            <a:ext cx="8551572" cy="4708981"/>
          </a:xfrm>
          <a:prstGeom prst="rect">
            <a:avLst/>
          </a:prstGeom>
        </p:spPr>
        <p:txBody>
          <a:bodyPr wrap="square">
            <a:spAutoFit/>
          </a:bodyPr>
          <a:lstStyle/>
          <a:p>
            <a:pPr algn="ctr"/>
            <a:r>
              <a:rPr lang="ru-RU" sz="4400" dirty="0" smtClean="0">
                <a:solidFill>
                  <a:srgbClr val="C00000"/>
                </a:solidFill>
                <a:latin typeface="Times New Roman" panose="02020603050405020304" pitchFamily="18" charset="0"/>
                <a:cs typeface="Times New Roman" panose="02020603050405020304" pitchFamily="18" charset="0"/>
              </a:rPr>
              <a:t>Паспорт проекта:</a:t>
            </a:r>
          </a:p>
          <a:p>
            <a:r>
              <a:rPr lang="ru-RU" dirty="0" smtClean="0">
                <a:solidFill>
                  <a:srgbClr val="7030A0"/>
                </a:solidFill>
                <a:latin typeface="Times New Roman" panose="02020603050405020304" pitchFamily="18" charset="0"/>
                <a:cs typeface="Times New Roman" panose="02020603050405020304" pitchFamily="18" charset="0"/>
              </a:rPr>
              <a:t> </a:t>
            </a:r>
            <a:r>
              <a:rPr lang="ru-RU" sz="3200" dirty="0" smtClean="0">
                <a:solidFill>
                  <a:srgbClr val="7030A0"/>
                </a:solidFill>
                <a:latin typeface="Times New Roman" panose="02020603050405020304" pitchFamily="18" charset="0"/>
                <a:cs typeface="Times New Roman" panose="02020603050405020304" pitchFamily="18" charset="0"/>
              </a:rPr>
              <a:t>Вид проекта: познавательно-творческий.</a:t>
            </a:r>
          </a:p>
          <a:p>
            <a:r>
              <a:rPr lang="ru-RU" sz="3200" dirty="0" smtClean="0">
                <a:solidFill>
                  <a:srgbClr val="7030A0"/>
                </a:solidFill>
                <a:latin typeface="Times New Roman" panose="02020603050405020304" pitchFamily="18" charset="0"/>
                <a:cs typeface="Times New Roman" panose="02020603050405020304" pitchFamily="18" charset="0"/>
              </a:rPr>
              <a:t> Продолжительность: краткосрочный.  </a:t>
            </a:r>
          </a:p>
          <a:p>
            <a:r>
              <a:rPr lang="ru-RU" sz="3200" dirty="0" smtClean="0">
                <a:solidFill>
                  <a:srgbClr val="7030A0"/>
                </a:solidFill>
                <a:latin typeface="Times New Roman" panose="02020603050405020304" pitchFamily="18" charset="0"/>
                <a:cs typeface="Times New Roman" panose="02020603050405020304" pitchFamily="18" charset="0"/>
              </a:rPr>
              <a:t> Сроки реализации проекта: 1 неделя </a:t>
            </a:r>
          </a:p>
          <a:p>
            <a:r>
              <a:rPr lang="ru-RU" sz="3200" dirty="0" smtClean="0">
                <a:solidFill>
                  <a:srgbClr val="7030A0"/>
                </a:solidFill>
                <a:latin typeface="Times New Roman" panose="02020603050405020304" pitchFamily="18" charset="0"/>
                <a:cs typeface="Times New Roman" panose="02020603050405020304" pitchFamily="18" charset="0"/>
              </a:rPr>
              <a:t> Автор проекта: воспитатель Киселева О.А.</a:t>
            </a:r>
          </a:p>
          <a:p>
            <a:r>
              <a:rPr lang="ru-RU" sz="3200" dirty="0" smtClean="0">
                <a:solidFill>
                  <a:srgbClr val="7030A0"/>
                </a:solidFill>
                <a:latin typeface="Times New Roman" panose="02020603050405020304" pitchFamily="18" charset="0"/>
                <a:cs typeface="Times New Roman" panose="02020603050405020304" pitchFamily="18" charset="0"/>
              </a:rPr>
              <a:t> Участники проекта:  </a:t>
            </a:r>
          </a:p>
          <a:p>
            <a:r>
              <a:rPr lang="ru-RU" sz="3200" dirty="0" smtClean="0">
                <a:solidFill>
                  <a:srgbClr val="7030A0"/>
                </a:solidFill>
                <a:latin typeface="Times New Roman" panose="02020603050405020304" pitchFamily="18" charset="0"/>
                <a:cs typeface="Times New Roman" panose="02020603050405020304" pitchFamily="18" charset="0"/>
              </a:rPr>
              <a:t> Дети старшей группы № 7 , </a:t>
            </a:r>
          </a:p>
          <a:p>
            <a:r>
              <a:rPr lang="ru-RU" sz="3200" dirty="0" smtClean="0">
                <a:solidFill>
                  <a:srgbClr val="7030A0"/>
                </a:solidFill>
                <a:latin typeface="Times New Roman" panose="02020603050405020304" pitchFamily="18" charset="0"/>
                <a:cs typeface="Times New Roman" panose="02020603050405020304" pitchFamily="18" charset="0"/>
              </a:rPr>
              <a:t> Воспитатель старшей группы № 7,  </a:t>
            </a:r>
          </a:p>
          <a:p>
            <a:r>
              <a:rPr lang="ru-RU" sz="3200" dirty="0" smtClean="0">
                <a:solidFill>
                  <a:srgbClr val="7030A0"/>
                </a:solidFill>
                <a:latin typeface="Times New Roman" panose="02020603050405020304" pitchFamily="18" charset="0"/>
                <a:cs typeface="Times New Roman" panose="02020603050405020304" pitchFamily="18" charset="0"/>
              </a:rPr>
              <a:t> Родители детей старшей группы № 7.</a:t>
            </a:r>
            <a:endParaRPr lang="ru-RU" sz="3200" dirty="0">
              <a:solidFill>
                <a:srgbClr val="7030A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338968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90152"/>
            <a:ext cx="12192000" cy="6948152"/>
          </a:xfrm>
          <a:prstGeom prst="rect">
            <a:avLst/>
          </a:prstGeom>
        </p:spPr>
      </p:pic>
      <p:sp>
        <p:nvSpPr>
          <p:cNvPr id="4" name="Прямоугольник 3"/>
          <p:cNvSpPr/>
          <p:nvPr/>
        </p:nvSpPr>
        <p:spPr>
          <a:xfrm>
            <a:off x="914399" y="257577"/>
            <a:ext cx="10045521" cy="6370975"/>
          </a:xfrm>
          <a:prstGeom prst="rect">
            <a:avLst/>
          </a:prstGeom>
        </p:spPr>
        <p:txBody>
          <a:bodyPr wrap="square">
            <a:spAutoFit/>
          </a:bodyPr>
          <a:lstStyle/>
          <a:p>
            <a:pPr algn="ctr"/>
            <a:r>
              <a:rPr lang="ru-RU" sz="4400" dirty="0" smtClean="0">
                <a:solidFill>
                  <a:srgbClr val="C00000"/>
                </a:solidFill>
                <a:latin typeface="Times New Roman" panose="02020603050405020304" pitchFamily="18" charset="0"/>
                <a:cs typeface="Times New Roman" panose="02020603050405020304" pitchFamily="18" charset="0"/>
              </a:rPr>
              <a:t>Актуальность проекта:</a:t>
            </a:r>
          </a:p>
          <a:p>
            <a:r>
              <a:rPr lang="ru-RU" dirty="0" smtClean="0">
                <a:solidFill>
                  <a:srgbClr val="7030A0"/>
                </a:solidFill>
              </a:rPr>
              <a:t> </a:t>
            </a:r>
            <a:r>
              <a:rPr lang="ru-RU" sz="2800" dirty="0" smtClean="0">
                <a:solidFill>
                  <a:srgbClr val="7030A0"/>
                </a:solidFill>
                <a:latin typeface="Times New Roman" panose="02020603050405020304" pitchFamily="18" charset="0"/>
                <a:cs typeface="Times New Roman" panose="02020603050405020304" pitchFamily="18" charset="0"/>
              </a:rPr>
              <a:t>В старшем дошкольном возрасте особое значение для полноценного развития детской личности приобретает дальнейшее приобщение к миру взрослых людей и созданных их трудом предметов. Ознакомление с профессиями обеспечивает дальнейшее вхождение ребёнка в современный мир, приобщение к его ценностям, обеспечивает удовлетворение и развитие половых познавательных интересов мальчиков и девочек старшего дошкольного возраста. Поэтому и возникла идея создания данного проекта. Углубленное изучение профессий способствует развитию представлений об их значимости, ценности каждого труда, развитию доказательной речи. Правильный выбор профессии определяет жизненный успех</a:t>
            </a:r>
            <a:r>
              <a:rPr lang="ru-RU" sz="2800" dirty="0" smtClean="0">
                <a:latin typeface="Times New Roman" panose="02020603050405020304" pitchFamily="18" charset="0"/>
                <a:cs typeface="Times New Roman" panose="02020603050405020304" pitchFamily="18" charset="0"/>
              </a:rPr>
              <a:t>.</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482608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3" name="Прямоугольник 2"/>
          <p:cNvSpPr/>
          <p:nvPr/>
        </p:nvSpPr>
        <p:spPr>
          <a:xfrm>
            <a:off x="412125" y="231821"/>
            <a:ext cx="11475076" cy="6124754"/>
          </a:xfrm>
          <a:prstGeom prst="rect">
            <a:avLst/>
          </a:prstGeom>
        </p:spPr>
        <p:txBody>
          <a:bodyPr wrap="square">
            <a:spAutoFit/>
          </a:bodyPr>
          <a:lstStyle/>
          <a:p>
            <a:pPr algn="ctr"/>
            <a:r>
              <a:rPr lang="ru-RU" sz="4000" b="1" dirty="0" smtClean="0">
                <a:solidFill>
                  <a:srgbClr val="C00000"/>
                </a:solidFill>
                <a:latin typeface="Times New Roman" panose="02020603050405020304" pitchFamily="18" charset="0"/>
                <a:cs typeface="Times New Roman" panose="02020603050405020304" pitchFamily="18" charset="0"/>
              </a:rPr>
              <a:t>Цель проекта:</a:t>
            </a:r>
          </a:p>
          <a:p>
            <a:r>
              <a:rPr lang="ru-RU" sz="2400" dirty="0" smtClean="0">
                <a:solidFill>
                  <a:srgbClr val="7030A0"/>
                </a:solidFill>
                <a:latin typeface="Times New Roman" panose="02020603050405020304" pitchFamily="18" charset="0"/>
                <a:cs typeface="Times New Roman" panose="02020603050405020304" pitchFamily="18" charset="0"/>
              </a:rPr>
              <a:t>Познакомить детей с представителями тех или иных профессий, спецификой их работы, выполняемыми ими трудовыми операциями, орудиями труда, специальной техникой. </a:t>
            </a:r>
          </a:p>
          <a:p>
            <a:pPr algn="ctr"/>
            <a:r>
              <a:rPr lang="ru-RU" sz="4000" b="1" dirty="0" smtClean="0">
                <a:solidFill>
                  <a:srgbClr val="C00000"/>
                </a:solidFill>
                <a:latin typeface="Times New Roman" panose="02020603050405020304" pitchFamily="18" charset="0"/>
                <a:cs typeface="Times New Roman" panose="02020603050405020304" pitchFamily="18" charset="0"/>
              </a:rPr>
              <a:t>Задачи проекта: </a:t>
            </a:r>
          </a:p>
          <a:p>
            <a:pPr algn="ctr"/>
            <a:r>
              <a:rPr lang="ru-RU" sz="2400" b="1" dirty="0" smtClean="0">
                <a:solidFill>
                  <a:srgbClr val="C00000"/>
                </a:solidFill>
                <a:latin typeface="Times New Roman" panose="02020603050405020304" pitchFamily="18" charset="0"/>
                <a:cs typeface="Times New Roman" panose="02020603050405020304" pitchFamily="18" charset="0"/>
              </a:rPr>
              <a:t>для детей </a:t>
            </a:r>
          </a:p>
          <a:p>
            <a:r>
              <a:rPr lang="ru-RU" sz="2400" dirty="0" smtClean="0">
                <a:solidFill>
                  <a:srgbClr val="7030A0"/>
                </a:solidFill>
                <a:latin typeface="Times New Roman" panose="02020603050405020304" pitchFamily="18" charset="0"/>
                <a:cs typeface="Times New Roman" panose="02020603050405020304" pitchFamily="18" charset="0"/>
              </a:rPr>
              <a:t>1.Формировать первичные представления детей о гендерной принадлежности, влияющие на выбор профессии в будущем. </a:t>
            </a:r>
          </a:p>
          <a:p>
            <a:r>
              <a:rPr lang="ru-RU" sz="2400" dirty="0" smtClean="0">
                <a:solidFill>
                  <a:srgbClr val="7030A0"/>
                </a:solidFill>
                <a:latin typeface="Times New Roman" panose="02020603050405020304" pitchFamily="18" charset="0"/>
                <a:cs typeface="Times New Roman" panose="02020603050405020304" pitchFamily="18" charset="0"/>
              </a:rPr>
              <a:t>2. Расширять и углублять знания детей о профессиях. </a:t>
            </a:r>
          </a:p>
          <a:p>
            <a:r>
              <a:rPr lang="ru-RU" sz="2400" dirty="0" smtClean="0">
                <a:solidFill>
                  <a:srgbClr val="7030A0"/>
                </a:solidFill>
                <a:latin typeface="Times New Roman" panose="02020603050405020304" pitchFamily="18" charset="0"/>
                <a:cs typeface="Times New Roman" panose="02020603050405020304" pitchFamily="18" charset="0"/>
              </a:rPr>
              <a:t>3. Способствовать развитию связной речи у детей. </a:t>
            </a:r>
          </a:p>
          <a:p>
            <a:r>
              <a:rPr lang="ru-RU" sz="2400" dirty="0" smtClean="0">
                <a:solidFill>
                  <a:srgbClr val="7030A0"/>
                </a:solidFill>
                <a:latin typeface="Times New Roman" panose="02020603050405020304" pitchFamily="18" charset="0"/>
                <a:cs typeface="Times New Roman" panose="02020603050405020304" pitchFamily="18" charset="0"/>
              </a:rPr>
              <a:t>4. Воспитывать чувство уважения к труду взрослых. </a:t>
            </a:r>
          </a:p>
          <a:p>
            <a:pPr algn="ctr"/>
            <a:r>
              <a:rPr lang="ru-RU" sz="2400" dirty="0" smtClean="0">
                <a:latin typeface="Times New Roman" panose="02020603050405020304" pitchFamily="18" charset="0"/>
                <a:cs typeface="Times New Roman" panose="02020603050405020304" pitchFamily="18" charset="0"/>
              </a:rPr>
              <a:t>         </a:t>
            </a:r>
            <a:r>
              <a:rPr lang="ru-RU" sz="2400" b="1" dirty="0" smtClean="0">
                <a:solidFill>
                  <a:srgbClr val="C00000"/>
                </a:solidFill>
                <a:latin typeface="Times New Roman" panose="02020603050405020304" pitchFamily="18" charset="0"/>
                <a:cs typeface="Times New Roman" panose="02020603050405020304" pitchFamily="18" charset="0"/>
              </a:rPr>
              <a:t>для родителей </a:t>
            </a:r>
          </a:p>
          <a:p>
            <a:r>
              <a:rPr lang="ru-RU" sz="2400" dirty="0" smtClean="0">
                <a:solidFill>
                  <a:srgbClr val="7030A0"/>
                </a:solidFill>
                <a:latin typeface="Times New Roman" panose="02020603050405020304" pitchFamily="18" charset="0"/>
                <a:cs typeface="Times New Roman" panose="02020603050405020304" pitchFamily="18" charset="0"/>
              </a:rPr>
              <a:t>1. Беседа с детьми о профессиях в домашней обстановке. </a:t>
            </a:r>
          </a:p>
          <a:p>
            <a:r>
              <a:rPr lang="ru-RU" sz="2400" dirty="0" smtClean="0">
                <a:solidFill>
                  <a:srgbClr val="7030A0"/>
                </a:solidFill>
                <a:latin typeface="Times New Roman" panose="02020603050405020304" pitchFamily="18" charset="0"/>
                <a:cs typeface="Times New Roman" panose="02020603050405020304" pitchFamily="18" charset="0"/>
              </a:rPr>
              <a:t>2. Подготовка совместных работ с детьми о профессиях родителей. </a:t>
            </a:r>
          </a:p>
          <a:p>
            <a:r>
              <a:rPr lang="ru-RU" sz="2400" dirty="0" smtClean="0">
                <a:solidFill>
                  <a:srgbClr val="7030A0"/>
                </a:solidFill>
                <a:latin typeface="Times New Roman" panose="02020603050405020304" pitchFamily="18" charset="0"/>
                <a:cs typeface="Times New Roman" panose="02020603050405020304" pitchFamily="18" charset="0"/>
              </a:rPr>
              <a:t>3. Подготовка рассказов о любой профессии. </a:t>
            </a:r>
            <a:endParaRPr lang="ru-RU" sz="2400" dirty="0">
              <a:solidFill>
                <a:srgbClr val="7030A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962439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3" name="Прямоугольник 2"/>
          <p:cNvSpPr/>
          <p:nvPr/>
        </p:nvSpPr>
        <p:spPr>
          <a:xfrm>
            <a:off x="1352281" y="425003"/>
            <a:ext cx="9749307" cy="4339650"/>
          </a:xfrm>
          <a:prstGeom prst="rect">
            <a:avLst/>
          </a:prstGeom>
        </p:spPr>
        <p:txBody>
          <a:bodyPr wrap="square">
            <a:spAutoFit/>
          </a:bodyPr>
          <a:lstStyle/>
          <a:p>
            <a:pPr algn="ctr"/>
            <a:r>
              <a:rPr lang="ru-RU" sz="2400" b="1" dirty="0" smtClean="0">
                <a:solidFill>
                  <a:srgbClr val="C00000"/>
                </a:solidFill>
                <a:latin typeface="Times New Roman" panose="02020603050405020304" pitchFamily="18" charset="0"/>
                <a:cs typeface="Times New Roman" panose="02020603050405020304" pitchFamily="18" charset="0"/>
              </a:rPr>
              <a:t>для педагога</a:t>
            </a:r>
          </a:p>
          <a:p>
            <a:r>
              <a:rPr lang="ru-RU" sz="2800" dirty="0" smtClean="0">
                <a:solidFill>
                  <a:srgbClr val="7030A0"/>
                </a:solidFill>
                <a:latin typeface="Times New Roman" panose="02020603050405020304" pitchFamily="18" charset="0"/>
                <a:cs typeface="Times New Roman" panose="02020603050405020304" pitchFamily="18" charset="0"/>
              </a:rPr>
              <a:t> 1. Создание тематической подборки (картинки и наглядно-демонстрационный материал по теме «Профессии») .</a:t>
            </a:r>
          </a:p>
          <a:p>
            <a:r>
              <a:rPr lang="ru-RU" sz="2800" dirty="0" smtClean="0">
                <a:solidFill>
                  <a:srgbClr val="7030A0"/>
                </a:solidFill>
                <a:latin typeface="Times New Roman" panose="02020603050405020304" pitchFamily="18" charset="0"/>
                <a:cs typeface="Times New Roman" panose="02020603050405020304" pitchFamily="18" charset="0"/>
              </a:rPr>
              <a:t> 2. Выявить знания у детей о профессиях. </a:t>
            </a:r>
          </a:p>
          <a:p>
            <a:r>
              <a:rPr lang="ru-RU" sz="2800" dirty="0" smtClean="0">
                <a:solidFill>
                  <a:srgbClr val="7030A0"/>
                </a:solidFill>
                <a:latin typeface="Times New Roman" panose="02020603050405020304" pitchFamily="18" charset="0"/>
                <a:cs typeface="Times New Roman" panose="02020603050405020304" pitchFamily="18" charset="0"/>
              </a:rPr>
              <a:t>3. Подготовить консультации для родителей «Как сформировать положительное отношение к труду взрослых через ознакомление с профессиями». </a:t>
            </a:r>
          </a:p>
          <a:p>
            <a:r>
              <a:rPr lang="ru-RU" sz="2800" dirty="0" smtClean="0">
                <a:solidFill>
                  <a:srgbClr val="7030A0"/>
                </a:solidFill>
                <a:latin typeface="Times New Roman" panose="02020603050405020304" pitchFamily="18" charset="0"/>
                <a:cs typeface="Times New Roman" panose="02020603050405020304" pitchFamily="18" charset="0"/>
              </a:rPr>
              <a:t>4. Подготовить план – экскурсий в пищевой блок детского сада, в центр казачества, в музей. </a:t>
            </a:r>
          </a:p>
          <a:p>
            <a:r>
              <a:rPr lang="ru-RU" sz="2800" dirty="0" smtClean="0">
                <a:solidFill>
                  <a:srgbClr val="7030A0"/>
                </a:solidFill>
                <a:latin typeface="Times New Roman" panose="02020603050405020304" pitchFamily="18" charset="0"/>
                <a:cs typeface="Times New Roman" panose="02020603050405020304" pitchFamily="18" charset="0"/>
              </a:rPr>
              <a:t>5. Обогатить предметно-развивающую среду по теме проекта.</a:t>
            </a:r>
            <a:endParaRPr lang="ru-RU" sz="2800" dirty="0">
              <a:solidFill>
                <a:srgbClr val="7030A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499132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Прямоугольник 3"/>
          <p:cNvSpPr/>
          <p:nvPr/>
        </p:nvSpPr>
        <p:spPr>
          <a:xfrm>
            <a:off x="1249251" y="386366"/>
            <a:ext cx="9968248" cy="3724096"/>
          </a:xfrm>
          <a:prstGeom prst="rect">
            <a:avLst/>
          </a:prstGeom>
        </p:spPr>
        <p:txBody>
          <a:bodyPr wrap="square">
            <a:spAutoFit/>
          </a:bodyPr>
          <a:lstStyle/>
          <a:p>
            <a:pPr algn="ctr"/>
            <a:r>
              <a:rPr lang="ru-RU" sz="4400" dirty="0" smtClean="0">
                <a:solidFill>
                  <a:srgbClr val="C00000"/>
                </a:solidFill>
                <a:latin typeface="Times New Roman" panose="02020603050405020304" pitchFamily="18" charset="0"/>
                <a:cs typeface="Times New Roman" panose="02020603050405020304" pitchFamily="18" charset="0"/>
              </a:rPr>
              <a:t>Образовательная область: </a:t>
            </a:r>
          </a:p>
          <a:p>
            <a:pPr algn="ctr"/>
            <a:r>
              <a:rPr lang="ru-RU" sz="4000" dirty="0" smtClean="0">
                <a:solidFill>
                  <a:srgbClr val="7030A0"/>
                </a:solidFill>
                <a:latin typeface="Times New Roman" panose="02020603050405020304" pitchFamily="18" charset="0"/>
                <a:cs typeface="Times New Roman" panose="02020603050405020304" pitchFamily="18" charset="0"/>
              </a:rPr>
              <a:t>познавательное развитие </a:t>
            </a:r>
          </a:p>
          <a:p>
            <a:pPr algn="ctr"/>
            <a:r>
              <a:rPr lang="ru-RU" sz="4400" dirty="0" smtClean="0">
                <a:solidFill>
                  <a:srgbClr val="C00000"/>
                </a:solidFill>
                <a:latin typeface="Times New Roman" panose="02020603050405020304" pitchFamily="18" charset="0"/>
                <a:cs typeface="Times New Roman" panose="02020603050405020304" pitchFamily="18" charset="0"/>
              </a:rPr>
              <a:t>Интеграция образовательных областей: </a:t>
            </a:r>
            <a:r>
              <a:rPr lang="ru-RU" sz="3600" dirty="0" smtClean="0">
                <a:solidFill>
                  <a:srgbClr val="7030A0"/>
                </a:solidFill>
                <a:latin typeface="Times New Roman" panose="02020603050405020304" pitchFamily="18" charset="0"/>
                <a:cs typeface="Times New Roman" panose="02020603050405020304" pitchFamily="18" charset="0"/>
              </a:rPr>
              <a:t>социально-коммуникативное развитие, речевое развитие, художественно-эстетическое развитие, физическое развитие</a:t>
            </a:r>
            <a:endParaRPr lang="ru-RU" sz="3600" dirty="0">
              <a:solidFill>
                <a:srgbClr val="7030A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015746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3" name="Прямоугольник 2"/>
          <p:cNvSpPr/>
          <p:nvPr/>
        </p:nvSpPr>
        <p:spPr>
          <a:xfrm>
            <a:off x="669701" y="360608"/>
            <a:ext cx="11178862" cy="4955203"/>
          </a:xfrm>
          <a:prstGeom prst="rect">
            <a:avLst/>
          </a:prstGeom>
        </p:spPr>
        <p:txBody>
          <a:bodyPr wrap="square">
            <a:spAutoFit/>
          </a:bodyPr>
          <a:lstStyle/>
          <a:p>
            <a:pPr algn="ctr"/>
            <a:r>
              <a:rPr lang="ru-RU" sz="4000" b="1" dirty="0">
                <a:solidFill>
                  <a:srgbClr val="C00000"/>
                </a:solidFill>
                <a:latin typeface="Times New Roman" panose="02020603050405020304" pitchFamily="18" charset="0"/>
                <a:cs typeface="Times New Roman" panose="02020603050405020304" pitchFamily="18" charset="0"/>
              </a:rPr>
              <a:t>Ожидаемые результаты по проекту</a:t>
            </a:r>
            <a:r>
              <a:rPr lang="ru-RU" sz="4000" b="1" dirty="0" smtClean="0">
                <a:solidFill>
                  <a:srgbClr val="C00000"/>
                </a:solidFill>
                <a:latin typeface="Times New Roman" panose="02020603050405020304" pitchFamily="18" charset="0"/>
                <a:cs typeface="Times New Roman" panose="02020603050405020304" pitchFamily="18" charset="0"/>
              </a:rPr>
              <a:t>:</a:t>
            </a:r>
          </a:p>
          <a:p>
            <a:pPr algn="ctr"/>
            <a:r>
              <a:rPr lang="ru-RU" sz="2800" b="1" dirty="0" smtClean="0">
                <a:latin typeface="Times New Roman" panose="02020603050405020304" pitchFamily="18" charset="0"/>
                <a:cs typeface="Times New Roman" panose="02020603050405020304" pitchFamily="18" charset="0"/>
              </a:rPr>
              <a:t> </a:t>
            </a:r>
            <a:r>
              <a:rPr lang="ru-RU" sz="2800" b="1" dirty="0">
                <a:solidFill>
                  <a:srgbClr val="C00000"/>
                </a:solidFill>
                <a:latin typeface="Times New Roman" panose="02020603050405020304" pitchFamily="18" charset="0"/>
                <a:cs typeface="Times New Roman" panose="02020603050405020304" pitchFamily="18" charset="0"/>
              </a:rPr>
              <a:t>Для детей: </a:t>
            </a:r>
            <a:endParaRPr lang="ru-RU" sz="2800" b="1" dirty="0" smtClean="0">
              <a:solidFill>
                <a:srgbClr val="C00000"/>
              </a:solidFill>
              <a:latin typeface="Times New Roman" panose="02020603050405020304" pitchFamily="18" charset="0"/>
              <a:cs typeface="Times New Roman" panose="02020603050405020304" pitchFamily="18" charset="0"/>
            </a:endParaRPr>
          </a:p>
          <a:p>
            <a:r>
              <a:rPr lang="ru-RU" sz="2400" dirty="0" smtClean="0">
                <a:solidFill>
                  <a:srgbClr val="7030A0"/>
                </a:solidFill>
                <a:latin typeface="Times New Roman" panose="02020603050405020304" pitchFamily="18" charset="0"/>
                <a:cs typeface="Times New Roman" panose="02020603050405020304" pitchFamily="18" charset="0"/>
              </a:rPr>
              <a:t>• </a:t>
            </a:r>
            <a:r>
              <a:rPr lang="ru-RU" sz="2400" dirty="0" err="1">
                <a:solidFill>
                  <a:srgbClr val="7030A0"/>
                </a:solidFill>
                <a:latin typeface="Times New Roman" panose="02020603050405020304" pitchFamily="18" charset="0"/>
                <a:cs typeface="Times New Roman" panose="02020603050405020304" pitchFamily="18" charset="0"/>
              </a:rPr>
              <a:t>сформированность</a:t>
            </a:r>
            <a:r>
              <a:rPr lang="ru-RU" sz="2400" dirty="0">
                <a:solidFill>
                  <a:srgbClr val="7030A0"/>
                </a:solidFill>
                <a:latin typeface="Times New Roman" panose="02020603050405020304" pitchFamily="18" charset="0"/>
                <a:cs typeface="Times New Roman" panose="02020603050405020304" pitchFamily="18" charset="0"/>
              </a:rPr>
              <a:t> знаний о некоторых профессиях, их назначении, особенностях; </a:t>
            </a:r>
            <a:endParaRPr lang="ru-RU" sz="2400" dirty="0" smtClean="0">
              <a:solidFill>
                <a:srgbClr val="7030A0"/>
              </a:solidFill>
              <a:latin typeface="Times New Roman" panose="02020603050405020304" pitchFamily="18" charset="0"/>
              <a:cs typeface="Times New Roman" panose="02020603050405020304" pitchFamily="18" charset="0"/>
            </a:endParaRPr>
          </a:p>
          <a:p>
            <a:r>
              <a:rPr lang="ru-RU" sz="2400" dirty="0" smtClean="0">
                <a:solidFill>
                  <a:srgbClr val="7030A0"/>
                </a:solidFill>
                <a:latin typeface="Times New Roman" panose="02020603050405020304" pitchFamily="18" charset="0"/>
                <a:cs typeface="Times New Roman" panose="02020603050405020304" pitchFamily="18" charset="0"/>
              </a:rPr>
              <a:t>• </a:t>
            </a:r>
            <a:r>
              <a:rPr lang="ru-RU" sz="2400" dirty="0">
                <a:solidFill>
                  <a:srgbClr val="7030A0"/>
                </a:solidFill>
                <a:latin typeface="Times New Roman" panose="02020603050405020304" pitchFamily="18" charset="0"/>
                <a:cs typeface="Times New Roman" panose="02020603050405020304" pitchFamily="18" charset="0"/>
              </a:rPr>
              <a:t>пополнение лексики воспитанников; • расширение знаний о своей семье. </a:t>
            </a:r>
            <a:endParaRPr lang="ru-RU" sz="2400" dirty="0" smtClean="0">
              <a:solidFill>
                <a:srgbClr val="7030A0"/>
              </a:solidFill>
              <a:latin typeface="Times New Roman" panose="02020603050405020304" pitchFamily="18" charset="0"/>
              <a:cs typeface="Times New Roman" panose="02020603050405020304" pitchFamily="18" charset="0"/>
            </a:endParaRPr>
          </a:p>
          <a:p>
            <a:pPr algn="ctr"/>
            <a:r>
              <a:rPr lang="ru-RU" sz="2800" b="1" dirty="0" smtClean="0">
                <a:solidFill>
                  <a:srgbClr val="C00000"/>
                </a:solidFill>
                <a:latin typeface="Times New Roman" panose="02020603050405020304" pitchFamily="18" charset="0"/>
                <a:cs typeface="Times New Roman" panose="02020603050405020304" pitchFamily="18" charset="0"/>
              </a:rPr>
              <a:t>Для родителей: </a:t>
            </a:r>
          </a:p>
          <a:p>
            <a:r>
              <a:rPr lang="ru-RU" sz="2400" dirty="0" smtClean="0">
                <a:solidFill>
                  <a:srgbClr val="7030A0"/>
                </a:solidFill>
                <a:latin typeface="Times New Roman" panose="02020603050405020304" pitchFamily="18" charset="0"/>
                <a:cs typeface="Times New Roman" panose="02020603050405020304" pitchFamily="18" charset="0"/>
              </a:rPr>
              <a:t>• </a:t>
            </a:r>
            <a:r>
              <a:rPr lang="ru-RU" sz="2400" dirty="0">
                <a:solidFill>
                  <a:srgbClr val="7030A0"/>
                </a:solidFill>
                <a:latin typeface="Times New Roman" panose="02020603050405020304" pitchFamily="18" charset="0"/>
                <a:cs typeface="Times New Roman" panose="02020603050405020304" pitchFamily="18" charset="0"/>
              </a:rPr>
              <a:t>успешное взаимодействие со своими детьми; </a:t>
            </a:r>
            <a:endParaRPr lang="ru-RU" sz="2400" dirty="0" smtClean="0">
              <a:solidFill>
                <a:srgbClr val="7030A0"/>
              </a:solidFill>
              <a:latin typeface="Times New Roman" panose="02020603050405020304" pitchFamily="18" charset="0"/>
              <a:cs typeface="Times New Roman" panose="02020603050405020304" pitchFamily="18" charset="0"/>
            </a:endParaRPr>
          </a:p>
          <a:p>
            <a:r>
              <a:rPr lang="ru-RU" sz="2400" dirty="0" smtClean="0">
                <a:solidFill>
                  <a:srgbClr val="7030A0"/>
                </a:solidFill>
                <a:latin typeface="Times New Roman" panose="02020603050405020304" pitchFamily="18" charset="0"/>
                <a:cs typeface="Times New Roman" panose="02020603050405020304" pitchFamily="18" charset="0"/>
              </a:rPr>
              <a:t>• </a:t>
            </a:r>
            <a:r>
              <a:rPr lang="ru-RU" sz="2400" dirty="0">
                <a:solidFill>
                  <a:srgbClr val="7030A0"/>
                </a:solidFill>
                <a:latin typeface="Times New Roman" panose="02020603050405020304" pitchFamily="18" charset="0"/>
                <a:cs typeface="Times New Roman" panose="02020603050405020304" pitchFamily="18" charset="0"/>
              </a:rPr>
              <a:t>повышение психолого-педагогических компетенций. </a:t>
            </a:r>
            <a:endParaRPr lang="ru-RU" sz="2400" dirty="0" smtClean="0">
              <a:solidFill>
                <a:srgbClr val="7030A0"/>
              </a:solidFill>
              <a:latin typeface="Times New Roman" panose="02020603050405020304" pitchFamily="18" charset="0"/>
              <a:cs typeface="Times New Roman" panose="02020603050405020304" pitchFamily="18" charset="0"/>
            </a:endParaRPr>
          </a:p>
          <a:p>
            <a:pPr algn="ctr"/>
            <a:r>
              <a:rPr lang="ru-RU" sz="2800" b="1" dirty="0" smtClean="0">
                <a:solidFill>
                  <a:srgbClr val="C00000"/>
                </a:solidFill>
                <a:latin typeface="Times New Roman" panose="02020603050405020304" pitchFamily="18" charset="0"/>
                <a:cs typeface="Times New Roman" panose="02020603050405020304" pitchFamily="18" charset="0"/>
              </a:rPr>
              <a:t>Для </a:t>
            </a:r>
            <a:r>
              <a:rPr lang="ru-RU" sz="2800" b="1" dirty="0">
                <a:solidFill>
                  <a:srgbClr val="C00000"/>
                </a:solidFill>
                <a:latin typeface="Times New Roman" panose="02020603050405020304" pitchFamily="18" charset="0"/>
                <a:cs typeface="Times New Roman" panose="02020603050405020304" pitchFamily="18" charset="0"/>
              </a:rPr>
              <a:t>педагога: </a:t>
            </a:r>
            <a:endParaRPr lang="ru-RU" sz="2800" b="1" dirty="0" smtClean="0">
              <a:solidFill>
                <a:srgbClr val="C00000"/>
              </a:solidFill>
              <a:latin typeface="Times New Roman" panose="02020603050405020304" pitchFamily="18" charset="0"/>
              <a:cs typeface="Times New Roman" panose="02020603050405020304" pitchFamily="18" charset="0"/>
            </a:endParaRPr>
          </a:p>
          <a:p>
            <a:r>
              <a:rPr lang="ru-RU" sz="2400" dirty="0" smtClean="0">
                <a:solidFill>
                  <a:srgbClr val="7030A0"/>
                </a:solidFill>
                <a:latin typeface="Times New Roman" panose="02020603050405020304" pitchFamily="18" charset="0"/>
                <a:cs typeface="Times New Roman" panose="02020603050405020304" pitchFamily="18" charset="0"/>
              </a:rPr>
              <a:t>• </a:t>
            </a:r>
            <a:r>
              <a:rPr lang="ru-RU" sz="2400" dirty="0">
                <a:solidFill>
                  <a:srgbClr val="7030A0"/>
                </a:solidFill>
                <a:latin typeface="Times New Roman" panose="02020603050405020304" pitchFamily="18" charset="0"/>
                <a:cs typeface="Times New Roman" panose="02020603050405020304" pitchFamily="18" charset="0"/>
              </a:rPr>
              <a:t>создание предметно-развивающей среды по теме проекта; </a:t>
            </a:r>
            <a:endParaRPr lang="ru-RU" sz="2400" dirty="0" smtClean="0">
              <a:solidFill>
                <a:srgbClr val="7030A0"/>
              </a:solidFill>
              <a:latin typeface="Times New Roman" panose="02020603050405020304" pitchFamily="18" charset="0"/>
              <a:cs typeface="Times New Roman" panose="02020603050405020304" pitchFamily="18" charset="0"/>
            </a:endParaRPr>
          </a:p>
          <a:p>
            <a:r>
              <a:rPr lang="ru-RU" sz="2400" dirty="0" smtClean="0">
                <a:solidFill>
                  <a:srgbClr val="7030A0"/>
                </a:solidFill>
                <a:latin typeface="Times New Roman" panose="02020603050405020304" pitchFamily="18" charset="0"/>
                <a:cs typeface="Times New Roman" panose="02020603050405020304" pitchFamily="18" charset="0"/>
              </a:rPr>
              <a:t>• </a:t>
            </a:r>
            <a:r>
              <a:rPr lang="ru-RU" sz="2400" dirty="0">
                <a:solidFill>
                  <a:srgbClr val="7030A0"/>
                </a:solidFill>
                <a:latin typeface="Times New Roman" panose="02020603050405020304" pitchFamily="18" charset="0"/>
                <a:cs typeface="Times New Roman" panose="02020603050405020304" pitchFamily="18" charset="0"/>
              </a:rPr>
              <a:t>совместная работа с родителями по расширению знаний детей; </a:t>
            </a:r>
            <a:endParaRPr lang="ru-RU" sz="2400" dirty="0" smtClean="0">
              <a:solidFill>
                <a:srgbClr val="7030A0"/>
              </a:solidFill>
              <a:latin typeface="Times New Roman" panose="02020603050405020304" pitchFamily="18" charset="0"/>
              <a:cs typeface="Times New Roman" panose="02020603050405020304" pitchFamily="18" charset="0"/>
            </a:endParaRPr>
          </a:p>
          <a:p>
            <a:r>
              <a:rPr lang="ru-RU" sz="2400" dirty="0" smtClean="0">
                <a:solidFill>
                  <a:srgbClr val="7030A0"/>
                </a:solidFill>
                <a:latin typeface="Times New Roman" panose="02020603050405020304" pitchFamily="18" charset="0"/>
                <a:cs typeface="Times New Roman" panose="02020603050405020304" pitchFamily="18" charset="0"/>
              </a:rPr>
              <a:t>• </a:t>
            </a:r>
            <a:r>
              <a:rPr lang="ru-RU" sz="2400" dirty="0">
                <a:solidFill>
                  <a:srgbClr val="7030A0"/>
                </a:solidFill>
                <a:latin typeface="Times New Roman" panose="02020603050405020304" pitchFamily="18" charset="0"/>
                <a:cs typeface="Times New Roman" panose="02020603050405020304" pitchFamily="18" charset="0"/>
              </a:rPr>
              <a:t>повышение уровня развития психолого-педагогической компетенции родителей и активизация их позиции в более тесном взаимодействии с педагогами и детьми.</a:t>
            </a:r>
          </a:p>
        </p:txBody>
      </p:sp>
    </p:spTree>
    <p:extLst>
      <p:ext uri="{BB962C8B-B14F-4D97-AF65-F5344CB8AC3E}">
        <p14:creationId xmlns:p14="http://schemas.microsoft.com/office/powerpoint/2010/main" val="26865979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3" name="Прямоугольник 2"/>
          <p:cNvSpPr/>
          <p:nvPr/>
        </p:nvSpPr>
        <p:spPr>
          <a:xfrm>
            <a:off x="682580" y="309094"/>
            <a:ext cx="10779617" cy="4216539"/>
          </a:xfrm>
          <a:prstGeom prst="rect">
            <a:avLst/>
          </a:prstGeom>
        </p:spPr>
        <p:txBody>
          <a:bodyPr wrap="square">
            <a:spAutoFit/>
          </a:bodyPr>
          <a:lstStyle/>
          <a:p>
            <a:pPr algn="ctr"/>
            <a:r>
              <a:rPr lang="ru-RU" sz="4400" b="1" dirty="0">
                <a:solidFill>
                  <a:srgbClr val="C00000"/>
                </a:solidFill>
                <a:latin typeface="Times New Roman" panose="02020603050405020304" pitchFamily="18" charset="0"/>
                <a:cs typeface="Times New Roman" panose="02020603050405020304" pitchFamily="18" charset="0"/>
              </a:rPr>
              <a:t>Этапы проекта: </a:t>
            </a:r>
            <a:endParaRPr lang="ru-RU" sz="4400" b="1" dirty="0" smtClean="0">
              <a:solidFill>
                <a:srgbClr val="C00000"/>
              </a:solidFill>
              <a:latin typeface="Times New Roman" panose="02020603050405020304" pitchFamily="18" charset="0"/>
              <a:cs typeface="Times New Roman" panose="02020603050405020304" pitchFamily="18" charset="0"/>
            </a:endParaRPr>
          </a:p>
          <a:p>
            <a:pPr algn="ctr"/>
            <a:r>
              <a:rPr lang="ru-RU" sz="2800" b="1" dirty="0" smtClean="0">
                <a:solidFill>
                  <a:srgbClr val="C00000"/>
                </a:solidFill>
                <a:latin typeface="Times New Roman" panose="02020603050405020304" pitchFamily="18" charset="0"/>
                <a:cs typeface="Times New Roman" panose="02020603050405020304" pitchFamily="18" charset="0"/>
              </a:rPr>
              <a:t>1 </a:t>
            </a:r>
            <a:r>
              <a:rPr lang="ru-RU" sz="2800" b="1" dirty="0">
                <a:solidFill>
                  <a:srgbClr val="C00000"/>
                </a:solidFill>
                <a:latin typeface="Times New Roman" panose="02020603050405020304" pitchFamily="18" charset="0"/>
                <a:cs typeface="Times New Roman" panose="02020603050405020304" pitchFamily="18" charset="0"/>
              </a:rPr>
              <a:t>этап – подготовительный </a:t>
            </a:r>
            <a:endParaRPr lang="ru-RU" sz="2800" b="1" dirty="0" smtClean="0">
              <a:solidFill>
                <a:srgbClr val="C00000"/>
              </a:solidFill>
              <a:latin typeface="Times New Roman" panose="02020603050405020304" pitchFamily="18" charset="0"/>
              <a:cs typeface="Times New Roman" panose="02020603050405020304" pitchFamily="18" charset="0"/>
            </a:endParaRPr>
          </a:p>
          <a:p>
            <a:r>
              <a:rPr lang="ru-RU" sz="2800" dirty="0" smtClean="0">
                <a:solidFill>
                  <a:srgbClr val="7030A0"/>
                </a:solidFill>
                <a:latin typeface="Times New Roman" panose="02020603050405020304" pitchFamily="18" charset="0"/>
                <a:cs typeface="Times New Roman" panose="02020603050405020304" pitchFamily="18" charset="0"/>
              </a:rPr>
              <a:t>1.Проведение </a:t>
            </a:r>
            <a:r>
              <a:rPr lang="ru-RU" sz="2800" dirty="0">
                <a:solidFill>
                  <a:srgbClr val="7030A0"/>
                </a:solidFill>
                <a:latin typeface="Times New Roman" panose="02020603050405020304" pitchFamily="18" charset="0"/>
                <a:cs typeface="Times New Roman" panose="02020603050405020304" pitchFamily="18" charset="0"/>
              </a:rPr>
              <a:t>анкетирования детей с целью выяснения знаний о профессиях. </a:t>
            </a:r>
            <a:endParaRPr lang="ru-RU" sz="2800" dirty="0" smtClean="0">
              <a:solidFill>
                <a:srgbClr val="7030A0"/>
              </a:solidFill>
              <a:latin typeface="Times New Roman" panose="02020603050405020304" pitchFamily="18" charset="0"/>
              <a:cs typeface="Times New Roman" panose="02020603050405020304" pitchFamily="18" charset="0"/>
            </a:endParaRPr>
          </a:p>
          <a:p>
            <a:r>
              <a:rPr lang="ru-RU" sz="2800" dirty="0" smtClean="0">
                <a:solidFill>
                  <a:srgbClr val="7030A0"/>
                </a:solidFill>
                <a:latin typeface="Times New Roman" panose="02020603050405020304" pitchFamily="18" charset="0"/>
                <a:cs typeface="Times New Roman" panose="02020603050405020304" pitchFamily="18" charset="0"/>
              </a:rPr>
              <a:t>2.Подбор </a:t>
            </a:r>
            <a:r>
              <a:rPr lang="ru-RU" sz="2800" dirty="0">
                <a:solidFill>
                  <a:srgbClr val="7030A0"/>
                </a:solidFill>
                <a:latin typeface="Times New Roman" panose="02020603050405020304" pitchFamily="18" charset="0"/>
                <a:cs typeface="Times New Roman" panose="02020603050405020304" pitchFamily="18" charset="0"/>
              </a:rPr>
              <a:t>информации, иллюстраций, художественной литературы. </a:t>
            </a:r>
            <a:endParaRPr lang="ru-RU" sz="2800" dirty="0" smtClean="0">
              <a:solidFill>
                <a:srgbClr val="7030A0"/>
              </a:solidFill>
              <a:latin typeface="Times New Roman" panose="02020603050405020304" pitchFamily="18" charset="0"/>
              <a:cs typeface="Times New Roman" panose="02020603050405020304" pitchFamily="18" charset="0"/>
            </a:endParaRPr>
          </a:p>
          <a:p>
            <a:r>
              <a:rPr lang="ru-RU" sz="2800" dirty="0" smtClean="0">
                <a:solidFill>
                  <a:srgbClr val="7030A0"/>
                </a:solidFill>
                <a:latin typeface="Times New Roman" panose="02020603050405020304" pitchFamily="18" charset="0"/>
                <a:cs typeface="Times New Roman" panose="02020603050405020304" pitchFamily="18" charset="0"/>
              </a:rPr>
              <a:t>3.Подбор </a:t>
            </a:r>
            <a:r>
              <a:rPr lang="ru-RU" sz="2800" dirty="0">
                <a:solidFill>
                  <a:srgbClr val="7030A0"/>
                </a:solidFill>
                <a:latin typeface="Times New Roman" panose="02020603050405020304" pitchFamily="18" charset="0"/>
                <a:cs typeface="Times New Roman" panose="02020603050405020304" pitchFamily="18" charset="0"/>
              </a:rPr>
              <a:t>дидактических игр. </a:t>
            </a:r>
            <a:endParaRPr lang="ru-RU" sz="2800" dirty="0" smtClean="0">
              <a:solidFill>
                <a:srgbClr val="7030A0"/>
              </a:solidFill>
              <a:latin typeface="Times New Roman" panose="02020603050405020304" pitchFamily="18" charset="0"/>
              <a:cs typeface="Times New Roman" panose="02020603050405020304" pitchFamily="18" charset="0"/>
            </a:endParaRPr>
          </a:p>
          <a:p>
            <a:r>
              <a:rPr lang="ru-RU" sz="2800" dirty="0" smtClean="0">
                <a:solidFill>
                  <a:srgbClr val="7030A0"/>
                </a:solidFill>
                <a:latin typeface="Times New Roman" panose="02020603050405020304" pitchFamily="18" charset="0"/>
                <a:cs typeface="Times New Roman" panose="02020603050405020304" pitchFamily="18" charset="0"/>
              </a:rPr>
              <a:t>4.Пополнение </a:t>
            </a:r>
            <a:r>
              <a:rPr lang="ru-RU" sz="2800" dirty="0">
                <a:solidFill>
                  <a:srgbClr val="7030A0"/>
                </a:solidFill>
                <a:latin typeface="Times New Roman" panose="02020603050405020304" pitchFamily="18" charset="0"/>
                <a:cs typeface="Times New Roman" panose="02020603050405020304" pitchFamily="18" charset="0"/>
              </a:rPr>
              <a:t>атрибутов для сюжетно-ролевых игр. </a:t>
            </a:r>
            <a:endParaRPr lang="ru-RU" sz="2800" dirty="0" smtClean="0">
              <a:solidFill>
                <a:srgbClr val="7030A0"/>
              </a:solidFill>
              <a:latin typeface="Times New Roman" panose="02020603050405020304" pitchFamily="18" charset="0"/>
              <a:cs typeface="Times New Roman" panose="02020603050405020304" pitchFamily="18" charset="0"/>
            </a:endParaRPr>
          </a:p>
          <a:p>
            <a:r>
              <a:rPr lang="ru-RU" sz="2800" dirty="0" smtClean="0">
                <a:solidFill>
                  <a:srgbClr val="7030A0"/>
                </a:solidFill>
                <a:latin typeface="Times New Roman" panose="02020603050405020304" pitchFamily="18" charset="0"/>
                <a:cs typeface="Times New Roman" panose="02020603050405020304" pitchFamily="18" charset="0"/>
              </a:rPr>
              <a:t>5.Подбор </a:t>
            </a:r>
            <a:r>
              <a:rPr lang="ru-RU" sz="2800" dirty="0">
                <a:solidFill>
                  <a:srgbClr val="7030A0"/>
                </a:solidFill>
                <a:latin typeface="Times New Roman" panose="02020603050405020304" pitchFamily="18" charset="0"/>
                <a:cs typeface="Times New Roman" panose="02020603050405020304" pitchFamily="18" charset="0"/>
              </a:rPr>
              <a:t>информационного материала для родительского уголка. </a:t>
            </a:r>
            <a:endParaRPr lang="ru-RU" sz="2800" dirty="0" smtClean="0">
              <a:solidFill>
                <a:srgbClr val="7030A0"/>
              </a:solidFill>
              <a:latin typeface="Times New Roman" panose="02020603050405020304" pitchFamily="18" charset="0"/>
              <a:cs typeface="Times New Roman" panose="02020603050405020304" pitchFamily="18" charset="0"/>
            </a:endParaRPr>
          </a:p>
          <a:p>
            <a:r>
              <a:rPr lang="ru-RU" sz="2800" dirty="0" smtClean="0">
                <a:solidFill>
                  <a:srgbClr val="7030A0"/>
                </a:solidFill>
                <a:latin typeface="Times New Roman" panose="02020603050405020304" pitchFamily="18" charset="0"/>
                <a:cs typeface="Times New Roman" panose="02020603050405020304" pitchFamily="18" charset="0"/>
              </a:rPr>
              <a:t>6.Разработка </a:t>
            </a:r>
            <a:r>
              <a:rPr lang="ru-RU" sz="2800" dirty="0">
                <a:solidFill>
                  <a:srgbClr val="7030A0"/>
                </a:solidFill>
                <a:latin typeface="Times New Roman" panose="02020603050405020304" pitchFamily="18" charset="0"/>
                <a:cs typeface="Times New Roman" panose="02020603050405020304" pitchFamily="18" charset="0"/>
              </a:rPr>
              <a:t>конспектов ООД, развлечений.</a:t>
            </a:r>
          </a:p>
        </p:txBody>
      </p:sp>
    </p:spTree>
    <p:extLst>
      <p:ext uri="{BB962C8B-B14F-4D97-AF65-F5344CB8AC3E}">
        <p14:creationId xmlns:p14="http://schemas.microsoft.com/office/powerpoint/2010/main" val="31925437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3" name="Прямоугольник 2"/>
          <p:cNvSpPr/>
          <p:nvPr/>
        </p:nvSpPr>
        <p:spPr>
          <a:xfrm>
            <a:off x="965915" y="167425"/>
            <a:ext cx="10419009" cy="6309420"/>
          </a:xfrm>
          <a:prstGeom prst="rect">
            <a:avLst/>
          </a:prstGeom>
        </p:spPr>
        <p:txBody>
          <a:bodyPr wrap="square">
            <a:spAutoFit/>
          </a:bodyPr>
          <a:lstStyle/>
          <a:p>
            <a:pPr algn="ctr"/>
            <a:r>
              <a:rPr lang="ru-RU" sz="3600" b="1" dirty="0">
                <a:solidFill>
                  <a:srgbClr val="C00000"/>
                </a:solidFill>
              </a:rPr>
              <a:t>2 этап – практический (основной): </a:t>
            </a:r>
            <a:endParaRPr lang="ru-RU" sz="3600" b="1" dirty="0" smtClean="0">
              <a:solidFill>
                <a:srgbClr val="C00000"/>
              </a:solidFill>
            </a:endParaRPr>
          </a:p>
          <a:p>
            <a:pPr algn="ctr"/>
            <a:r>
              <a:rPr lang="ru-RU" sz="3200" dirty="0" smtClean="0">
                <a:solidFill>
                  <a:srgbClr val="C00000"/>
                </a:solidFill>
              </a:rPr>
              <a:t>Схема </a:t>
            </a:r>
            <a:r>
              <a:rPr lang="ru-RU" sz="3200" dirty="0">
                <a:solidFill>
                  <a:srgbClr val="C00000"/>
                </a:solidFill>
              </a:rPr>
              <a:t>реализации проекта: </a:t>
            </a:r>
            <a:endParaRPr lang="ru-RU" sz="3200" dirty="0" smtClean="0">
              <a:solidFill>
                <a:srgbClr val="C00000"/>
              </a:solidFill>
            </a:endParaRPr>
          </a:p>
          <a:p>
            <a:r>
              <a:rPr lang="ru-RU" sz="2800" dirty="0" smtClean="0">
                <a:solidFill>
                  <a:srgbClr val="C00000"/>
                </a:solidFill>
              </a:rPr>
              <a:t>•Социально-коммуникативное </a:t>
            </a:r>
            <a:r>
              <a:rPr lang="ru-RU" sz="2800" dirty="0">
                <a:solidFill>
                  <a:srgbClr val="C00000"/>
                </a:solidFill>
              </a:rPr>
              <a:t>развитие </a:t>
            </a:r>
          </a:p>
          <a:p>
            <a:r>
              <a:rPr lang="ru-RU" sz="2400" dirty="0" smtClean="0">
                <a:solidFill>
                  <a:srgbClr val="C00000"/>
                </a:solidFill>
              </a:rPr>
              <a:t>Дидактические </a:t>
            </a:r>
            <a:r>
              <a:rPr lang="ru-RU" sz="2400" dirty="0">
                <a:solidFill>
                  <a:srgbClr val="C00000"/>
                </a:solidFill>
              </a:rPr>
              <a:t>игры: </a:t>
            </a:r>
            <a:r>
              <a:rPr lang="ru-RU" sz="2400" dirty="0">
                <a:solidFill>
                  <a:srgbClr val="7030A0"/>
                </a:solidFill>
              </a:rPr>
              <a:t>«Подскажи словечко», «Угадай, кто это? », «Магазин игрушек», «Кто больше расскажет о профессии», «Угадайте, что я делаю», «Что сначала, что потом», «Где можно это купить», «Назови профессию», «Что кому», «Угадай профессию», «Кому без них не обойтись», «Профессии людей», «Кто, что делает? », «Кому что надо»,, «Названия профессий от А до Я», «Что случилось, если бы не работал … », «Что делают этим предметом», «Что расскажет предмет». </a:t>
            </a:r>
            <a:endParaRPr lang="ru-RU" sz="2400" dirty="0" smtClean="0">
              <a:solidFill>
                <a:srgbClr val="7030A0"/>
              </a:solidFill>
            </a:endParaRPr>
          </a:p>
          <a:p>
            <a:r>
              <a:rPr lang="ru-RU" sz="2400" dirty="0" smtClean="0">
                <a:solidFill>
                  <a:srgbClr val="C00000"/>
                </a:solidFill>
              </a:rPr>
              <a:t>Словесные игры: </a:t>
            </a:r>
            <a:r>
              <a:rPr lang="ru-RU" sz="2400" dirty="0">
                <a:solidFill>
                  <a:srgbClr val="7030A0"/>
                </a:solidFill>
              </a:rPr>
              <a:t>«Где мы были не скажем, что делали покажем», «Если весело живется делай так». </a:t>
            </a:r>
            <a:endParaRPr lang="ru-RU" sz="2400" dirty="0" smtClean="0">
              <a:solidFill>
                <a:srgbClr val="7030A0"/>
              </a:solidFill>
            </a:endParaRPr>
          </a:p>
          <a:p>
            <a:r>
              <a:rPr lang="ru-RU" sz="2400" dirty="0" smtClean="0">
                <a:solidFill>
                  <a:srgbClr val="C00000"/>
                </a:solidFill>
              </a:rPr>
              <a:t>Настольные игры: </a:t>
            </a:r>
            <a:r>
              <a:rPr lang="ru-RU" sz="2400" dirty="0">
                <a:solidFill>
                  <a:srgbClr val="7030A0"/>
                </a:solidFill>
              </a:rPr>
              <a:t>«Профессии», «Кем быть? », «Ассоциации», «Кому что нужно для работы? », «Знаем все профессии», </a:t>
            </a:r>
            <a:r>
              <a:rPr lang="ru-RU" sz="2400" dirty="0" err="1">
                <a:solidFill>
                  <a:srgbClr val="7030A0"/>
                </a:solidFill>
              </a:rPr>
              <a:t>Пазлы</a:t>
            </a:r>
            <a:r>
              <a:rPr lang="ru-RU" sz="2400" dirty="0">
                <a:solidFill>
                  <a:srgbClr val="7030A0"/>
                </a:solidFill>
              </a:rPr>
              <a:t> «Профессии», «Парочки» (по темам, «Ассоциации», лото, домино, разрезные картинки). • </a:t>
            </a:r>
            <a:r>
              <a:rPr lang="ru-RU" sz="2400" dirty="0">
                <a:solidFill>
                  <a:srgbClr val="C00000"/>
                </a:solidFill>
              </a:rPr>
              <a:t>Разучивание</a:t>
            </a:r>
            <a:r>
              <a:rPr lang="ru-RU" sz="2400" dirty="0">
                <a:solidFill>
                  <a:srgbClr val="7030A0"/>
                </a:solidFill>
              </a:rPr>
              <a:t> стихов, пословиц и поговорок на темы: «Профессии людей».</a:t>
            </a:r>
          </a:p>
        </p:txBody>
      </p:sp>
    </p:spTree>
    <p:extLst>
      <p:ext uri="{BB962C8B-B14F-4D97-AF65-F5344CB8AC3E}">
        <p14:creationId xmlns:p14="http://schemas.microsoft.com/office/powerpoint/2010/main" val="4010489590"/>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207</TotalTime>
  <Words>1074</Words>
  <Application>Microsoft Office PowerPoint</Application>
  <PresentationFormat>Широкоэкранный</PresentationFormat>
  <Paragraphs>87</Paragraphs>
  <Slides>15</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15</vt:i4>
      </vt:variant>
    </vt:vector>
  </HeadingPairs>
  <TitlesOfParts>
    <vt:vector size="20" baseType="lpstr">
      <vt:lpstr>Arial</vt:lpstr>
      <vt:lpstr>Calibri</vt:lpstr>
      <vt:lpstr>Calibri Light</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Ольга</dc:creator>
  <cp:lastModifiedBy>Ольга</cp:lastModifiedBy>
  <cp:revision>23</cp:revision>
  <dcterms:created xsi:type="dcterms:W3CDTF">2019-03-15T07:35:05Z</dcterms:created>
  <dcterms:modified xsi:type="dcterms:W3CDTF">2019-05-11T06:44:58Z</dcterms:modified>
</cp:coreProperties>
</file>