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9" r:id="rId2"/>
    <p:sldId id="258" r:id="rId3"/>
    <p:sldId id="260" r:id="rId4"/>
    <p:sldId id="257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E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24" y="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A614-6D78-41AD-BF16-54A2A2C41EC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F234D-133E-4594-AF64-4A1E2BDE38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A614-6D78-41AD-BF16-54A2A2C41EC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F234D-133E-4594-AF64-4A1E2BDE38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A614-6D78-41AD-BF16-54A2A2C41EC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F234D-133E-4594-AF64-4A1E2BDE38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A614-6D78-41AD-BF16-54A2A2C41EC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F234D-133E-4594-AF64-4A1E2BDE38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A614-6D78-41AD-BF16-54A2A2C41EC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F234D-133E-4594-AF64-4A1E2BDE38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A614-6D78-41AD-BF16-54A2A2C41EC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F234D-133E-4594-AF64-4A1E2BDE38A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A614-6D78-41AD-BF16-54A2A2C41EC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F234D-133E-4594-AF64-4A1E2BDE38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A614-6D78-41AD-BF16-54A2A2C41EC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F234D-133E-4594-AF64-4A1E2BDE38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A614-6D78-41AD-BF16-54A2A2C41EC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F234D-133E-4594-AF64-4A1E2BDE38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A614-6D78-41AD-BF16-54A2A2C41EC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50F234D-133E-4594-AF64-4A1E2BDE38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FA614-6D78-41AD-BF16-54A2A2C41EC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F234D-133E-4594-AF64-4A1E2BDE38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2BFA614-6D78-41AD-BF16-54A2A2C41EC4}" type="datetimeFigureOut">
              <a:rPr lang="ru-RU" smtClean="0"/>
              <a:t>01.02.2018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50F234D-133E-4594-AF64-4A1E2BDE38A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496944" cy="6336704"/>
          </a:xfrm>
        </p:spPr>
        <p:txBody>
          <a:bodyPr/>
          <a:lstStyle/>
          <a:p>
            <a:pPr algn="ctr"/>
            <a: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b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детский сад №7 «жар – птица»</a:t>
            </a:r>
            <a:r>
              <a:rPr lang="ru-RU" sz="1100" dirty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sz="1100" dirty="0">
                <a:solidFill>
                  <a:srgbClr val="000000"/>
                </a:solidFill>
                <a:latin typeface="Times New Roman"/>
              </a:rPr>
            </a:br>
            <a:r>
              <a:rPr lang="ru-RU" sz="11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sz="1100" dirty="0" smtClean="0">
                <a:solidFill>
                  <a:srgbClr val="000000"/>
                </a:solidFill>
                <a:latin typeface="Times New Roman"/>
              </a:rPr>
            </a:br>
            <a:r>
              <a:rPr lang="ru-RU" sz="110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sz="1100" dirty="0" smtClean="0">
                <a:solidFill>
                  <a:srgbClr val="000000"/>
                </a:solidFill>
                <a:latin typeface="Times New Roman"/>
              </a:rPr>
            </a:br>
            <a:r>
              <a:rPr lang="ru-RU" sz="1100" dirty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sz="1100" dirty="0">
                <a:solidFill>
                  <a:srgbClr val="000000"/>
                </a:solidFill>
                <a:latin typeface="Times New Roman"/>
              </a:rPr>
            </a:br>
            <a:r>
              <a:rPr lang="ru-RU" sz="1100" dirty="0" smtClean="0">
                <a:solidFill>
                  <a:srgbClr val="000000"/>
                </a:solidFill>
                <a:latin typeface="Times New Roman"/>
              </a:rPr>
              <a:t> </a:t>
            </a:r>
            <a:br>
              <a:rPr lang="ru-RU" sz="1100" dirty="0" smtClean="0">
                <a:solidFill>
                  <a:srgbClr val="000000"/>
                </a:solidFill>
                <a:latin typeface="Times New Roman"/>
              </a:rPr>
            </a:br>
            <a:r>
              <a:rPr lang="ru-RU" sz="4000" b="1" dirty="0" smtClean="0">
                <a:solidFill>
                  <a:srgbClr val="FE0000"/>
                </a:solidFill>
                <a:cs typeface="Times New Roman" panose="02020603050405020304" pitchFamily="18" charset="0"/>
              </a:rPr>
              <a:t>Развитие </a:t>
            </a:r>
            <a:r>
              <a:rPr lang="ru-RU" sz="4000" b="1" dirty="0">
                <a:solidFill>
                  <a:srgbClr val="FE0000"/>
                </a:solidFill>
                <a:cs typeface="Times New Roman" panose="02020603050405020304" pitchFamily="18" charset="0"/>
              </a:rPr>
              <a:t>игровой </a:t>
            </a:r>
            <a:r>
              <a:rPr lang="ru-RU" sz="4000" b="1" dirty="0" smtClean="0">
                <a:solidFill>
                  <a:srgbClr val="FE0000"/>
                </a:solidFill>
                <a:cs typeface="Times New Roman" panose="02020603050405020304" pitchFamily="18" charset="0"/>
              </a:rPr>
              <a:t>деятельности средствами </a:t>
            </a:r>
            <a:r>
              <a:rPr lang="ru-RU" sz="4000" b="1" dirty="0">
                <a:solidFill>
                  <a:srgbClr val="FE0000"/>
                </a:solidFill>
                <a:cs typeface="Times New Roman" panose="02020603050405020304" pitchFamily="18" charset="0"/>
              </a:rPr>
              <a:t>макетирования </a:t>
            </a:r>
            <a:r>
              <a:rPr lang="ru-RU" b="1" dirty="0" smtClean="0">
                <a:solidFill>
                  <a:srgbClr val="F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F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F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br>
              <a:rPr lang="ru-RU" b="1" dirty="0" smtClean="0">
                <a:solidFill>
                  <a:srgbClr val="F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F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8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500" b="1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НИЖНЕВАРТОВСК    2018</a:t>
            </a:r>
          </a:p>
        </p:txBody>
      </p:sp>
    </p:spTree>
    <p:extLst>
      <p:ext uri="{BB962C8B-B14F-4D97-AF65-F5344CB8AC3E}">
        <p14:creationId xmlns:p14="http://schemas.microsoft.com/office/powerpoint/2010/main" val="185503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>
                <a:solidFill>
                  <a:srgbClr val="FE0000"/>
                </a:solidFill>
                <a:cs typeface="Times New Roman" panose="02020603050405020304" pitchFamily="18" charset="0"/>
              </a:rPr>
              <a:t>Сенсорная коробка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366774"/>
            <a:ext cx="3942321" cy="52526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52736"/>
            <a:ext cx="4178020" cy="5566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8203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solidFill>
                  <a:srgbClr val="FE0000"/>
                </a:solidFill>
                <a:cs typeface="Times New Roman" panose="02020603050405020304" pitchFamily="18" charset="0"/>
              </a:rPr>
              <a:t>ЭТАПЫ РАБОТЫ ПО СОЗДАНИЮ МАКЕТА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00628"/>
            <a:ext cx="8784976" cy="3840540"/>
          </a:xfrm>
        </p:spPr>
        <p:txBody>
          <a:bodyPr>
            <a:normAutofit fontScale="92500"/>
          </a:bodyPr>
          <a:lstStyle/>
          <a:p>
            <a:pPr marL="0" lvl="0" indent="0" algn="just">
              <a:buSzPts val="1400"/>
              <a:tabLst>
                <a:tab pos="199390" algn="l"/>
              </a:tabLst>
            </a:pPr>
            <a:r>
              <a:rPr lang="ru-RU" sz="2400" dirty="0" smtClean="0">
                <a:solidFill>
                  <a:srgbClr val="FE0000"/>
                </a:solidFill>
                <a:latin typeface="Times New Roman"/>
                <a:ea typeface="Times New Roman"/>
              </a:rPr>
              <a:t>1 этап *  предварительная </a:t>
            </a:r>
            <a:r>
              <a:rPr lang="ru-RU" sz="2400" dirty="0">
                <a:solidFill>
                  <a:srgbClr val="FE0000"/>
                </a:solidFill>
                <a:latin typeface="Times New Roman"/>
                <a:ea typeface="Times New Roman"/>
              </a:rPr>
              <a:t>работа </a:t>
            </a:r>
            <a:endParaRPr lang="ru-RU" sz="2400" dirty="0" smtClean="0">
              <a:solidFill>
                <a:srgbClr val="FE0000"/>
              </a:solidFill>
              <a:latin typeface="Times New Roman"/>
              <a:ea typeface="Times New Roman"/>
            </a:endParaRPr>
          </a:p>
          <a:p>
            <a:pPr marL="285750" lvl="0" indent="-285750" algn="just">
              <a:spcBef>
                <a:spcPts val="0"/>
              </a:spcBef>
              <a:buSzPts val="1400"/>
              <a:buFont typeface="Wingdings" panose="05000000000000000000" pitchFamily="2" charset="2"/>
              <a:buChar char="Ø"/>
              <a:tabLst>
                <a:tab pos="199390" algn="l"/>
              </a:tabLst>
            </a:pPr>
            <a:r>
              <a:rPr lang="ru-RU" sz="1900" b="0" dirty="0" smtClean="0">
                <a:solidFill>
                  <a:srgbClr val="0070C0"/>
                </a:solidFill>
                <a:latin typeface="+mj-lt"/>
                <a:ea typeface="Symbol"/>
                <a:cs typeface="Symbol"/>
              </a:rPr>
              <a:t>обогащение </a:t>
            </a:r>
            <a:r>
              <a:rPr lang="ru-RU" sz="1900" b="0" dirty="0">
                <a:solidFill>
                  <a:srgbClr val="0070C0"/>
                </a:solidFill>
                <a:latin typeface="+mj-lt"/>
                <a:ea typeface="Symbol"/>
                <a:cs typeface="Symbol"/>
              </a:rPr>
              <a:t>личного опыта детей (проведение бесед, рассматривание картин, и иллюстраций, прогулки и экскурсии, чтение художественной литературы и т.д</a:t>
            </a:r>
            <a:r>
              <a:rPr lang="ru-RU" sz="1900" b="0" dirty="0" smtClean="0">
                <a:solidFill>
                  <a:srgbClr val="0070C0"/>
                </a:solidFill>
                <a:latin typeface="+mj-lt"/>
                <a:ea typeface="Symbol"/>
                <a:cs typeface="Symbol"/>
              </a:rPr>
              <a:t>.);</a:t>
            </a:r>
          </a:p>
          <a:p>
            <a:pPr marL="285750" lvl="0" indent="-285750" algn="just">
              <a:spcBef>
                <a:spcPts val="0"/>
              </a:spcBef>
              <a:buSzPts val="1400"/>
              <a:buFont typeface="Wingdings" panose="05000000000000000000" pitchFamily="2" charset="2"/>
              <a:buChar char="Ø"/>
              <a:tabLst>
                <a:tab pos="199390" algn="l"/>
              </a:tabLst>
            </a:pPr>
            <a:r>
              <a:rPr lang="ru-RU" sz="1900" b="0" dirty="0" smtClean="0">
                <a:solidFill>
                  <a:srgbClr val="0070C0"/>
                </a:solidFill>
                <a:latin typeface="+mj-lt"/>
                <a:ea typeface="Symbol"/>
                <a:cs typeface="Symbol"/>
              </a:rPr>
              <a:t>подготовка </a:t>
            </a:r>
            <a:r>
              <a:rPr lang="ru-RU" sz="1900" b="0" dirty="0">
                <a:solidFill>
                  <a:srgbClr val="0070C0"/>
                </a:solidFill>
                <a:latin typeface="+mj-lt"/>
                <a:ea typeface="Symbol"/>
                <a:cs typeface="Symbol"/>
              </a:rPr>
              <a:t>и сбор материала для создания</a:t>
            </a:r>
            <a:r>
              <a:rPr lang="ru-RU" sz="1900" b="0" spc="-35" dirty="0">
                <a:solidFill>
                  <a:srgbClr val="0070C0"/>
                </a:solidFill>
                <a:latin typeface="+mj-lt"/>
                <a:ea typeface="Symbol"/>
                <a:cs typeface="Symbol"/>
              </a:rPr>
              <a:t> </a:t>
            </a:r>
            <a:r>
              <a:rPr lang="ru-RU" sz="1900" b="0" dirty="0">
                <a:solidFill>
                  <a:srgbClr val="0070C0"/>
                </a:solidFill>
                <a:latin typeface="+mj-lt"/>
                <a:ea typeface="Symbol"/>
                <a:cs typeface="Symbol"/>
              </a:rPr>
              <a:t>макета.</a:t>
            </a:r>
          </a:p>
          <a:p>
            <a:pPr marL="0" marR="485775" indent="0" algn="just">
              <a:buSzPts val="1400"/>
              <a:tabLst>
                <a:tab pos="199390" algn="l"/>
              </a:tabLst>
            </a:pPr>
            <a:r>
              <a:rPr lang="ru-RU" sz="2400" dirty="0">
                <a:solidFill>
                  <a:srgbClr val="FE0000"/>
                </a:solidFill>
                <a:latin typeface="Times New Roman"/>
                <a:ea typeface="Times New Roman"/>
              </a:rPr>
              <a:t>2 </a:t>
            </a:r>
            <a:r>
              <a:rPr lang="ru-RU" sz="2400" dirty="0" smtClean="0">
                <a:solidFill>
                  <a:srgbClr val="FE0000"/>
                </a:solidFill>
                <a:latin typeface="Times New Roman"/>
                <a:ea typeface="Times New Roman"/>
              </a:rPr>
              <a:t>этап * изготовление </a:t>
            </a:r>
            <a:r>
              <a:rPr lang="ru-RU" sz="2400" dirty="0">
                <a:solidFill>
                  <a:srgbClr val="FE0000"/>
                </a:solidFill>
                <a:latin typeface="Times New Roman"/>
                <a:ea typeface="Times New Roman"/>
              </a:rPr>
              <a:t>основы макета и наполнение его предметным </a:t>
            </a:r>
            <a:r>
              <a:rPr lang="ru-RU" sz="2400" dirty="0" smtClean="0">
                <a:solidFill>
                  <a:srgbClr val="FE0000"/>
                </a:solidFill>
                <a:latin typeface="Times New Roman"/>
                <a:ea typeface="Times New Roman"/>
              </a:rPr>
              <a:t>материалом</a:t>
            </a:r>
            <a:endParaRPr lang="ru-RU" sz="2400" dirty="0">
              <a:solidFill>
                <a:srgbClr val="FE0000"/>
              </a:solidFill>
              <a:latin typeface="Times New Roman"/>
              <a:ea typeface="Times New Roman"/>
            </a:endParaRPr>
          </a:p>
          <a:p>
            <a:pPr marL="64770" algn="just">
              <a:spcAft>
                <a:spcPts val="0"/>
              </a:spcAft>
            </a:pPr>
            <a:r>
              <a:rPr lang="ru-RU" sz="2400" dirty="0">
                <a:solidFill>
                  <a:srgbClr val="FE0000"/>
                </a:solidFill>
                <a:latin typeface="Times New Roman"/>
                <a:ea typeface="Times New Roman"/>
              </a:rPr>
              <a:t>3 этап </a:t>
            </a:r>
            <a:r>
              <a:rPr lang="ru-RU" sz="2400" dirty="0" smtClean="0">
                <a:solidFill>
                  <a:srgbClr val="FE0000"/>
                </a:solidFill>
                <a:latin typeface="Times New Roman"/>
                <a:ea typeface="Times New Roman"/>
              </a:rPr>
              <a:t>* процессе </a:t>
            </a:r>
            <a:r>
              <a:rPr lang="ru-RU" sz="2400" dirty="0">
                <a:solidFill>
                  <a:srgbClr val="FE0000"/>
                </a:solidFill>
                <a:latin typeface="Times New Roman"/>
                <a:ea typeface="Times New Roman"/>
              </a:rPr>
              <a:t>развития и активизации игры с макетом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SzPts val="1400"/>
              <a:buFont typeface="Wingdings" panose="05000000000000000000" pitchFamily="2" charset="2"/>
              <a:buChar char="Ø"/>
              <a:tabLst>
                <a:tab pos="199390" algn="l"/>
              </a:tabLst>
            </a:pPr>
            <a:r>
              <a:rPr lang="ru-RU" sz="1900" b="0" dirty="0">
                <a:solidFill>
                  <a:srgbClr val="0070C0"/>
                </a:solidFill>
                <a:latin typeface="+mj-lt"/>
                <a:ea typeface="Symbol"/>
                <a:cs typeface="Symbol"/>
              </a:rPr>
              <a:t>созданное игровое пространство дополняется новым предметным материалом, 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SzPts val="1400"/>
              <a:buFont typeface="Wingdings" panose="05000000000000000000" pitchFamily="2" charset="2"/>
              <a:buChar char="Ø"/>
              <a:tabLst>
                <a:tab pos="199390" algn="l"/>
              </a:tabLst>
            </a:pPr>
            <a:r>
              <a:rPr lang="ru-RU" sz="1900" b="0" dirty="0">
                <a:solidFill>
                  <a:srgbClr val="0070C0"/>
                </a:solidFill>
                <a:latin typeface="+mj-lt"/>
                <a:ea typeface="Symbol"/>
                <a:cs typeface="Symbol"/>
              </a:rPr>
              <a:t>используются предметы-заместители, 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SzPts val="1400"/>
              <a:buFont typeface="Wingdings" panose="05000000000000000000" pitchFamily="2" charset="2"/>
              <a:buChar char="Ø"/>
              <a:tabLst>
                <a:tab pos="199390" algn="l"/>
              </a:tabLst>
            </a:pPr>
            <a:r>
              <a:rPr lang="ru-RU" sz="1900" b="0" dirty="0">
                <a:solidFill>
                  <a:srgbClr val="0070C0"/>
                </a:solidFill>
                <a:latin typeface="+mj-lt"/>
                <a:ea typeface="Symbol"/>
                <a:cs typeface="Symbol"/>
              </a:rPr>
              <a:t>педагоги совместно с детьми придумывают рассказы или сказки, которые в дальнейшем служат игровыми сюжетами.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346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FF0000"/>
                </a:solidFill>
              </a:rPr>
              <a:t>Благодарю за внимание!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54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503920" cy="4398240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«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Игра – это огромное светлое окно,  </a:t>
            </a:r>
            <a:r>
              <a:rPr lang="ru-RU" sz="32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через 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которое в духовный мир </a:t>
            </a:r>
            <a:r>
              <a:rPr lang="ru-RU" sz="32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ребёнка вливается 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живительный поток представлений, </a:t>
            </a:r>
            <a:r>
              <a:rPr lang="ru-RU" sz="3200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                            понятий </a:t>
            </a:r>
            <a:r>
              <a:rPr lang="ru-RU" sz="3200" i="1" dirty="0">
                <a:solidFill>
                  <a:srgbClr val="0070C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 окружающем мире.                                                                     Игра – это искра, зажигающая огонёк пытливости и любознательности» </a:t>
            </a: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                                     </a:t>
            </a:r>
            <a:endParaRPr lang="ru-RU" sz="32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r"/>
            <a:r>
              <a:rPr lang="ru-RU" sz="3200" i="1" dirty="0" smtClean="0">
                <a:solidFill>
                  <a:srgbClr val="FF33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Василий  </a:t>
            </a:r>
            <a:r>
              <a:rPr lang="ru-RU" sz="3200" i="1" dirty="0">
                <a:solidFill>
                  <a:srgbClr val="FF33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Александрович  Сухомлинский</a:t>
            </a:r>
            <a:endParaRPr lang="ru-RU" sz="3200" i="1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20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140000">
            <a:off x="37308" y="899529"/>
            <a:ext cx="5297770" cy="1327728"/>
          </a:xfrm>
        </p:spPr>
        <p:txBody>
          <a:bodyPr/>
          <a:lstStyle/>
          <a:p>
            <a:r>
              <a:rPr lang="ru-RU" sz="6600" dirty="0" err="1" smtClean="0">
                <a:solidFill>
                  <a:srgbClr val="FE0000"/>
                </a:solidFill>
              </a:rPr>
              <a:t>Фгос</a:t>
            </a:r>
            <a:r>
              <a:rPr lang="ru-RU" sz="6600" dirty="0" smtClean="0">
                <a:solidFill>
                  <a:srgbClr val="FE0000"/>
                </a:solidFill>
              </a:rPr>
              <a:t> до</a:t>
            </a:r>
            <a:endParaRPr lang="ru-RU" sz="6600" dirty="0">
              <a:solidFill>
                <a:srgbClr val="FE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0112" y="1844824"/>
            <a:ext cx="3312367" cy="4752528"/>
          </a:xfrm>
        </p:spPr>
        <p:txBody>
          <a:bodyPr>
            <a:normAutofit/>
          </a:bodyPr>
          <a:lstStyle/>
          <a:p>
            <a:endParaRPr lang="ru-RU" sz="1800" dirty="0" smtClean="0">
              <a:solidFill>
                <a:srgbClr val="000000"/>
              </a:solidFill>
              <a:latin typeface="Times New Roman"/>
            </a:endParaRPr>
          </a:p>
          <a:p>
            <a:pPr marL="347345" indent="-347345"/>
            <a:r>
              <a:rPr lang="ru-RU" sz="1800" b="0" dirty="0" smtClean="0">
                <a:solidFill>
                  <a:srgbClr val="FF3300"/>
                </a:solidFill>
                <a:latin typeface="+mj-lt"/>
              </a:rPr>
              <a:t>ПРИНЦИП</a:t>
            </a:r>
            <a:endParaRPr lang="ru-RU" sz="1800" b="0" dirty="0">
              <a:solidFill>
                <a:srgbClr val="FF3300"/>
              </a:solidFill>
              <a:latin typeface="+mj-lt"/>
              <a:ea typeface="Times New Roman"/>
            </a:endParaRPr>
          </a:p>
          <a:p>
            <a:pPr marL="347345" indent="-347345"/>
            <a:r>
              <a:rPr lang="ru-RU" sz="1800" b="0" dirty="0">
                <a:solidFill>
                  <a:srgbClr val="000000"/>
                </a:solidFill>
                <a:latin typeface="+mj-lt"/>
              </a:rPr>
              <a:t>« 4) реализация Программы в формах, специфических для детей данной возрастной группы, </a:t>
            </a:r>
            <a:r>
              <a:rPr lang="ru-RU" sz="1800" dirty="0">
                <a:solidFill>
                  <a:srgbClr val="FF0000"/>
                </a:solidFill>
                <a:latin typeface="+mj-lt"/>
              </a:rPr>
              <a:t>прежде всего в форме игры, </a:t>
            </a:r>
            <a:r>
              <a:rPr lang="ru-RU" sz="1800" b="0" dirty="0">
                <a:solidFill>
                  <a:srgbClr val="000000"/>
                </a:solidFill>
                <a:latin typeface="+mj-lt"/>
              </a:rPr>
              <a:t>познавательной и исследовательской деятельности, в форме творческой активности, обеспечивающей художественно-эстетическое развитие ребенка» </a:t>
            </a:r>
            <a:r>
              <a:rPr lang="ru-RU" sz="1800" dirty="0">
                <a:solidFill>
                  <a:srgbClr val="FF3300"/>
                </a:solidFill>
                <a:latin typeface="+mj-lt"/>
              </a:rPr>
              <a:t>(п.1.2 (4)</a:t>
            </a:r>
            <a:endParaRPr lang="ru-RU" sz="1800" dirty="0">
              <a:effectLst/>
              <a:latin typeface="+mj-lt"/>
              <a:ea typeface="Times New Roman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19140000">
            <a:off x="962791" y="1764072"/>
            <a:ext cx="5794760" cy="1261651"/>
          </a:xfrm>
        </p:spPr>
        <p:txBody>
          <a:bodyPr/>
          <a:lstStyle/>
          <a:p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19091368">
            <a:off x="1044400" y="2017282"/>
            <a:ext cx="483291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Приказ 1155 от 17.10.2013 г. "ОБ утверждении федерального государственного образовательного стандарта дошкольного образования" 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11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20940" cy="1008112"/>
          </a:xfrm>
        </p:spPr>
        <p:txBody>
          <a:bodyPr/>
          <a:lstStyle/>
          <a:p>
            <a:r>
              <a:rPr lang="ru-RU" sz="4400" b="1" dirty="0">
                <a:solidFill>
                  <a:srgbClr val="FE0000"/>
                </a:solidFill>
                <a:cs typeface="Times New Roman" panose="02020603050405020304" pitchFamily="18" charset="0"/>
              </a:rPr>
              <a:t>МАКЕТ</a:t>
            </a:r>
            <a:r>
              <a:rPr lang="ru-RU" sz="3200" b="1" dirty="0">
                <a:solidFill>
                  <a:srgbClr val="FE0000"/>
                </a:solidFill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FE0000"/>
                </a:solidFill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FE0000"/>
                </a:solidFill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E0000"/>
                </a:solidFill>
                <a:cs typeface="Times New Roman" panose="02020603050405020304" pitchFamily="18" charset="0"/>
              </a:rPr>
              <a:t>(</a:t>
            </a:r>
            <a:r>
              <a:rPr lang="ru-RU" sz="3200" b="1" dirty="0">
                <a:solidFill>
                  <a:srgbClr val="FE0000"/>
                </a:solidFill>
                <a:cs typeface="Times New Roman" panose="02020603050405020304" pitchFamily="18" charset="0"/>
              </a:rPr>
              <a:t>МАСШТАБНАЯ МОДЕЛЬ)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7065218" cy="3108960"/>
          </a:xfrm>
        </p:spPr>
        <p:txBody>
          <a:bodyPr>
            <a:normAutofit/>
          </a:bodyPr>
          <a:lstStyle/>
          <a:p>
            <a:endParaRPr lang="ru-RU" sz="2000" b="0" dirty="0">
              <a:solidFill>
                <a:srgbClr val="000000"/>
              </a:solidFill>
              <a:latin typeface="Times New Roman"/>
            </a:endParaRPr>
          </a:p>
          <a:p>
            <a:pPr algn="just"/>
            <a:r>
              <a:rPr lang="ru-RU" sz="3200" dirty="0">
                <a:solidFill>
                  <a:srgbClr val="0070C0"/>
                </a:solidFill>
                <a:latin typeface="Times New Roman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Times New Roman"/>
              </a:rPr>
              <a:t>- </a:t>
            </a:r>
            <a:r>
              <a:rPr lang="ru-RU" sz="3200" dirty="0" smtClean="0">
                <a:solidFill>
                  <a:srgbClr val="0070C0"/>
                </a:solidFill>
                <a:latin typeface="+mj-lt"/>
              </a:rPr>
              <a:t>модель </a:t>
            </a:r>
            <a:r>
              <a:rPr lang="ru-RU" sz="3200" dirty="0">
                <a:solidFill>
                  <a:srgbClr val="0070C0"/>
                </a:solidFill>
                <a:latin typeface="+mj-lt"/>
              </a:rPr>
              <a:t>объекта в уменьшенном </a:t>
            </a:r>
            <a:r>
              <a:rPr lang="ru-RU" sz="3200" dirty="0" smtClean="0">
                <a:solidFill>
                  <a:srgbClr val="0070C0"/>
                </a:solidFill>
                <a:latin typeface="+mj-lt"/>
              </a:rPr>
              <a:t>масштабе </a:t>
            </a:r>
            <a:r>
              <a:rPr lang="ru-RU" sz="3200" dirty="0">
                <a:solidFill>
                  <a:srgbClr val="0070C0"/>
                </a:solidFill>
                <a:latin typeface="+mj-lt"/>
              </a:rPr>
              <a:t>или в натуральную </a:t>
            </a:r>
            <a:r>
              <a:rPr lang="ru-RU" sz="3200" dirty="0" smtClean="0">
                <a:solidFill>
                  <a:srgbClr val="0070C0"/>
                </a:solidFill>
                <a:latin typeface="+mj-lt"/>
              </a:rPr>
              <a:t>величину</a:t>
            </a:r>
            <a:r>
              <a:rPr lang="ru-RU" sz="3200" dirty="0">
                <a:solidFill>
                  <a:srgbClr val="0070C0"/>
                </a:solidFill>
                <a:latin typeface="+mj-lt"/>
              </a:rPr>
              <a:t>, лишенная, как правило, </a:t>
            </a:r>
            <a:r>
              <a:rPr lang="ru-RU" sz="3200" dirty="0" smtClean="0">
                <a:solidFill>
                  <a:srgbClr val="0070C0"/>
                </a:solidFill>
                <a:latin typeface="+mj-lt"/>
              </a:rPr>
              <a:t>функциональности представляемого </a:t>
            </a:r>
            <a:r>
              <a:rPr lang="ru-RU" sz="3200" dirty="0">
                <a:solidFill>
                  <a:srgbClr val="0070C0"/>
                </a:solidFill>
                <a:latin typeface="+mj-lt"/>
              </a:rPr>
              <a:t>объекта.</a:t>
            </a:r>
          </a:p>
        </p:txBody>
      </p:sp>
    </p:spTree>
    <p:extLst>
      <p:ext uri="{BB962C8B-B14F-4D97-AF65-F5344CB8AC3E}">
        <p14:creationId xmlns:p14="http://schemas.microsoft.com/office/powerpoint/2010/main" val="309362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4680520"/>
          </a:xfrm>
        </p:spPr>
        <p:txBody>
          <a:bodyPr>
            <a:normAutofit lnSpcReduction="10000"/>
          </a:bodyPr>
          <a:lstStyle/>
          <a:p>
            <a:pPr marL="64770" marR="281940" algn="just">
              <a:spcAft>
                <a:spcPts val="0"/>
              </a:spcAft>
            </a:pPr>
            <a:r>
              <a:rPr lang="ru-RU" sz="2800" dirty="0" smtClean="0">
                <a:solidFill>
                  <a:srgbClr val="FF3300"/>
                </a:solidFill>
              </a:rPr>
              <a:t>ЗАДАЧИ:</a:t>
            </a:r>
          </a:p>
          <a:p>
            <a:pPr marL="64770" marR="28194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b="0" dirty="0" smtClean="0">
                <a:solidFill>
                  <a:srgbClr val="0070C0"/>
                </a:solidFill>
                <a:latin typeface="+mj-lt"/>
                <a:ea typeface="Times New Roman"/>
              </a:rPr>
              <a:t>закрепление </a:t>
            </a:r>
            <a:r>
              <a:rPr lang="ru-RU" sz="2400" b="0" dirty="0">
                <a:solidFill>
                  <a:srgbClr val="0070C0"/>
                </a:solidFill>
                <a:latin typeface="+mj-lt"/>
                <a:ea typeface="Times New Roman"/>
              </a:rPr>
              <a:t>и обобщение знаний детей по той или иной теме; </a:t>
            </a:r>
          </a:p>
          <a:p>
            <a:pPr marL="64770" marR="28194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b="0" dirty="0">
                <a:solidFill>
                  <a:srgbClr val="0070C0"/>
                </a:solidFill>
                <a:latin typeface="+mj-lt"/>
                <a:ea typeface="Times New Roman"/>
              </a:rPr>
              <a:t>активизация лексического словаря; </a:t>
            </a:r>
          </a:p>
          <a:p>
            <a:pPr marL="64770" marR="28194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b="0" dirty="0">
                <a:solidFill>
                  <a:srgbClr val="0070C0"/>
                </a:solidFill>
                <a:latin typeface="+mj-lt"/>
                <a:ea typeface="Times New Roman"/>
              </a:rPr>
              <a:t>развитие монологической и связной речи; </a:t>
            </a:r>
          </a:p>
          <a:p>
            <a:pPr marL="64770" marR="28194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b="0" dirty="0">
                <a:solidFill>
                  <a:srgbClr val="0070C0"/>
                </a:solidFill>
                <a:latin typeface="+mj-lt"/>
                <a:ea typeface="Times New Roman"/>
              </a:rPr>
              <a:t>развитие логического мышления, памяти, внимания, воображения, фантазии;</a:t>
            </a:r>
          </a:p>
          <a:p>
            <a:pPr marL="6477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b="0" dirty="0">
                <a:solidFill>
                  <a:srgbClr val="0070C0"/>
                </a:solidFill>
                <a:latin typeface="+mj-lt"/>
                <a:ea typeface="Times New Roman"/>
              </a:rPr>
              <a:t>формирование навыков сочинительства; </a:t>
            </a:r>
          </a:p>
          <a:p>
            <a:pPr marL="64770" algn="just">
              <a:spcAft>
                <a:spcPts val="0"/>
              </a:spcAft>
            </a:pPr>
            <a:r>
              <a:rPr lang="ru-RU" sz="2400" b="0" dirty="0">
                <a:solidFill>
                  <a:srgbClr val="0070C0"/>
                </a:solidFill>
                <a:latin typeface="+mj-lt"/>
                <a:ea typeface="Times New Roman"/>
              </a:rPr>
              <a:t>развитие общей и мелкой </a:t>
            </a:r>
            <a:r>
              <a:rPr lang="ru-RU" sz="2400" b="0" dirty="0" smtClean="0">
                <a:solidFill>
                  <a:srgbClr val="0070C0"/>
                </a:solidFill>
                <a:latin typeface="+mj-lt"/>
                <a:ea typeface="Times New Roman"/>
              </a:rPr>
              <a:t>моторики;</a:t>
            </a:r>
            <a:r>
              <a:rPr lang="ru-RU" sz="2400" dirty="0">
                <a:latin typeface="Times New Roman"/>
                <a:ea typeface="Times New Roman"/>
              </a:rPr>
              <a:t> </a:t>
            </a:r>
            <a:endParaRPr lang="ru-RU" sz="2400" dirty="0" smtClean="0">
              <a:latin typeface="Times New Roman"/>
              <a:ea typeface="Times New Roman"/>
            </a:endParaRPr>
          </a:p>
          <a:p>
            <a:pPr marL="6477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b="0" dirty="0">
                <a:solidFill>
                  <a:srgbClr val="0070C0"/>
                </a:solidFill>
                <a:latin typeface="+mj-lt"/>
                <a:ea typeface="Times New Roman"/>
              </a:rPr>
              <a:t>формирование творческих способностей; </a:t>
            </a:r>
          </a:p>
          <a:p>
            <a:pPr marL="6477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b="0" dirty="0">
                <a:solidFill>
                  <a:srgbClr val="0070C0"/>
                </a:solidFill>
                <a:latin typeface="+mj-lt"/>
                <a:ea typeface="Times New Roman"/>
              </a:rPr>
              <a:t>воспитание доброжелательности; </a:t>
            </a:r>
          </a:p>
          <a:p>
            <a:pPr marL="6477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400" b="0" dirty="0">
                <a:solidFill>
                  <a:srgbClr val="0070C0"/>
                </a:solidFill>
                <a:latin typeface="+mj-lt"/>
                <a:ea typeface="Times New Roman"/>
              </a:rPr>
              <a:t>развитие коммуникативных </a:t>
            </a:r>
            <a:r>
              <a:rPr lang="ru-RU" sz="2400" b="0" dirty="0" smtClean="0">
                <a:solidFill>
                  <a:srgbClr val="0070C0"/>
                </a:solidFill>
                <a:latin typeface="+mj-lt"/>
                <a:ea typeface="Times New Roman"/>
              </a:rPr>
              <a:t>навыков</a:t>
            </a:r>
            <a:r>
              <a:rPr lang="ru-RU" sz="2400" b="0" dirty="0">
                <a:solidFill>
                  <a:srgbClr val="0070C0"/>
                </a:solidFill>
                <a:latin typeface="+mj-lt"/>
                <a:ea typeface="Times New Roman"/>
              </a:rPr>
              <a:t>.</a:t>
            </a:r>
          </a:p>
          <a:p>
            <a:pPr marL="6477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u-RU" sz="2400" b="0" dirty="0">
              <a:solidFill>
                <a:srgbClr val="0070C0"/>
              </a:solidFill>
              <a:latin typeface="+mj-lt"/>
              <a:ea typeface="Times New Roman"/>
            </a:endParaRPr>
          </a:p>
          <a:p>
            <a:endParaRPr lang="ru-RU" sz="2400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90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830992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rgbClr val="FE0000"/>
                </a:solidFill>
                <a:cs typeface="Times New Roman" panose="02020603050405020304" pitchFamily="18" charset="0"/>
              </a:rPr>
              <a:t>Классификация макетов </a:t>
            </a:r>
            <a:r>
              <a:rPr lang="ru-RU" sz="4400" b="1" dirty="0">
                <a:solidFill>
                  <a:srgbClr val="FE0000"/>
                </a:solidFill>
                <a:cs typeface="Times New Roman" panose="02020603050405020304" pitchFamily="18" charset="0"/>
              </a:rPr>
              <a:t/>
            </a:r>
            <a:br>
              <a:rPr lang="ru-RU" sz="4400" b="1" dirty="0">
                <a:solidFill>
                  <a:srgbClr val="FE0000"/>
                </a:solidFill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(по </a:t>
            </a:r>
            <a:r>
              <a:rPr lang="ru-RU" sz="2400" b="1" dirty="0" err="1" smtClean="0">
                <a:solidFill>
                  <a:srgbClr val="FF0000"/>
                </a:solidFill>
              </a:rPr>
              <a:t>коротковой</a:t>
            </a:r>
            <a:r>
              <a:rPr lang="ru-RU" sz="2400" b="1" dirty="0" smtClean="0">
                <a:solidFill>
                  <a:srgbClr val="FF0000"/>
                </a:solidFill>
              </a:rPr>
              <a:t> н. а.)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1700808"/>
            <a:ext cx="5616624" cy="3024336"/>
          </a:xfrm>
        </p:spPr>
        <p:txBody>
          <a:bodyPr>
            <a:normAutofit/>
          </a:bodyPr>
          <a:lstStyle/>
          <a:p>
            <a:pPr marL="457200" indent="-457200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sz="3200" cap="all" dirty="0" smtClean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Times New Roman" panose="02020603050405020304" pitchFamily="18" charset="0"/>
              </a:rPr>
              <a:t>Макеты – модели</a:t>
            </a:r>
          </a:p>
          <a:p>
            <a:pPr marL="0" indent="0">
              <a:spcBef>
                <a:spcPct val="0"/>
              </a:spcBef>
            </a:pPr>
            <a:endParaRPr lang="ru-RU" sz="3200" cap="all" dirty="0" smtClean="0">
              <a:solidFill>
                <a:schemeClr val="accent3">
                  <a:lumMod val="75000"/>
                </a:schemeClr>
              </a:solidFill>
              <a:latin typeface="+mj-lt"/>
              <a:ea typeface="+mj-ea"/>
              <a:cs typeface="Times New Roman" panose="02020603050405020304" pitchFamily="18" charset="0"/>
            </a:endParaRPr>
          </a:p>
          <a:p>
            <a:pPr marL="457200" indent="-457200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sz="3200" cap="all" dirty="0" smtClean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Times New Roman" panose="02020603050405020304" pitchFamily="18" charset="0"/>
              </a:rPr>
              <a:t>Макеты - карты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sz="2400" cap="all" dirty="0" smtClean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Times New Roman" panose="02020603050405020304" pitchFamily="18" charset="0"/>
              </a:rPr>
              <a:t>Ландшафтный  макет – карта</a:t>
            </a:r>
          </a:p>
          <a:p>
            <a:pPr marL="0" indent="0">
              <a:spcBef>
                <a:spcPct val="0"/>
              </a:spcBef>
            </a:pPr>
            <a:endParaRPr lang="ru-RU" sz="2400" cap="all" dirty="0" smtClean="0">
              <a:solidFill>
                <a:schemeClr val="accent3">
                  <a:lumMod val="75000"/>
                </a:schemeClr>
              </a:solidFill>
              <a:latin typeface="+mj-lt"/>
              <a:ea typeface="+mj-ea"/>
              <a:cs typeface="Times New Roman" panose="02020603050405020304" pitchFamily="18" charset="0"/>
            </a:endParaRPr>
          </a:p>
          <a:p>
            <a:pPr marL="457200" indent="-457200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ru-RU" sz="3200" cap="all" dirty="0" smtClean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Times New Roman" panose="02020603050405020304" pitchFamily="18" charset="0"/>
              </a:rPr>
              <a:t>Универсальный </a:t>
            </a:r>
            <a:r>
              <a:rPr lang="ru-RU" sz="3200" cap="all" dirty="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Times New Roman" panose="02020603050405020304" pitchFamily="18" charset="0"/>
              </a:rPr>
              <a:t>макет</a:t>
            </a:r>
          </a:p>
        </p:txBody>
      </p:sp>
    </p:spTree>
    <p:extLst>
      <p:ext uri="{BB962C8B-B14F-4D97-AF65-F5344CB8AC3E}">
        <p14:creationId xmlns:p14="http://schemas.microsoft.com/office/powerpoint/2010/main" val="201764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Макеты - модели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908720"/>
            <a:ext cx="7520940" cy="5760640"/>
          </a:xfrm>
        </p:spPr>
        <p:txBody>
          <a:bodyPr>
            <a:normAutofit fontScale="92500" lnSpcReduction="20000"/>
          </a:bodyPr>
          <a:lstStyle/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pPr algn="ctr"/>
            <a:r>
              <a:rPr lang="ru-RU" sz="3900" dirty="0" smtClean="0">
                <a:solidFill>
                  <a:schemeClr val="accent2"/>
                </a:solidFill>
              </a:rPr>
              <a:t>ПРЯНИЧНЫЙ  ДОМИК</a:t>
            </a:r>
            <a:endParaRPr lang="ru-RU" sz="3900" dirty="0">
              <a:solidFill>
                <a:schemeClr val="accent2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86114"/>
            <a:ext cx="4044392" cy="53886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0070C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34" y="980728"/>
            <a:ext cx="3654511" cy="4869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0070C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1578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459" y="332656"/>
            <a:ext cx="7520940" cy="54864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Макеты - модели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908720"/>
            <a:ext cx="7520940" cy="5949280"/>
          </a:xfrm>
        </p:spPr>
        <p:txBody>
          <a:bodyPr>
            <a:normAutofit fontScale="85000" lnSpcReduction="20000"/>
          </a:bodyPr>
          <a:lstStyle/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pPr algn="ctr"/>
            <a:endParaRPr lang="ru-RU" sz="3900" dirty="0" smtClean="0">
              <a:solidFill>
                <a:schemeClr val="accent2"/>
              </a:solidFill>
            </a:endParaRPr>
          </a:p>
          <a:p>
            <a:pPr algn="ctr"/>
            <a:r>
              <a:rPr lang="ru-RU" sz="3900" dirty="0" smtClean="0">
                <a:solidFill>
                  <a:schemeClr val="accent2"/>
                </a:solidFill>
              </a:rPr>
              <a:t>КАМИН</a:t>
            </a:r>
            <a:endParaRPr lang="ru-RU" sz="3900" dirty="0">
              <a:solidFill>
                <a:schemeClr val="accent2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980728"/>
            <a:ext cx="7108643" cy="5328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0070C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827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Макеты - КАРТЫ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908720"/>
            <a:ext cx="7520940" cy="5949280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pPr algn="ctr"/>
            <a:endParaRPr lang="ru-RU" sz="3900" dirty="0" smtClean="0">
              <a:solidFill>
                <a:schemeClr val="accent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049" y="260648"/>
            <a:ext cx="4193438" cy="31433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573016"/>
            <a:ext cx="4193282" cy="31432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0070C0"/>
            </a:solidFill>
          </a:ln>
          <a:effectLst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84" y="934217"/>
            <a:ext cx="4264951" cy="56824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0070C0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240927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225</TotalTime>
  <Words>300</Words>
  <Application>Microsoft Office PowerPoint</Application>
  <PresentationFormat>Экран (4:3)</PresentationFormat>
  <Paragraphs>99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Углы</vt:lpstr>
      <vt:lpstr>                                Муниципальное бюджетное дошкольное образовательное учреждение  детский сад №7 «жар – птица»      Развитие игровой деятельности средствами макетирования                                                                                                НИЖНЕВАРТОВСК    2018</vt:lpstr>
      <vt:lpstr>Презентация PowerPoint</vt:lpstr>
      <vt:lpstr>Фгос до</vt:lpstr>
      <vt:lpstr>МАКЕТ  (МАСШТАБНАЯ МОДЕЛЬ)</vt:lpstr>
      <vt:lpstr>Презентация PowerPoint</vt:lpstr>
      <vt:lpstr>Классификация макетов  (по коротковой н. а.)</vt:lpstr>
      <vt:lpstr>Макеты - модели</vt:lpstr>
      <vt:lpstr>Макеты - модели</vt:lpstr>
      <vt:lpstr>Макеты - КАРТЫ</vt:lpstr>
      <vt:lpstr>Сенсорная коробка</vt:lpstr>
      <vt:lpstr>ЭТАПЫ РАБОТЫ ПО СОЗДАНИЮ МАКЕТА</vt:lpstr>
      <vt:lpstr>Благодарю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БЮДЖЕТНОЕ ДОШКОЛЬНОЕ УЧРЕЖДЕНИЕ  ДЕТСКИЙ САД №7 «ЖАР –ПТИЦА»  Развитие игровой деятельности средствами макетирования</dc:title>
  <dc:creator>Sadik</dc:creator>
  <cp:lastModifiedBy>Sadik</cp:lastModifiedBy>
  <cp:revision>54</cp:revision>
  <dcterms:created xsi:type="dcterms:W3CDTF">2018-02-01T02:21:47Z</dcterms:created>
  <dcterms:modified xsi:type="dcterms:W3CDTF">2018-02-01T07:21:34Z</dcterms:modified>
</cp:coreProperties>
</file>