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62171187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a9ee017dae5f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79512" y="5877272"/>
            <a:ext cx="1365622" cy="8291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9ee017dae5f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9512" y="5877272"/>
            <a:ext cx="1365622" cy="82912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5C984-AB0D-43C5-997B-38F22A64B73A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BF4A1-23ED-4286-A78D-618F858D71C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62171187.jpg"/>
          <p:cNvPicPr>
            <a:picLocks noChangeAspect="1"/>
          </p:cNvPicPr>
          <p:nvPr/>
        </p:nvPicPr>
        <p:blipFill>
          <a:blip r:embed="rId4" cstate="print">
            <a:lum contrast="10000"/>
          </a:blip>
          <a:stretch>
            <a:fillRect/>
          </a:stretch>
        </p:blipFill>
        <p:spPr>
          <a:xfrm>
            <a:off x="251520" y="260648"/>
            <a:ext cx="8640960" cy="640871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a9ee017dae5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5877272"/>
            <a:ext cx="1365622" cy="8291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rizminsk.org/e/260025.htm#022" TargetMode="External"/><Relationship Id="rId13" Type="http://schemas.openxmlformats.org/officeDocument/2006/relationships/hyperlink" Target="http://www.trizminsk.org/e/260025.htm#034" TargetMode="External"/><Relationship Id="rId3" Type="http://schemas.openxmlformats.org/officeDocument/2006/relationships/hyperlink" Target="http://www.trizminsk.org/e/260025.htm#011" TargetMode="External"/><Relationship Id="rId7" Type="http://schemas.openxmlformats.org/officeDocument/2006/relationships/hyperlink" Target="http://www.trizminsk.org/e/260025.htm#02" TargetMode="External"/><Relationship Id="rId12" Type="http://schemas.openxmlformats.org/officeDocument/2006/relationships/hyperlink" Target="http://www.trizminsk.org/e/260025.htm#033" TargetMode="External"/><Relationship Id="rId2" Type="http://schemas.openxmlformats.org/officeDocument/2006/relationships/hyperlink" Target="http://www.trizminsk.org/e/260025.htm#0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rizminsk.org/e/260025.htm#014" TargetMode="External"/><Relationship Id="rId11" Type="http://schemas.openxmlformats.org/officeDocument/2006/relationships/hyperlink" Target="http://www.trizminsk.org/e/260025.htm#032" TargetMode="External"/><Relationship Id="rId5" Type="http://schemas.openxmlformats.org/officeDocument/2006/relationships/hyperlink" Target="http://www.trizminsk.org/e/260025.htm#013" TargetMode="External"/><Relationship Id="rId15" Type="http://schemas.openxmlformats.org/officeDocument/2006/relationships/hyperlink" Target="http://www.trizminsk.org/e/260025.htm#04" TargetMode="External"/><Relationship Id="rId10" Type="http://schemas.openxmlformats.org/officeDocument/2006/relationships/hyperlink" Target="http://www.trizminsk.org/e/260025.htm#031" TargetMode="External"/><Relationship Id="rId4" Type="http://schemas.openxmlformats.org/officeDocument/2006/relationships/hyperlink" Target="http://www.trizminsk.org/e/260025.htm#012" TargetMode="External"/><Relationship Id="rId9" Type="http://schemas.openxmlformats.org/officeDocument/2006/relationships/hyperlink" Target="http://www.trizminsk.org/e/260025.htm#03" TargetMode="External"/><Relationship Id="rId14" Type="http://schemas.openxmlformats.org/officeDocument/2006/relationships/hyperlink" Target="http://www.trizminsk.org/e/260025.htm#031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79208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МУНИЦИПАЛЬНОЕ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БЮДЖЕТНОЕ ДОШКОЛЬНОЕ ОБРАЗОВАТЕЛЬНОЕ УЧРЕЖДЕНИЕ</a:t>
            </a:r>
            <a:b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ДЕТСКИЙ САД №7 «ЖАР – ПТИЦА»</a:t>
            </a:r>
            <a:r>
              <a:rPr lang="ru-RU" sz="1400" b="1" dirty="0">
                <a:solidFill>
                  <a:srgbClr val="FFC000"/>
                </a:solidFill>
                <a:ea typeface="+mn-ea"/>
                <a:cs typeface="+mn-cs"/>
              </a:rPr>
              <a:t/>
            </a:r>
            <a:br>
              <a:rPr lang="ru-RU" sz="1400" b="1" dirty="0">
                <a:solidFill>
                  <a:srgbClr val="FFC000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9254"/>
            <a:ext cx="7344816" cy="1752600"/>
          </a:xfrm>
        </p:spPr>
        <p:txBody>
          <a:bodyPr>
            <a:normAutofit/>
          </a:bodyPr>
          <a:lstStyle/>
          <a:p>
            <a:pPr lvl="0">
              <a:buClr>
                <a:srgbClr val="9FB8CD"/>
              </a:buClr>
              <a:buSzPct val="85000"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«Развитие речи дошкольников </a:t>
            </a:r>
          </a:p>
          <a:p>
            <a:pPr lvl="0">
              <a:buClr>
                <a:srgbClr val="9FB8CD"/>
              </a:buClr>
              <a:buSzPct val="85000"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средствами ТРИЗ-технологии»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13384" y="4239540"/>
            <a:ext cx="734481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5622808"/>
            <a:ext cx="43924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9FB8CD"/>
              </a:buClr>
              <a:buSzPct val="85000"/>
            </a:pP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Воспитатель: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Кольдяева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</a:rPr>
              <a:t>  М. Ю.</a:t>
            </a:r>
            <a:endParaRPr lang="ru-RU" sz="2200" b="1" dirty="0">
              <a:solidFill>
                <a:schemeClr val="tx2">
                  <a:lumMod val="75000"/>
                </a:schemeClr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846640" cy="5904655"/>
          </a:xfrm>
        </p:spPr>
        <p:txBody>
          <a:bodyPr>
            <a:normAutofit/>
          </a:bodyPr>
          <a:lstStyle/>
          <a:p>
            <a:pPr algn="r">
              <a:spcAft>
                <a:spcPts val="0"/>
              </a:spcAft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"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Каждый ребенок изначально талантлив и даже гениален, но его надо научить ориентироваться в современном мире, чтобы при минимуме затрат достичь максимального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эффекта«</a:t>
            </a:r>
            <a:b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Генрих </a:t>
            </a:r>
            <a:r>
              <a:rPr lang="ru-RU" sz="31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Саулович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31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Альтшуллер</a:t>
            </a:r>
            <a:endParaRPr lang="ru-RU" sz="31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05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51125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ТРИЗ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технологии: формирование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 детей творческого мышления, поисковой активности, развитие речи и творческого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воображения.</a:t>
            </a:r>
            <a:b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МЕТОДОЛОГИЧЕСКАЯ ОСНОВА </a:t>
            </a:r>
            <a:r>
              <a:rPr lang="ru-RU" sz="2800" dirty="0" smtClean="0">
                <a:latin typeface="Times New Roman"/>
                <a:ea typeface="Times New Roman"/>
              </a:rPr>
              <a:t>ТРИЗ - личностно  </a:t>
            </a:r>
            <a:r>
              <a:rPr lang="ru-RU" sz="2800" dirty="0">
                <a:latin typeface="Times New Roman"/>
                <a:ea typeface="Times New Roman"/>
              </a:rPr>
              <a:t>ориентированный подход к процессу становления </a:t>
            </a:r>
            <a:r>
              <a:rPr lang="ru-RU" sz="2800" dirty="0" smtClean="0">
                <a:latin typeface="Times New Roman"/>
                <a:ea typeface="Times New Roman"/>
              </a:rPr>
              <a:t>личности.</a:t>
            </a:r>
            <a:br>
              <a:rPr lang="ru-RU" sz="2800" dirty="0" smtClean="0">
                <a:latin typeface="Times New Roman"/>
                <a:ea typeface="Times New Roman"/>
              </a:rPr>
            </a:br>
            <a:r>
              <a:rPr lang="ru-RU" sz="2800" dirty="0">
                <a:latin typeface="Times New Roman"/>
                <a:ea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Отличительная особенность данной технологии </a:t>
            </a:r>
            <a:r>
              <a:rPr lang="ru-RU" sz="2800" dirty="0">
                <a:latin typeface="Times New Roman"/>
                <a:ea typeface="Times New Roman"/>
              </a:rPr>
              <a:t>-  ребенок усваивает обобщенные алгоритмы организации собственной творческой </a:t>
            </a:r>
            <a:r>
              <a:rPr lang="ru-RU" sz="2800" dirty="0" smtClean="0">
                <a:latin typeface="Times New Roman"/>
                <a:ea typeface="Times New Roman"/>
              </a:rPr>
              <a:t>деятельности</a:t>
            </a:r>
            <a:r>
              <a:rPr lang="ru-RU" sz="2800" dirty="0">
                <a:latin typeface="Times New Roman"/>
                <a:ea typeface="Times New Roman"/>
              </a:rPr>
              <a:t>. </a:t>
            </a:r>
            <a:r>
              <a:rPr lang="ru-RU" sz="2800" dirty="0" smtClean="0">
                <a:latin typeface="Times New Roman"/>
                <a:ea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r>
              <a:rPr lang="ru-RU" sz="2000" dirty="0" smtClean="0">
                <a:latin typeface="Times New Roman"/>
                <a:ea typeface="Times New Roman"/>
              </a:rPr>
              <a:t/>
            </a:r>
            <a:br>
              <a:rPr lang="ru-RU" sz="2000" dirty="0" smtClean="0"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r>
              <a:rPr lang="ru-RU" sz="2000" dirty="0" smtClean="0">
                <a:latin typeface="Times New Roman"/>
                <a:ea typeface="Times New Roman"/>
              </a:rPr>
              <a:t/>
            </a:r>
            <a:br>
              <a:rPr lang="ru-RU" sz="2000" dirty="0" smtClean="0"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endParaRPr lang="ru-RU" sz="20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76149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РАЗВИТИЕ РЕЧИ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124744"/>
            <a:ext cx="8136904" cy="5040560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64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2"/>
              </a:rPr>
              <a:t>ОБУЧЕНИЕ </a:t>
            </a:r>
            <a:r>
              <a:rPr lang="ru-RU" sz="64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2"/>
              </a:rPr>
              <a:t>ДЕТЕЙ СОЗДАНИЮ ОБРАЗНЫХ ХАРАКТЕРИСТИК ОБЪЕКТОВ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14450" indent="-857250" algn="l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3"/>
              </a:rPr>
              <a:t>ТЕХНОЛОГИЯ ОБУЧЕНИЯ ДЕТЕЙ СОСТАВЛЕНИЮ СРАВНЕНИЙ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4"/>
              </a:rPr>
              <a:t>ТЕХНОЛОГИЯ ОБУЧЕНИЯ ДЕТЕЙ СОСТАВЛЕНИЮ ЗАГАДОК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5"/>
              </a:rPr>
              <a:t>ТЕХНОЛОГИЯ ОБУЧЕНИЯ ДЕТЕЙ СОСТАВЛЕНИЮ МЕТАФОР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6"/>
              </a:rPr>
              <a:t>ИГРЫ И ТВОРЧЕСКИЕ ЗАДАНИЯ ДЛЯ РАЗВИТИЯ ВЫРАЗИТЕЛЬНОСТИ </a:t>
            </a: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6"/>
              </a:rPr>
              <a:t>РЕЧИ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64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7"/>
              </a:rPr>
              <a:t>СОСТАВЛЕНИЕ ДОШКОЛЬНИКАМИ РИФМОВАННЫХ ТЕКСТОВ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14450" indent="-857250" algn="l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8"/>
              </a:rPr>
              <a:t>ИГРЫ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8"/>
              </a:rPr>
              <a:t>И ТВОРЧЕСКИЕ ЗАДАНИЯ ДЛЯ СОСТАВЛЕНИЯ РИФМОВАННЫХ </a:t>
            </a: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8"/>
              </a:rPr>
              <a:t>ТЕКСТОВ</a:t>
            </a:r>
            <a:endParaRPr lang="ru-RU" sz="6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314450" indent="-857250" algn="l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9"/>
              </a:rPr>
              <a:t>ОБУЧЕНИЕ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9"/>
              </a:rPr>
              <a:t>ДЕТЕЙ СОСТАВЛЕНИЮ ТВОРЧЕСКИХ РАССКАЗОВ ПО </a:t>
            </a: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9"/>
              </a:rPr>
              <a:t>КАРТИНЕ</a:t>
            </a:r>
            <a:endParaRPr lang="ru-RU" sz="64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314450" indent="-857250" algn="l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0"/>
              </a:rPr>
              <a:t>«ОПРЕДЕЛЕНИЕ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0"/>
              </a:rPr>
              <a:t>СОСТАВА КАРТИНЫ"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1"/>
              </a:rPr>
              <a:t>"УСТАНОВЛЕНИЕ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1"/>
              </a:rPr>
              <a:t>ВЗАИМОСВЯЗЕЙ МЕЖДУ ОБЪЕКТАМИ НА КАРТИНЕ"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2"/>
              </a:rPr>
              <a:t>"ОПИСАНИЕ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2"/>
              </a:rPr>
              <a:t>НА ОСНОВЕ ВОЗМОЖНОГО ВОСПРИЯТИЯ ОБЪЕКТОВ КАРТИНЫ РАЗНЫМИ ОРГАНАМИ ЧУВСТВ"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3"/>
              </a:rPr>
              <a:t>"СОСТАВЛЕНИЕ 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3"/>
              </a:rPr>
              <a:t>ЗАГАДОК И МЕТАФОР ПО КАРТИНЕ"</a:t>
            </a: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b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4"/>
              </a:rPr>
              <a:t>ИГРЫ И ТВОРЧЕСКИЕ ЗАДАНИЯ ДЛЯ ОСВОЕНИЯ АЛГОРИТМОВ РАБОТЫ С </a:t>
            </a:r>
            <a:r>
              <a:rPr lang="ru-RU" sz="6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4"/>
              </a:rPr>
              <a:t>КАРТИНОЙ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4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5"/>
              </a:rPr>
              <a:t>ОБУЧЕНИЕ </a:t>
            </a:r>
            <a:r>
              <a:rPr lang="ru-RU" sz="6400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15"/>
              </a:rPr>
              <a:t>ДОШКОЛЬНИКОВ СОСТАВЛЕНИЮ ТЕКСТОВ СКАЗОЧНОГО СОДЕРЖАНИЯ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973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548680"/>
            <a:ext cx="7776864" cy="568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Игры и творческие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задания</a:t>
            </a: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для развития выразительности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речи</a:t>
            </a: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«Цепочка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«Угадай по описанию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«Выбери признак, который есть у других объектов» 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«Я назову признак, а вы перечислите его значения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«Что (кто) делает так же?» </a:t>
            </a:r>
            <a:endParaRPr lang="en-US" sz="3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44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136904" cy="590465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Технология обучения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endParaRPr lang="en-US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составлению загадок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МОДЕЛЬ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</a:t>
            </a:r>
            <a:endParaRPr lang="en-US" sz="2000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311634"/>
              </p:ext>
            </p:extLst>
          </p:nvPr>
        </p:nvGraphicFramePr>
        <p:xfrm>
          <a:off x="539551" y="2348880"/>
          <a:ext cx="8208914" cy="2313432"/>
        </p:xfrm>
        <a:graphic>
          <a:graphicData uri="http://schemas.openxmlformats.org/drawingml/2006/table">
            <a:tbl>
              <a:tblPr firstRow="1" firstCol="1" bandRow="1"/>
              <a:tblGrid>
                <a:gridCol w="2656566"/>
                <a:gridCol w="2688828"/>
                <a:gridCol w="28635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Вопросы педагога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КАКОЙ?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ЧТО БЫВАЕТ </a:t>
                      </a:r>
                      <a:endParaRPr lang="en-US" sz="18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ТАКИМ </a:t>
                      </a: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ЖЕ?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Какой объект  по цвету?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разноцветный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яркая радуга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говорит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болтливый человек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веселый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47650" algn="l"/>
                          <a:tab pos="1086485" algn="ctr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уличный 	клоун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86000" y="4653136"/>
            <a:ext cx="516632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Итоговая загадка: </a:t>
            </a:r>
            <a:endParaRPr lang="en-US" b="1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Разноцветный,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яркая радуга;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35255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говорит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болтливый человек;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135255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веселый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 НЕ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уличный клоун».</a:t>
            </a:r>
          </a:p>
        </p:txBody>
      </p:sp>
    </p:spTree>
    <p:extLst>
      <p:ext uri="{BB962C8B-B14F-4D97-AF65-F5344CB8AC3E}">
        <p14:creationId xmlns:p14="http://schemas.microsoft.com/office/powerpoint/2010/main" val="216080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7992888" cy="54006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4664"/>
            <a:ext cx="7992888" cy="9921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ct val="20000"/>
              </a:spcBef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Игры и творческие задания для составления рифмованных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текстов</a:t>
            </a:r>
            <a:endParaRPr lang="en-US" sz="20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10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«О ком? О чем?» 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«Доскажи словечко» 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«Склад-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несклад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 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600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Чистоговорки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 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«Сочини дальше» </a:t>
            </a:r>
            <a:endParaRPr lang="en-US" sz="36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«Исправь меня» </a:t>
            </a:r>
            <a:endParaRPr lang="ru-RU" sz="36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«Дразнилка» </a:t>
            </a: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3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3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en-US" sz="3200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Bef>
                <a:spcPct val="20000"/>
              </a:spcBef>
            </a:pPr>
            <a:endParaRPr lang="ru-RU" sz="32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5517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08912" cy="60486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Игры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 творческие задания для освоения алгоритмов работы с картиной</a:t>
            </a:r>
            <a:b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Игры с «подзорной трубой» </a:t>
            </a:r>
            <a:b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«Ожившие предметы» </a:t>
            </a:r>
            <a:b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«Волшебный гость»</a:t>
            </a:r>
            <a:r>
              <a:rPr lang="en-US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«Живые картинки» </a:t>
            </a:r>
            <a:b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</a:rPr>
              <a:t>«Кто о чем говорит</a:t>
            </a:r>
            <a:r>
              <a:rPr lang="ru-RU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?»</a:t>
            </a:r>
            <a: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 нам пришел волшебник «Я ощущаю запах» </a:t>
            </a:r>
            <a:r>
              <a:rPr lang="ru-RU" sz="2700" dirty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rgbClr val="002060"/>
                </a:solidFill>
                <a:ea typeface="Calibri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</a:rPr>
              <a:t>К нам пришел волшебник </a:t>
            </a:r>
            <a: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</a:rPr>
              <a:t>Я ощущаю лицом и руками»</a:t>
            </a:r>
            <a:r>
              <a:rPr lang="ru-RU" sz="2700" dirty="0">
                <a:solidFill>
                  <a:srgbClr val="002060"/>
                </a:solidFill>
                <a:latin typeface="Times New Roman"/>
                <a:ea typeface="Times New Roman"/>
              </a:rPr>
              <a:t> </a:t>
            </a:r>
            <a:r>
              <a:rPr lang="en-US" sz="27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en-US" sz="27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 нам пришел волшебник «Я пробую на вкус»</a:t>
            </a: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«Что было, что будет?» </a:t>
            </a:r>
            <a: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en-US" sz="27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«В гости пришли Волшебники Времени» 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309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7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237986"/>
      </p:ext>
    </p:extLst>
  </p:cSld>
  <p:clrMapOvr>
    <a:masterClrMapping/>
  </p:clrMapOvr>
</p:sld>
</file>

<file path=ppt/theme/theme1.xml><?xml version="1.0" encoding="utf-8"?>
<a:theme xmlns:a="http://schemas.openxmlformats.org/drawingml/2006/main" name="математик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математика1</Template>
  <TotalTime>309</TotalTime>
  <Words>148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математика1</vt:lpstr>
      <vt:lpstr>   МУНИЦИПАЛЬНОЕ БЮДЖЕТНОЕ ДОШКОЛЬНОЕ ОБРАЗОВАТЕЛЬНОЕ УЧРЕЖДЕНИЕ   ДЕТСКИЙ САД №7 «ЖАР – ПТИЦА» </vt:lpstr>
      <vt:lpstr>"Каждый ребенок изначально талантлив и даже гениален, но его надо научить ориентироваться в современном мире, чтобы при минимуме затрат достичь максимального эффекта«  Генрих Саулович Альтшуллер</vt:lpstr>
      <vt:lpstr>   ЦЕЛЬ ТРИЗ технологии: формирование у детей творческого мышления, поисковой активности, развитие речи и творческого воображения.  МЕТОДОЛОГИЧЕСКАЯ ОСНОВА ТРИЗ - личностно  ориентированный подход к процессу становления личности.  Отличительная особенность данной технологии -  ребенок усваивает обобщенные алгоритмы организации собственной творческой деятельности.       </vt:lpstr>
      <vt:lpstr>РАЗВИТИЕ РЕЧИ</vt:lpstr>
      <vt:lpstr>Презентация PowerPoint</vt:lpstr>
      <vt:lpstr>Презентация PowerPoint</vt:lpstr>
      <vt:lpstr>    </vt:lpstr>
      <vt:lpstr>     Игры и творческие задания для освоения алгоритмов работы с картиной Игры с «подзорной трубой»  «Ожившие предметы»  «Волшебный гость»  «Живые картинки»  «Кто о чем говорит?» К нам пришел волшебник «Я ощущаю запах»  К нам пришел волшебник  «Я ощущаю лицом и руками»  К нам пришел волшебник «Я пробую на вкус»  «Что было, что будет?»  «В гости пришли Волшебники Времени»       </vt:lpstr>
      <vt:lpstr>СПАСИБО  ЗА 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МУНИЦИПАЛЬНОЕ БЮДЖЕТНОЕ ДОШКОЛЬНОЕ ОБРАЗОВАТЕЛЬНОЕ УЧРЕЖДЕНИЕ   ДЕТСКИЙ САД №7 «ЖАР – ПТИЦА» </dc:title>
  <dc:creator>Sadik</dc:creator>
  <cp:lastModifiedBy>Sadik</cp:lastModifiedBy>
  <cp:revision>35</cp:revision>
  <dcterms:created xsi:type="dcterms:W3CDTF">2017-11-29T02:14:34Z</dcterms:created>
  <dcterms:modified xsi:type="dcterms:W3CDTF">2017-11-29T07:32:22Z</dcterms:modified>
</cp:coreProperties>
</file>