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21"/>
  </p:notesMasterIdLst>
  <p:handoutMasterIdLst>
    <p:handoutMasterId r:id="rId22"/>
  </p:handoutMasterIdLst>
  <p:sldIdLst>
    <p:sldId id="265" r:id="rId5"/>
    <p:sldId id="266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2" r:id="rId17"/>
    <p:sldId id="283" r:id="rId18"/>
    <p:sldId id="284" r:id="rId19"/>
    <p:sldId id="285" r:id="rId2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5843" autoAdjust="0"/>
  </p:normalViewPr>
  <p:slideViewPr>
    <p:cSldViewPr snapToGrid="0" showGuides="1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00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DDCB7EC-CEDA-42D5-8A0A-747B258F7B12}" type="datetime1">
              <a:rPr lang="ru-RU" smtClean="0"/>
              <a:t>28.12.2018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78FE58C-C1A6-4C4C-90C2-B7F5B0504B2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7BBAA-8962-46BE-8131-E6CE08071E10}" type="datetime1">
              <a:rPr lang="ru-RU" smtClean="0"/>
              <a:pPr/>
              <a:t>28.12.2018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10E1E9A-E921-4174-A0FC-51868D7AC568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188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534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2AAF71-7088-4082-A4B5-5D2286FF71AE}" type="datetime1">
              <a:rPr lang="ru-RU" noProof="0" smtClean="0"/>
              <a:t>28.12.2018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05DDED-C00D-420D-BCCC-88709E63D747}" type="datetime1">
              <a:rPr lang="ru-RU" noProof="0" smtClean="0"/>
              <a:t>28.12.2018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EDCCF59-F12C-4B22-A0B5-0569E7EBF814}" type="datetime1">
              <a:rPr lang="ru-RU" noProof="0" smtClean="0"/>
              <a:t>28.12.2018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130E92-8550-4A93-A5ED-7A5CF78928CB}" type="datetime1">
              <a:rPr lang="ru-RU" noProof="0" smtClean="0"/>
              <a:t>28.12.2018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50B887-75E0-4C5B-AF37-E33049182621}" type="datetime1">
              <a:rPr lang="ru-RU" noProof="0" smtClean="0"/>
              <a:t>28.12.2018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 rtlCol="0"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379668-2161-488D-96B8-6A859D0F15B4}" type="datetime1">
              <a:rPr lang="ru-RU" noProof="0" smtClean="0"/>
              <a:t>28.12.2018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939C50-7762-4792-95E1-E7874CF6E4AE}" type="datetime1">
              <a:rPr lang="ru-RU" noProof="0" smtClean="0"/>
              <a:t>28.12.2018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901220-6B3C-4719-8281-16AA8BA3EF64}" type="datetime1">
              <a:rPr lang="ru-RU" noProof="0" smtClean="0"/>
              <a:t>28.12.2018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D7245F-B3C7-4358-926A-1EE496656B67}" type="datetime1">
              <a:rPr lang="ru-RU" noProof="0" smtClean="0"/>
              <a:t>28.12.2018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D0A9D0-FD05-4374-8990-9A13D81CB546}" type="datetime1">
              <a:rPr lang="ru-RU" noProof="0" smtClean="0"/>
              <a:t>28.12.2018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970C57-C6EC-43E3-AE3A-40D83CDB2BD6}" type="datetime1">
              <a:rPr lang="ru-RU" noProof="0" smtClean="0"/>
              <a:t>28.12.2018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724B01-8CDF-43F1-A896-03E2F79CCBAE}" type="datetime1">
              <a:rPr lang="ru-RU" noProof="0" smtClean="0"/>
              <a:t>28.12.2018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C3194B10-7A25-4893-8C5C-B707DE59842E}" type="datetime1">
              <a:rPr lang="ru-RU" noProof="0" smtClean="0"/>
              <a:t>28.12.2018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71B7BAC7-FE87-40F6-AA24-4F4685D1B0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ouroki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videouroki.net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videouroki.net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ouroki.ne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videouroki.ne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videouroki.net/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videouroki.net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/>
              <a:t>Урок русского языка</a:t>
            </a:r>
            <a:br>
              <a:rPr lang="ru-RU" dirty="0"/>
            </a:br>
            <a:r>
              <a:rPr lang="ru-RU" dirty="0"/>
              <a:t>в 9 классе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-RU" dirty="0"/>
              <a:t>С использованием веб-сервиса </a:t>
            </a:r>
          </a:p>
          <a:p>
            <a:r>
              <a:rPr lang="en-US" dirty="0">
                <a:hlinkClick r:id="rId3"/>
              </a:rPr>
              <a:t>https://videouroki.net</a:t>
            </a:r>
            <a:endParaRPr lang="en-US" dirty="0"/>
          </a:p>
          <a:p>
            <a:r>
              <a:rPr lang="ru-RU" dirty="0"/>
              <a:t>ООО «</a:t>
            </a:r>
            <a:r>
              <a:rPr lang="ru-RU" dirty="0" err="1"/>
              <a:t>Мультиурок</a:t>
            </a:r>
            <a:r>
              <a:rPr lang="ru-RU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377F2-918C-4D81-8AB0-41E4AF1F7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91" y="238539"/>
            <a:ext cx="10797209" cy="6255026"/>
          </a:xfrm>
        </p:spPr>
        <p:txBody>
          <a:bodyPr>
            <a:normAutofit fontScale="90000"/>
          </a:bodyPr>
          <a:lstStyle/>
          <a:p>
            <a:pPr lvl="0"/>
            <a:br>
              <a:rPr lang="tr-TR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br>
              <a:rPr lang="tr-TR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ru-RU" sz="24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Цель, задачи и структура урока русского языка на тему «Синтаксический и пунктуационный разбор сложных предложений с различными видами союзной и бессоюзной связи»</a:t>
            </a:r>
            <a:br>
              <a:rPr lang="ru-RU" sz="24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ru-RU" sz="2400" b="1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Цель – </a:t>
            </a:r>
            <a:r>
              <a:rPr lang="ru-RU" sz="2400" dirty="0">
                <a:solidFill>
                  <a:schemeClr val="accent2"/>
                </a:solidFill>
                <a:latin typeface="+mn-lt"/>
              </a:rPr>
              <a:t>актуализировать знания 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учащихся об особенностях сложных предложений с различными видами союзной и бессоюзной связи; 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r>
              <a:rPr lang="ru-RU" sz="2400" dirty="0">
                <a:solidFill>
                  <a:srgbClr val="00B050"/>
                </a:solidFill>
                <a:latin typeface="+mn-lt"/>
              </a:rPr>
              <a:t>способствовать развитию 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у учащихся </a:t>
            </a:r>
            <a:r>
              <a:rPr lang="ru-RU" sz="2400" dirty="0">
                <a:solidFill>
                  <a:srgbClr val="00B050"/>
                </a:solidFill>
                <a:latin typeface="+mn-lt"/>
              </a:rPr>
              <a:t>навыка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 синтаксического разбора таких предложений.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Задачи – </a:t>
            </a:r>
            <a:r>
              <a:rPr lang="ru-RU" sz="2400" dirty="0">
                <a:solidFill>
                  <a:srgbClr val="0070C0"/>
                </a:solidFill>
                <a:latin typeface="+mn-lt"/>
              </a:rPr>
              <a:t>формировать умение анализировать, строить 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и </a:t>
            </a:r>
            <a:r>
              <a:rPr lang="ru-RU" sz="2400" dirty="0">
                <a:solidFill>
                  <a:srgbClr val="0070C0"/>
                </a:solidFill>
                <a:latin typeface="+mn-lt"/>
              </a:rPr>
              <a:t>употреблять в письменной речи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сложных предложений с различными видами союзной и бессоюзной связи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2400" dirty="0">
                <a:solidFill>
                  <a:srgbClr val="0070C0"/>
                </a:solidFill>
                <a:latin typeface="+mn-lt"/>
              </a:rPr>
              <a:t>правильно расставлять в них знаки препинания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2400" dirty="0">
                <a:solidFill>
                  <a:srgbClr val="0070C0"/>
                </a:solidFill>
                <a:latin typeface="+mn-lt"/>
              </a:rPr>
              <a:t>производить их синтаксический разбор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.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r>
              <a:rPr lang="ru-RU" sz="2400" b="1" dirty="0">
                <a:solidFill>
                  <a:schemeClr val="tx1"/>
                </a:solidFill>
                <a:latin typeface="+mn-lt"/>
              </a:rPr>
              <a:t>Структура урока:</a:t>
            </a:r>
            <a:br>
              <a:rPr lang="ru-RU" sz="2400" b="1" dirty="0">
                <a:solidFill>
                  <a:schemeClr val="tx1"/>
                </a:solidFill>
                <a:latin typeface="+mn-lt"/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1. Организационный момент, создание мотивации к работе на уроке.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2. Актуализация знаний о различных видах союзной связи в сложном предложении.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3. Постановка цели, формулировка актуальных задач урока.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4. Изучение нового учебного материала.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5. Обобщение, систематизация и контроль знаний и умений учащихся.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6. Подведение итогов урока, рефлексия.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br>
              <a:rPr lang="ru-RU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83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442FF4-5F72-4169-9A30-8B8980038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Использование веб-сервиса в ходе урока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83A837-8C79-4D29-ADE1-5A6C2539E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635" y="1524000"/>
            <a:ext cx="10532165" cy="4968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Сервис </a:t>
            </a:r>
            <a:r>
              <a:rPr lang="en-US" sz="2400" u="sng" dirty="0">
                <a:hlinkClick r:id="rId2"/>
              </a:rPr>
              <a:t>https://videouroki.net</a:t>
            </a:r>
            <a:r>
              <a:rPr lang="ru-RU" sz="2400" dirty="0"/>
              <a:t> используется </a:t>
            </a:r>
            <a:r>
              <a:rPr lang="ru-RU" sz="2400" dirty="0">
                <a:solidFill>
                  <a:srgbClr val="C00000"/>
                </a:solidFill>
              </a:rPr>
              <a:t>на двух этапах </a:t>
            </a:r>
            <a:r>
              <a:rPr lang="ru-RU" sz="2400" dirty="0"/>
              <a:t>данного урока: изучение нового учебного материала, а также обобщение, систематизация и контроль знаний и умений учащихся. Применение веб-сервисов на уроках русского языка в большем объеме представляется нецелесообразным, так как на таких уроках огромную роль играет живое общение с учителем и другими учащимися.</a:t>
            </a:r>
          </a:p>
          <a:p>
            <a:pPr marL="0" indent="0">
              <a:buNone/>
            </a:pPr>
            <a:r>
              <a:rPr lang="ru-RU" sz="2400" dirty="0"/>
              <a:t>На этапе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изучения нового учебного материала </a:t>
            </a:r>
            <a:r>
              <a:rPr lang="ru-RU" sz="2400" dirty="0"/>
              <a:t>объяснение учителя дополняется самостоятельной проработкой учащимися </a:t>
            </a:r>
            <a:r>
              <a:rPr lang="ru-RU" sz="2400" dirty="0">
                <a:solidFill>
                  <a:srgbClr val="00B050"/>
                </a:solidFill>
              </a:rPr>
              <a:t>конспекта</a:t>
            </a:r>
            <a:r>
              <a:rPr lang="ru-RU" sz="2400" dirty="0"/>
              <a:t> по теме урока, размещенного в указанном веб-сервисе. </a:t>
            </a:r>
          </a:p>
          <a:p>
            <a:pPr marL="0" indent="0">
              <a:buNone/>
            </a:pPr>
            <a:r>
              <a:rPr lang="ru-RU" sz="2400" dirty="0"/>
              <a:t>Этот конспект удобен для работы с учащимися на уроке, потому что в нем производится подробный и поэтапный синтаксический анализ конкретных предложений с цветовым выделением грамматических основ всех частей предложения.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8332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CA1CE15-8254-45AE-9892-94A55ABDC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52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73AD19-CED0-467E-9030-463DF517F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443" y="365125"/>
            <a:ext cx="10174357" cy="708301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На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этапе обобщения, систематизации и контроля знаний и умений учащихся </a:t>
            </a:r>
            <a:r>
              <a:rPr lang="ru-RU" sz="2000" dirty="0">
                <a:solidFill>
                  <a:schemeClr val="tx1"/>
                </a:solidFill>
              </a:rPr>
              <a:t>предлагаем учащимся выполнить готовый тест, размещенный в веб-сервисе.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480C04F-202E-4C55-ADD4-42478A14E1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3426" y="1214791"/>
            <a:ext cx="9766852" cy="5491173"/>
          </a:xfrm>
        </p:spPr>
      </p:pic>
    </p:spTree>
    <p:extLst>
      <p:ext uri="{BB962C8B-B14F-4D97-AF65-F5344CB8AC3E}">
        <p14:creationId xmlns:p14="http://schemas.microsoft.com/office/powerpoint/2010/main" val="337735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A6D6C2-2407-462C-8B03-F52E75C58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100" y="365125"/>
            <a:ext cx="9791700" cy="1325563"/>
          </a:xfrm>
        </p:spPr>
        <p:txBody>
          <a:bodyPr>
            <a:normAutofit fontScale="90000"/>
          </a:bodyPr>
          <a:lstStyle/>
          <a:p>
            <a:br>
              <a:rPr lang="ru-RU" sz="4000" dirty="0"/>
            </a:br>
            <a:r>
              <a:rPr lang="ru-RU" sz="4000" dirty="0"/>
              <a:t>Результативность применения веб-сервиса на уроке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D385C2-F630-41FE-A4A5-C4727617A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/>
              <a:t>Основным преимуществом применения сервиса на данном уроке является возможность учителя, </a:t>
            </a:r>
          </a:p>
          <a:p>
            <a:pPr marL="0" indent="0">
              <a:buNone/>
            </a:pPr>
            <a:r>
              <a:rPr lang="ru-RU" sz="2400" dirty="0"/>
              <a:t>во-первых,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разнообразить формы работы на уроке</a:t>
            </a:r>
            <a:r>
              <a:rPr lang="ru-RU" sz="2400" dirty="0"/>
              <a:t>, что совершенно необходимо при изучении информационно нагруженных тем для поддержания внимания учащихся и, как следствие, </a:t>
            </a:r>
            <a:r>
              <a:rPr lang="ru-RU" sz="2400" dirty="0">
                <a:solidFill>
                  <a:srgbClr val="00B050"/>
                </a:solidFill>
              </a:rPr>
              <a:t>повышение эффективности усвоения ими темы урока</a:t>
            </a:r>
            <a:r>
              <a:rPr lang="ru-RU" sz="2400" dirty="0"/>
              <a:t>, </a:t>
            </a:r>
          </a:p>
          <a:p>
            <a:pPr marL="0" indent="0">
              <a:buNone/>
            </a:pPr>
            <a:r>
              <a:rPr lang="ru-RU" sz="2400" dirty="0"/>
              <a:t>во-вторых,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быстро проконтролировать усвоение новой темы </a:t>
            </a:r>
            <a:r>
              <a:rPr lang="ru-RU" sz="2400" dirty="0"/>
              <a:t>учащимися непосредственно на уроке (результаты тестирования приходят в личный кабинет педагога) и </a:t>
            </a:r>
            <a:r>
              <a:rPr lang="ru-RU" sz="2400" dirty="0">
                <a:solidFill>
                  <a:srgbClr val="7030A0"/>
                </a:solidFill>
              </a:rPr>
              <a:t>своевременно скорректировать работу с каждым из них</a:t>
            </a:r>
            <a:r>
              <a:rPr lang="ru-RU" sz="2400" dirty="0"/>
              <a:t>, в том числе и через раздачу </a:t>
            </a:r>
            <a:r>
              <a:rPr lang="ru-RU" sz="2400" dirty="0">
                <a:solidFill>
                  <a:srgbClr val="00B0F0"/>
                </a:solidFill>
              </a:rPr>
              <a:t>индивидуальных домашних заданий</a:t>
            </a:r>
            <a:r>
              <a:rPr lang="ru-RU" sz="2400" dirty="0"/>
              <a:t>, возможно, и в виде тестов, созданных в веб-сервисе.</a:t>
            </a:r>
          </a:p>
          <a:p>
            <a:pPr marL="0" indent="0">
              <a:buNone/>
            </a:pPr>
            <a:r>
              <a:rPr lang="ru-RU" sz="2400" dirty="0"/>
              <a:t>Если оценивать эффективность применения веб-сервиса в цифрах, то на таких уроках эффективность усвоения нового материала повышается примерно на 11%.</a:t>
            </a:r>
          </a:p>
        </p:txBody>
      </p:sp>
    </p:spTree>
    <p:extLst>
      <p:ext uri="{BB962C8B-B14F-4D97-AF65-F5344CB8AC3E}">
        <p14:creationId xmlns:p14="http://schemas.microsoft.com/office/powerpoint/2010/main" val="213914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95F2E3-AF2E-4BF9-9E56-99E7C190E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4000" dirty="0"/>
              <a:t>Сильные и слабые стороны веб-сервиса </a:t>
            </a:r>
            <a:r>
              <a:rPr lang="en-US" sz="4000" dirty="0">
                <a:hlinkClick r:id="rId2"/>
              </a:rPr>
              <a:t>https://videouroki.net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FD5FFC-3F6E-4356-B418-D2B9A7F28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122" y="1825625"/>
            <a:ext cx="10611678" cy="452216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/>
              <a:t>Сильные стороны (учитывая только бесплатные возможности сервиса):</a:t>
            </a:r>
          </a:p>
          <a:p>
            <a:pPr marL="0" indent="0">
              <a:buNone/>
            </a:pPr>
            <a:r>
              <a:rPr lang="ru-RU" sz="2400" dirty="0"/>
              <a:t>1. Возможность </a:t>
            </a:r>
            <a:r>
              <a:rPr lang="ru-RU" sz="2400" dirty="0">
                <a:solidFill>
                  <a:srgbClr val="00B0F0"/>
                </a:solidFill>
              </a:rPr>
              <a:t>создания теста любой сложности, с любым количеством вопросов и вариантов ответов</a:t>
            </a:r>
            <a:r>
              <a:rPr lang="ru-RU" sz="2400" dirty="0"/>
              <a:t>, в том числе с подсказками и использованием графических материалов.</a:t>
            </a:r>
          </a:p>
          <a:p>
            <a:pPr marL="0" indent="0">
              <a:buNone/>
            </a:pPr>
            <a:r>
              <a:rPr lang="ru-RU" sz="2400" dirty="0"/>
              <a:t>2. Возможность </a:t>
            </a:r>
            <a:r>
              <a:rPr lang="ru-RU" sz="2400" dirty="0">
                <a:solidFill>
                  <a:srgbClr val="FFC000"/>
                </a:solidFill>
              </a:rPr>
              <a:t>организовать самостоятельную работу</a:t>
            </a:r>
            <a:r>
              <a:rPr lang="ru-RU" sz="2400" dirty="0"/>
              <a:t> учащихся на уроке, </a:t>
            </a:r>
            <a:r>
              <a:rPr lang="ru-RU" sz="2400" dirty="0">
                <a:solidFill>
                  <a:srgbClr val="00B050"/>
                </a:solidFill>
              </a:rPr>
              <a:t>быстро проверить их знания </a:t>
            </a:r>
            <a:r>
              <a:rPr lang="ru-RU" sz="2400" dirty="0"/>
              <a:t>и </a:t>
            </a:r>
            <a:r>
              <a:rPr lang="ru-RU" sz="2400" dirty="0">
                <a:solidFill>
                  <a:srgbClr val="7030A0"/>
                </a:solidFill>
              </a:rPr>
              <a:t>принять меры по исправлению ситуации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b="1" dirty="0"/>
              <a:t>Слабые стороны:</a:t>
            </a:r>
          </a:p>
          <a:p>
            <a:pPr marL="0" indent="0">
              <a:buNone/>
            </a:pPr>
            <a:r>
              <a:rPr lang="ru-RU" sz="2400" dirty="0"/>
              <a:t>При использовании сервиса </a:t>
            </a:r>
            <a:r>
              <a:rPr lang="ru-RU" sz="2400" dirty="0">
                <a:solidFill>
                  <a:srgbClr val="FF0000"/>
                </a:solidFill>
              </a:rPr>
              <a:t>советую осторожнее подходить к созданию классов. </a:t>
            </a:r>
            <a:r>
              <a:rPr lang="ru-RU" sz="2400" dirty="0"/>
              <a:t>Если вы их создадите, ни удалить класс целиком, ни учеников по отдельности у вас не получится. Если вы уже создали класс и вписали туда учеников вручную, то после выполнения учениками теста в списке класса могут появиться дубли. Я предпочитаю не создавать класс, а просто раздавать ученикам тест (при выполнении задания они указывают свои фамилию, имя и класс), а потом отслеживать итоги через ссылку «Результаты» по конкретному тесту в моем личном кабинете.</a:t>
            </a:r>
          </a:p>
        </p:txBody>
      </p:sp>
    </p:spTree>
    <p:extLst>
      <p:ext uri="{BB962C8B-B14F-4D97-AF65-F5344CB8AC3E}">
        <p14:creationId xmlns:p14="http://schemas.microsoft.com/office/powerpoint/2010/main" val="250884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AC2183-B5B2-4FDF-A540-4EC0C1D65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4257" y="2137603"/>
            <a:ext cx="90297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/>
              <a:t>БЛАГОДАРЮ ЗА ВНИМАНИЕ! </a:t>
            </a:r>
          </a:p>
        </p:txBody>
      </p:sp>
    </p:spTree>
    <p:extLst>
      <p:ext uri="{BB962C8B-B14F-4D97-AF65-F5344CB8AC3E}">
        <p14:creationId xmlns:p14="http://schemas.microsoft.com/office/powerpoint/2010/main" val="407195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dirty="0"/>
              <a:t>СОДЕРЖАНИЕ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562099" y="1590261"/>
            <a:ext cx="9914283" cy="4757530"/>
          </a:xfrm>
        </p:spPr>
        <p:txBody>
          <a:bodyPr rtlCol="0">
            <a:normAutofit/>
          </a:bodyPr>
          <a:lstStyle/>
          <a:p>
            <a:pPr lvl="0"/>
            <a:r>
              <a:rPr lang="ru-RU" dirty="0"/>
              <a:t>Описание веб-сервиса </a:t>
            </a:r>
            <a:r>
              <a:rPr lang="en-US" dirty="0">
                <a:hlinkClick r:id="rId3"/>
              </a:rPr>
              <a:t>https://videouroki.net</a:t>
            </a:r>
            <a:r>
              <a:rPr lang="ru-RU" dirty="0"/>
              <a:t> </a:t>
            </a:r>
          </a:p>
          <a:p>
            <a:pPr lvl="1" rtl="0"/>
            <a:r>
              <a:rPr lang="ru-RU" dirty="0"/>
              <a:t>Возможности применения веб-сервиса на уроках русского языка</a:t>
            </a:r>
          </a:p>
          <a:p>
            <a:r>
              <a:rPr lang="ru-RU" dirty="0"/>
              <a:t>Цель, задачи и структура урока русского языка на тему «</a:t>
            </a:r>
            <a:r>
              <a:rPr lang="ru-RU" b="1" dirty="0"/>
              <a:t>Синтаксический и пунктуационный разбор сложных предложений с различными видами союзной и бессоюзной связи»</a:t>
            </a:r>
            <a:endParaRPr lang="ru-RU" dirty="0"/>
          </a:p>
          <a:p>
            <a:pPr lvl="1"/>
            <a:r>
              <a:rPr lang="ru-RU" dirty="0"/>
              <a:t>Особенности использования на уроке веб-сервиса </a:t>
            </a:r>
            <a:r>
              <a:rPr lang="en-US" dirty="0">
                <a:hlinkClick r:id="rId3"/>
              </a:rPr>
              <a:t>https://videouroki.net</a:t>
            </a:r>
            <a:endParaRPr lang="ru-RU" dirty="0"/>
          </a:p>
          <a:p>
            <a:pPr lvl="0"/>
            <a:r>
              <a:rPr lang="ru-RU" dirty="0"/>
              <a:t>Результативность применения веб-сервиса на уроке</a:t>
            </a:r>
          </a:p>
          <a:p>
            <a:pPr lvl="1"/>
            <a:r>
              <a:rPr lang="ru-RU" dirty="0"/>
              <a:t>Сильные и слабые стороны веб-сервиса </a:t>
            </a:r>
            <a:r>
              <a:rPr lang="en-US" dirty="0">
                <a:hlinkClick r:id="rId3"/>
              </a:rPr>
              <a:t>https://videouroki.net</a:t>
            </a:r>
            <a:endParaRPr lang="ru-RU" dirty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493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134ED6-B96F-4628-A931-AB931EA77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100" y="365125"/>
            <a:ext cx="97917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r>
              <a:rPr lang="ru-RU" dirty="0"/>
              <a:t>Описание веб-сервиса </a:t>
            </a:r>
            <a:r>
              <a:rPr lang="en-US" dirty="0">
                <a:hlinkClick r:id="rId2"/>
              </a:rPr>
              <a:t>https://videouroki.net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29D76E-5369-457F-AA06-2A93A644A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Основной функцией веб-сервиса </a:t>
            </a:r>
            <a:r>
              <a:rPr lang="en-US" dirty="0">
                <a:hlinkClick r:id="rId2"/>
              </a:rPr>
              <a:t>https://videouroki.net</a:t>
            </a:r>
            <a:r>
              <a:rPr lang="ru-RU" dirty="0"/>
              <a:t> является ОБУЧЕНИЕ. Услугу предоставляет ООО «</a:t>
            </a:r>
            <a:r>
              <a:rPr lang="ru-RU" dirty="0" err="1"/>
              <a:t>Мультиурок</a:t>
            </a:r>
            <a:r>
              <a:rPr lang="ru-RU" dirty="0"/>
              <a:t>». Лицензия на осуществление образовательной деятельности в наличии. Непосредственно для работы с учащимися предназначены разделы ТЕТРАДИ, КОНСПЕКТЫ и ТЕСТЫ. ТЕТРАДИ являются платным сервисом, поэтому учителю будут интересны, прежде всего, КОНСПЕКТЫ и ТЕСТЫ. Выбор конспектов небогат, зато тесты можно создавать самостоятельно, какие угодно и совершенно бесплатно, подключая к работе любое количество учеников. Есть возможность использовать в работе и готовые тесты.</a:t>
            </a:r>
          </a:p>
        </p:txBody>
      </p:sp>
    </p:spTree>
    <p:extLst>
      <p:ext uri="{BB962C8B-B14F-4D97-AF65-F5344CB8AC3E}">
        <p14:creationId xmlns:p14="http://schemas.microsoft.com/office/powerpoint/2010/main" val="252335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58952F-5486-4E98-8BE7-23ED1E8E7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Возможности применения веб-сервиса на уроках русского языка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685D04B-1A63-47AC-9D22-50F1D71E2B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7097" y="1829900"/>
            <a:ext cx="8560904" cy="4813159"/>
          </a:xfrm>
        </p:spPr>
      </p:pic>
    </p:spTree>
    <p:extLst>
      <p:ext uri="{BB962C8B-B14F-4D97-AF65-F5344CB8AC3E}">
        <p14:creationId xmlns:p14="http://schemas.microsoft.com/office/powerpoint/2010/main" val="341849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80B2D-427A-4DBD-946D-EC38CA35B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922" y="365125"/>
            <a:ext cx="10306878" cy="611518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Для использования веб-сервиса с целью создания и применения на уроке обучающих и контрольных тестов, НЕОБХОДИМО:</a:t>
            </a:r>
            <a:br>
              <a:rPr lang="ru-RU" sz="2400" b="1" dirty="0">
                <a:solidFill>
                  <a:schemeClr val="tx1"/>
                </a:solidFill>
              </a:rPr>
            </a:b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1. </a:t>
            </a:r>
            <a:r>
              <a:rPr lang="ru-RU" sz="2400" u="sng" dirty="0">
                <a:solidFill>
                  <a:srgbClr val="FF0000"/>
                </a:solidFill>
                <a:latin typeface="+mn-lt"/>
              </a:rPr>
              <a:t>Зарегистрироваться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 на сайте </a:t>
            </a:r>
            <a:r>
              <a:rPr lang="en-US" sz="2400" dirty="0">
                <a:solidFill>
                  <a:schemeClr val="tx1"/>
                </a:solidFill>
                <a:latin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https://videouroki.net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 в качестве учителя;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2. </a:t>
            </a:r>
            <a:r>
              <a:rPr lang="ru-RU" sz="2400" u="sng" dirty="0">
                <a:solidFill>
                  <a:srgbClr val="FFC000"/>
                </a:solidFill>
                <a:latin typeface="+mn-lt"/>
              </a:rPr>
              <a:t>Войти в раздел ТЕСТЫ 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и, воспользовавшись желтой кнопкой, </a:t>
            </a:r>
            <a:r>
              <a:rPr lang="ru-RU" sz="2400" u="sng" dirty="0">
                <a:solidFill>
                  <a:srgbClr val="92D050"/>
                </a:solidFill>
                <a:latin typeface="+mn-lt"/>
              </a:rPr>
              <a:t>приступить к созданию теста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, обязательно сохранив его после завершения работы. Тогда он появится в вашем личном кабинете в закладке «Мои тесты». 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3. </a:t>
            </a:r>
            <a:r>
              <a:rPr lang="ru-RU" sz="2400" u="sng" dirty="0">
                <a:solidFill>
                  <a:srgbClr val="00B050"/>
                </a:solidFill>
                <a:latin typeface="+mn-lt"/>
              </a:rPr>
              <a:t>Получить номер теста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, воспользовавшись ссылкой «Раздать тест», и </a:t>
            </a:r>
            <a:r>
              <a:rPr lang="ru-RU" sz="2400" u="sng" dirty="0">
                <a:solidFill>
                  <a:srgbClr val="00B0F0"/>
                </a:solidFill>
                <a:latin typeface="+mn-lt"/>
              </a:rPr>
              <a:t>сообщить его своим ученикам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. Для этого ребята должны быть зарегистрированы на сайте в качестве учеников. Для выполнения теста они должны найти его по выданному номеру. После выполнения теста учеником он увидит свой результат сам, также результат появится и в личном кабинете педагога.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4. </a:t>
            </a:r>
            <a:r>
              <a:rPr lang="ru-RU" sz="2400" u="sng" dirty="0">
                <a:solidFill>
                  <a:srgbClr val="0070C0"/>
                </a:solidFill>
                <a:latin typeface="+mn-lt"/>
              </a:rPr>
              <a:t>Получить и проконтролировать результаты 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выполнения теста учащимися. При необходимости результаты можно распечатать.</a:t>
            </a:r>
          </a:p>
        </p:txBody>
      </p:sp>
    </p:spTree>
    <p:extLst>
      <p:ext uri="{BB962C8B-B14F-4D97-AF65-F5344CB8AC3E}">
        <p14:creationId xmlns:p14="http://schemas.microsoft.com/office/powerpoint/2010/main" val="114587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964F0D-D8D8-4C5C-85AC-62DEB1A111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09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0948BC-F931-47E0-8F74-53D58E87D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0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4B2B2C-DF28-479E-8CD5-76103129D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748" y="365125"/>
            <a:ext cx="9843052" cy="1325563"/>
          </a:xfrm>
        </p:spPr>
        <p:txBody>
          <a:bodyPr>
            <a:normAutofit fontScale="90000"/>
          </a:bodyPr>
          <a:lstStyle/>
          <a:p>
            <a:br>
              <a:rPr lang="ru-RU" sz="2400" b="1" dirty="0">
                <a:solidFill>
                  <a:prstClr val="black"/>
                </a:solidFill>
              </a:rPr>
            </a:br>
            <a:br>
              <a:rPr lang="ru-RU" sz="2400" b="1" dirty="0">
                <a:solidFill>
                  <a:prstClr val="black"/>
                </a:solidFill>
              </a:rPr>
            </a:br>
            <a:r>
              <a:rPr lang="ru-RU" sz="2700" b="1" dirty="0">
                <a:solidFill>
                  <a:prstClr val="black"/>
                </a:solidFill>
              </a:rPr>
              <a:t>Для использования веб-сервиса с целью применения на уроке готовых обучающих и контрольных тестов, НЕОБХОДИМО:</a:t>
            </a:r>
            <a:br>
              <a:rPr lang="ru-RU" sz="2700" b="1" dirty="0">
                <a:solidFill>
                  <a:prstClr val="black"/>
                </a:solidFill>
              </a:rPr>
            </a:br>
            <a:endParaRPr lang="ru-RU" sz="27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FF7D78-D30D-49BD-9BE4-D8680568A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4157" y="1825625"/>
            <a:ext cx="10668000" cy="466725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ru-RU" dirty="0"/>
              <a:t>1. </a:t>
            </a:r>
            <a:r>
              <a:rPr lang="ru-RU" u="sng" dirty="0">
                <a:solidFill>
                  <a:srgbClr val="FF0000"/>
                </a:solidFill>
              </a:rPr>
              <a:t>Зарегистрироваться</a:t>
            </a:r>
            <a:r>
              <a:rPr lang="ru-RU" dirty="0"/>
              <a:t> на сайте 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https://videouroki.net</a:t>
            </a:r>
            <a:r>
              <a:rPr lang="ru-RU" dirty="0"/>
              <a:t> в качестве учителя;</a:t>
            </a:r>
            <a:br>
              <a:rPr lang="ru-RU" dirty="0"/>
            </a:br>
            <a:r>
              <a:rPr lang="ru-RU" dirty="0"/>
              <a:t>2. </a:t>
            </a:r>
            <a:r>
              <a:rPr lang="ru-RU" u="sng" dirty="0">
                <a:solidFill>
                  <a:srgbClr val="FFC000"/>
                </a:solidFill>
              </a:rPr>
              <a:t>Войти в раздел ТЕСТЫ </a:t>
            </a:r>
            <a:r>
              <a:rPr lang="ru-RU" dirty="0"/>
              <a:t>и выбрать, воспользовавшись системой поиска, нужный тест. </a:t>
            </a:r>
            <a:r>
              <a:rPr lang="ru-RU" dirty="0" err="1"/>
              <a:t>Прокуртив</a:t>
            </a:r>
            <a:r>
              <a:rPr lang="ru-RU" dirty="0"/>
              <a:t> открывшийся тест до конца, пройти по ссылке «Сохранить этот тест в личном кабинете и раздать его своим ученикам». Тогда он появится в вашем личном кабинете в закладке «Мои тесты». </a:t>
            </a:r>
            <a:br>
              <a:rPr lang="ru-RU" dirty="0"/>
            </a:br>
            <a:r>
              <a:rPr lang="ru-RU" dirty="0"/>
              <a:t>3. </a:t>
            </a:r>
            <a:r>
              <a:rPr lang="ru-RU" u="sng" dirty="0">
                <a:solidFill>
                  <a:srgbClr val="00B050"/>
                </a:solidFill>
              </a:rPr>
              <a:t>Получить номер теста</a:t>
            </a:r>
            <a:r>
              <a:rPr lang="ru-RU" dirty="0"/>
              <a:t>, воспользовавшись ссылкой «Раздать тест», и </a:t>
            </a:r>
            <a:r>
              <a:rPr lang="ru-RU" u="sng" dirty="0">
                <a:solidFill>
                  <a:srgbClr val="00B0F0"/>
                </a:solidFill>
              </a:rPr>
              <a:t>сообщить его своим ученикам</a:t>
            </a:r>
            <a:r>
              <a:rPr lang="ru-RU" dirty="0"/>
              <a:t>. Для этого ребята должны быть зарегистрированы на сайте в качестве учеников. Для выполнения теста они должны найти его по выданному номеру. После выполнения теста учеником он увидит свой результат сам, также результат появится и в личном кабинете педагога.</a:t>
            </a:r>
            <a:br>
              <a:rPr lang="ru-RU" dirty="0"/>
            </a:br>
            <a:r>
              <a:rPr lang="ru-RU" dirty="0"/>
              <a:t>4. </a:t>
            </a:r>
            <a:r>
              <a:rPr lang="ru-RU" u="sng" dirty="0">
                <a:solidFill>
                  <a:srgbClr val="0070C0"/>
                </a:solidFill>
              </a:rPr>
              <a:t>Получить и проконтролировать результаты </a:t>
            </a:r>
            <a:r>
              <a:rPr lang="ru-RU" dirty="0"/>
              <a:t>выполнения теста учащимися.</a:t>
            </a:r>
          </a:p>
        </p:txBody>
      </p:sp>
    </p:spTree>
    <p:extLst>
      <p:ext uri="{BB962C8B-B14F-4D97-AF65-F5344CB8AC3E}">
        <p14:creationId xmlns:p14="http://schemas.microsoft.com/office/powerpoint/2010/main" val="2131781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4CE6C8-B7B7-462E-AF6A-D37AD97AD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173" y="365125"/>
            <a:ext cx="10455965" cy="630071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Использование тестов, созданных или размещенных в веб-сервисе </a:t>
            </a:r>
            <a:r>
              <a:rPr lang="en-US" sz="2400" u="sng" dirty="0">
                <a:solidFill>
                  <a:schemeClr val="tx1"/>
                </a:solidFill>
              </a:rPr>
              <a:t>https://videouroki.net</a:t>
            </a:r>
            <a:r>
              <a:rPr lang="ru-RU" sz="2400" u="sng" dirty="0">
                <a:solidFill>
                  <a:schemeClr val="tx1"/>
                </a:solidFill>
              </a:rPr>
              <a:t>, </a:t>
            </a:r>
            <a:r>
              <a:rPr lang="ru-RU" sz="2400" b="1" dirty="0">
                <a:solidFill>
                  <a:schemeClr val="tx1"/>
                </a:solidFill>
              </a:rPr>
              <a:t>МОЖЕТ ПРИГОДИТЬСЯ </a:t>
            </a:r>
            <a:r>
              <a:rPr lang="ru-RU" sz="2400" dirty="0">
                <a:solidFill>
                  <a:schemeClr val="tx1"/>
                </a:solidFill>
              </a:rPr>
              <a:t>в качестве :</a:t>
            </a:r>
            <a:br>
              <a:rPr lang="ru-RU" sz="2400" dirty="0">
                <a:solidFill>
                  <a:schemeClr val="tx1"/>
                </a:solidFill>
              </a:rPr>
            </a:b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1. </a:t>
            </a:r>
            <a:r>
              <a:rPr lang="ru-RU" sz="2400" dirty="0">
                <a:solidFill>
                  <a:schemeClr val="accent2"/>
                </a:solidFill>
                <a:latin typeface="+mn-lt"/>
              </a:rPr>
              <a:t>Контрольного экспресс-тестирования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, предназначенного быстро и эффективно проверить степень усвоения небольшого по объему теоретического материала и навык его практического применения (например, правописание суффиксов – </a:t>
            </a:r>
            <a:r>
              <a:rPr lang="ru-RU" sz="2400" dirty="0" err="1">
                <a:solidFill>
                  <a:schemeClr val="tx1"/>
                </a:solidFill>
                <a:latin typeface="+mn-lt"/>
              </a:rPr>
              <a:t>ек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 / -</a:t>
            </a:r>
            <a:r>
              <a:rPr lang="ru-RU" sz="2400" dirty="0" err="1">
                <a:solidFill>
                  <a:schemeClr val="tx1"/>
                </a:solidFill>
                <a:latin typeface="+mn-lt"/>
              </a:rPr>
              <a:t>ик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 существительных);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2. </a:t>
            </a:r>
            <a:r>
              <a:rPr lang="ru-RU" sz="2400" dirty="0">
                <a:solidFill>
                  <a:srgbClr val="00B050"/>
                </a:solidFill>
                <a:latin typeface="+mn-lt"/>
              </a:rPr>
              <a:t>Обобщающе-тренировочного тестирования</a:t>
            </a:r>
            <a:r>
              <a:rPr lang="ru-RU" sz="2400" dirty="0">
                <a:solidFill>
                  <a:schemeClr val="tx1"/>
                </a:solidFill>
                <a:latin typeface="+mn-lt"/>
              </a:rPr>
              <a:t>, очень полезного в случае необходимости обобщить и практически отработать достаточно объемный и многоуровневый учебный материал и сформировать определенный грамматический навык (например, правописание Н и НН в разных частях речи). </a:t>
            </a:r>
            <a:br>
              <a:rPr lang="ru-RU" sz="2400" dirty="0">
                <a:solidFill>
                  <a:schemeClr val="tx1"/>
                </a:solidFill>
                <a:latin typeface="+mn-lt"/>
              </a:rPr>
            </a:br>
            <a:r>
              <a:rPr lang="ru-RU" sz="2400" dirty="0">
                <a:solidFill>
                  <a:schemeClr val="tx1"/>
                </a:solidFill>
                <a:latin typeface="+mn-lt"/>
              </a:rPr>
              <a:t>В последнем случае в сравнении с первым значительно увеличивается количество вопросов теста и примеров применения учебного материала. Также нужно учитывать, что обобщающе-тренировочный тест требует больше времени на обдумывание и займет значительную часть урока.</a:t>
            </a:r>
          </a:p>
        </p:txBody>
      </p:sp>
    </p:spTree>
    <p:extLst>
      <p:ext uri="{BB962C8B-B14F-4D97-AF65-F5344CB8AC3E}">
        <p14:creationId xmlns:p14="http://schemas.microsoft.com/office/powerpoint/2010/main" val="259771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Шаблон в оформлении «Облачный шкипер»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3665955_TF03460508.potx" id="{5DFBD78C-123E-43C4-B1D8-C87BD0916EA4}" vid="{61EFFEBC-D632-4584-AAF5-CCDDDB22578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DD01B8-816B-49B7-8C81-03AB51D87C54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0262f94-9f35-4ac3-9a90-690165a166b7"/>
    <ds:schemaRef ds:uri="a4f35948-e619-41b3-aa29-22878b09cfd2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Слайды в оформлении «Облачный шкипер»</Template>
  <TotalTime>251</TotalTime>
  <Words>626</Words>
  <Application>Microsoft Office PowerPoint</Application>
  <PresentationFormat>Широкоэкранный</PresentationFormat>
  <Paragraphs>38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Cambria</vt:lpstr>
      <vt:lpstr>Шаблон в оформлении «Облачный шкипер»</vt:lpstr>
      <vt:lpstr>Урок русского языка в 9 классе</vt:lpstr>
      <vt:lpstr>СОДЕРЖАНИЕ</vt:lpstr>
      <vt:lpstr> Описание веб-сервиса https://videouroki.net  </vt:lpstr>
      <vt:lpstr> Возможности применения веб-сервиса на уроках русского языка </vt:lpstr>
      <vt:lpstr>Для использования веб-сервиса с целью создания и применения на уроке обучающих и контрольных тестов, НЕОБХОДИМО:  1. Зарегистрироваться на сайте https://videouroki.net в качестве учителя; 2. Войти в раздел ТЕСТЫ и, воспользовавшись желтой кнопкой, приступить к созданию теста, обязательно сохранив его после завершения работы. Тогда он появится в вашем личном кабинете в закладке «Мои тесты».  3. Получить номер теста, воспользовавшись ссылкой «Раздать тест», и сообщить его своим ученикам. Для этого ребята должны быть зарегистрированы на сайте в качестве учеников. Для выполнения теста они должны найти его по выданному номеру. После выполнения теста учеником он увидит свой результат сам, также результат появится и в личном кабинете педагога. 4. Получить и проконтролировать результаты выполнения теста учащимися. При необходимости результаты можно распечатать.</vt:lpstr>
      <vt:lpstr>Презентация PowerPoint</vt:lpstr>
      <vt:lpstr>Презентация PowerPoint</vt:lpstr>
      <vt:lpstr>  Для использования веб-сервиса с целью применения на уроке готовых обучающих и контрольных тестов, НЕОБХОДИМО: </vt:lpstr>
      <vt:lpstr>Использование тестов, созданных или размещенных в веб-сервисе https://videouroki.net, МОЖЕТ ПРИГОДИТЬСЯ в качестве :  1. Контрольного экспресс-тестирования, предназначенного быстро и эффективно проверить степень усвоения небольшого по объему теоретического материала и навык его практического применения (например, правописание суффиксов – ек / -ик существительных); 2. Обобщающе-тренировочного тестирования, очень полезного в случае необходимости обобщить и практически отработать достаточно объемный и многоуровневый учебный материал и сформировать определенный грамматический навык (например, правописание Н и НН в разных частях речи).  В последнем случае в сравнении с первым значительно увеличивается количество вопросов теста и примеров применения учебного материала. Также нужно учитывать, что обобщающе-тренировочный тест требует больше времени на обдумывание и займет значительную часть урока.</vt:lpstr>
      <vt:lpstr>  Цель, задачи и структура урока русского языка на тему «Синтаксический и пунктуационный разбор сложных предложений с различными видами союзной и бессоюзной связи» Цель – актуализировать знания учащихся об особенностях сложных предложений с различными видами союзной и бессоюзной связи;  способствовать развитию у учащихся навыка синтаксического разбора таких предложений. Задачи – формировать умение анализировать, строить и употреблять в письменной речи сложных предложений с различными видами союзной и бессоюзной связи, правильно расставлять в них знаки препинания, производить их синтаксический разбор. Структура урока: 1. Организационный момент, создание мотивации к работе на уроке. 2. Актуализация знаний о различных видах союзной связи в сложном предложении. 3. Постановка цели, формулировка актуальных задач урока. 4. Изучение нового учебного материала. 5. Обобщение, систематизация и контроль знаний и умений учащихся. 6. Подведение итогов урока, рефлексия.  </vt:lpstr>
      <vt:lpstr>Использование веб-сервиса в ходе урока</vt:lpstr>
      <vt:lpstr>Презентация PowerPoint</vt:lpstr>
      <vt:lpstr>На этапе обобщения, систематизации и контроля знаний и умений учащихся предлагаем учащимся выполнить готовый тест, размещенный в веб-сервисе.</vt:lpstr>
      <vt:lpstr> Результативность применения веб-сервиса на уроке </vt:lpstr>
      <vt:lpstr> Сильные и слабые стороны веб-сервиса https://videouroki.net </vt:lpstr>
      <vt:lpstr>БЛАГОДАРЮ ЗА ВНИМАНИЕ!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 9 классе</dc:title>
  <dc:creator>Анютка Поселенова</dc:creator>
  <cp:lastModifiedBy>Анютка Поселенова</cp:lastModifiedBy>
  <cp:revision>26</cp:revision>
  <dcterms:created xsi:type="dcterms:W3CDTF">2018-12-26T19:24:32Z</dcterms:created>
  <dcterms:modified xsi:type="dcterms:W3CDTF">2018-12-28T20:46:22Z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