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5" r:id="rId4"/>
    <p:sldId id="264" r:id="rId5"/>
    <p:sldId id="258" r:id="rId6"/>
    <p:sldId id="259" r:id="rId7"/>
    <p:sldId id="260" r:id="rId8"/>
    <p:sldId id="261" r:id="rId9"/>
    <p:sldId id="262" r:id="rId10"/>
    <p:sldId id="266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Анализ анкетирования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</c:spPr>
          <c:cat>
            <c:strRef>
              <c:f>Лист1!$A$2:$A$12</c:f>
              <c:strCache>
                <c:ptCount val="11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  <c:pt idx="3">
                  <c:v>Вопрос 4</c:v>
                </c:pt>
                <c:pt idx="4">
                  <c:v>Вопрос 5</c:v>
                </c:pt>
                <c:pt idx="5">
                  <c:v>Вопрос 6</c:v>
                </c:pt>
                <c:pt idx="6">
                  <c:v>Вопрос 7</c:v>
                </c:pt>
                <c:pt idx="7">
                  <c:v>Вопрос 8</c:v>
                </c:pt>
                <c:pt idx="8">
                  <c:v>Вопрос 9</c:v>
                </c:pt>
                <c:pt idx="9">
                  <c:v>Вопрос 10</c:v>
                </c:pt>
                <c:pt idx="10">
                  <c:v>Вопрос 11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13</c:v>
                </c:pt>
                <c:pt idx="1">
                  <c:v>13</c:v>
                </c:pt>
                <c:pt idx="2">
                  <c:v>11</c:v>
                </c:pt>
                <c:pt idx="3">
                  <c:v>11</c:v>
                </c:pt>
                <c:pt idx="4">
                  <c:v>12</c:v>
                </c:pt>
                <c:pt idx="5">
                  <c:v>10</c:v>
                </c:pt>
                <c:pt idx="6">
                  <c:v>13</c:v>
                </c:pt>
                <c:pt idx="7">
                  <c:v>13</c:v>
                </c:pt>
                <c:pt idx="8">
                  <c:v>9</c:v>
                </c:pt>
                <c:pt idx="9">
                  <c:v>13</c:v>
                </c:pt>
                <c:pt idx="10">
                  <c:v>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Лист1!$A$2:$A$12</c:f>
              <c:strCache>
                <c:ptCount val="11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  <c:pt idx="3">
                  <c:v>Вопрос 4</c:v>
                </c:pt>
                <c:pt idx="4">
                  <c:v>Вопрос 5</c:v>
                </c:pt>
                <c:pt idx="5">
                  <c:v>Вопрос 6</c:v>
                </c:pt>
                <c:pt idx="6">
                  <c:v>Вопрос 7</c:v>
                </c:pt>
                <c:pt idx="7">
                  <c:v>Вопрос 8</c:v>
                </c:pt>
                <c:pt idx="8">
                  <c:v>Вопрос 9</c:v>
                </c:pt>
                <c:pt idx="9">
                  <c:v>Вопрос 10</c:v>
                </c:pt>
                <c:pt idx="10">
                  <c:v>Вопрос 11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ДРУГОЙ ВАРИАНТ</c:v>
                </c:pt>
              </c:strCache>
            </c:strRef>
          </c:tx>
          <c:cat>
            <c:strRef>
              <c:f>Лист1!$A$2:$A$12</c:f>
              <c:strCache>
                <c:ptCount val="11"/>
                <c:pt idx="0">
                  <c:v>Вопрос 1</c:v>
                </c:pt>
                <c:pt idx="1">
                  <c:v>Вопрос 2</c:v>
                </c:pt>
                <c:pt idx="2">
                  <c:v>Вопрос 3</c:v>
                </c:pt>
                <c:pt idx="3">
                  <c:v>Вопрос 4</c:v>
                </c:pt>
                <c:pt idx="4">
                  <c:v>Вопрос 5</c:v>
                </c:pt>
                <c:pt idx="5">
                  <c:v>Вопрос 6</c:v>
                </c:pt>
                <c:pt idx="6">
                  <c:v>Вопрос 7</c:v>
                </c:pt>
                <c:pt idx="7">
                  <c:v>Вопрос 8</c:v>
                </c:pt>
                <c:pt idx="8">
                  <c:v>Вопрос 9</c:v>
                </c:pt>
                <c:pt idx="9">
                  <c:v>Вопрос 10</c:v>
                </c:pt>
                <c:pt idx="10">
                  <c:v>Вопрос 11</c:v>
                </c:pt>
              </c:strCache>
            </c:strRef>
          </c:cat>
          <c:val>
            <c:numRef>
              <c:f>Лист1!$D$2:$D$12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</c:v>
                </c:pt>
                <c:pt idx="6">
                  <c:v>0</c:v>
                </c:pt>
                <c:pt idx="7">
                  <c:v>0</c:v>
                </c:pt>
                <c:pt idx="8">
                  <c:v>3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axId val="75578752"/>
        <c:axId val="76580352"/>
      </c:barChart>
      <c:catAx>
        <c:axId val="75578752"/>
        <c:scaling>
          <c:orientation val="minMax"/>
        </c:scaling>
        <c:axPos val="b"/>
        <c:majorTickMark val="none"/>
        <c:tickLblPos val="nextTo"/>
        <c:crossAx val="76580352"/>
        <c:crosses val="autoZero"/>
        <c:auto val="1"/>
        <c:lblAlgn val="ctr"/>
        <c:lblOffset val="100"/>
      </c:catAx>
      <c:valAx>
        <c:axId val="76580352"/>
        <c:scaling>
          <c:orientation val="minMax"/>
        </c:scaling>
        <c:axPos val="l"/>
        <c:majorGridlines/>
        <c:numFmt formatCode="@" sourceLinked="0"/>
        <c:majorTickMark val="none"/>
        <c:tickLblPos val="nextTo"/>
        <c:crossAx val="7557875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BDC2EF4-2015-442A-9025-B1B75B9D22AF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F41E750-7C13-48CB-A38B-8AE9829D6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2EF4-2015-442A-9025-B1B75B9D22AF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1E750-7C13-48CB-A38B-8AE9829D6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2EF4-2015-442A-9025-B1B75B9D22AF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1E750-7C13-48CB-A38B-8AE9829D6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BDC2EF4-2015-442A-9025-B1B75B9D22AF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1E750-7C13-48CB-A38B-8AE9829D67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BDC2EF4-2015-442A-9025-B1B75B9D22AF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F41E750-7C13-48CB-A38B-8AE9829D6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2EF4-2015-442A-9025-B1B75B9D22AF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1E750-7C13-48CB-A38B-8AE9829D67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2EF4-2015-442A-9025-B1B75B9D22AF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1E750-7C13-48CB-A38B-8AE9829D67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BDC2EF4-2015-442A-9025-B1B75B9D22AF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1E750-7C13-48CB-A38B-8AE9829D67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C2EF4-2015-442A-9025-B1B75B9D22AF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1E750-7C13-48CB-A38B-8AE9829D6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BDC2EF4-2015-442A-9025-B1B75B9D22AF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1E750-7C13-48CB-A38B-8AE9829D67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BDC2EF4-2015-442A-9025-B1B75B9D22AF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1E750-7C13-48CB-A38B-8AE9829D67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BDC2EF4-2015-442A-9025-B1B75B9D22AF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41E750-7C13-48CB-A38B-8AE9829D6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festival.1september.ru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4077072"/>
            <a:ext cx="4657752" cy="221457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Работу выполнил</a:t>
            </a:r>
          </a:p>
          <a:p>
            <a:r>
              <a:rPr lang="ru-RU" sz="2000" dirty="0" smtClean="0"/>
              <a:t>ученик2Б класса </a:t>
            </a:r>
          </a:p>
          <a:p>
            <a:r>
              <a:rPr lang="ru-RU" sz="2000" dirty="0" smtClean="0"/>
              <a:t>МОУ СОШ №7 с. Стародубского</a:t>
            </a:r>
            <a:endParaRPr lang="ru-RU" sz="2000" dirty="0" smtClean="0"/>
          </a:p>
          <a:p>
            <a:r>
              <a:rPr lang="ru-RU" sz="2000" dirty="0" smtClean="0"/>
              <a:t>Ким Данил</a:t>
            </a:r>
          </a:p>
          <a:p>
            <a:r>
              <a:rPr lang="ru-RU" sz="2000" dirty="0" smtClean="0"/>
              <a:t>Учитель: </a:t>
            </a:r>
            <a:r>
              <a:rPr lang="ru-RU" sz="2000" dirty="0" err="1" smtClean="0"/>
              <a:t>Штраух</a:t>
            </a:r>
            <a:r>
              <a:rPr lang="ru-RU" sz="2000" dirty="0" smtClean="0"/>
              <a:t> Г.И. 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714356"/>
            <a:ext cx="6172200" cy="189436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accent1"/>
                </a:solidFill>
              </a:rPr>
              <a:t>«Все о дружбе»</a:t>
            </a:r>
            <a:endParaRPr lang="ru-RU" sz="60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285720" y="500042"/>
          <a:ext cx="8358246" cy="6000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857760"/>
            <a:ext cx="7467600" cy="11430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Литература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Лунина Е.И.,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Щепурева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Н.С. Классное руководство.– Ростов на  Дону:Феникс,2002.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Смид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З. Групповая работа с детьми и подростками. – М.: Генезис, 1999.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Солдадова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Г.У. и др. Жить в мире с собой и другими. – М.: Генезис, 2000.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Подросток на перекрестке эпох/ Под ред. Кривцовой. – М.:Генезис,1997.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Сартан Г.И. Тренинг самостоятельности у детей. – М.: ТЦ “Сфера”, 1998.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 Festival.1september.ru : Фестиваль педагогических идей «Открытый урок» [Электронный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ресур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].- Проектная деятельность в начальной школе.- Режим доступа:  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http://festival.1september.ru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Загл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 экрана. (20.12.2011).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accent1"/>
                </a:solidFill>
              </a:rPr>
              <a:t>Дружбой с детства дорожи</a:t>
            </a:r>
            <a:endParaRPr lang="ru-RU" sz="4400" b="1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165591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643050"/>
            <a:ext cx="4643470" cy="4880882"/>
          </a:xfrm>
        </p:spPr>
      </p:pic>
      <p:sp>
        <p:nvSpPr>
          <p:cNvPr id="5" name="TextBox 4"/>
          <p:cNvSpPr txBox="1"/>
          <p:nvPr/>
        </p:nvSpPr>
        <p:spPr>
          <a:xfrm>
            <a:off x="5286380" y="1785926"/>
            <a:ext cx="321471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Настоящий друг везде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Верен, в счастье и беде;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Грусть твоя его тревожит,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Ты не спишь — он спать не может,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во всем, без дальних слов,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 помочь тебе готов.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Да, по действиям несходны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Верный друг и льстец негодный. 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У.Шекспир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260648"/>
            <a:ext cx="7467600" cy="48737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Основополагающий вопрос</a:t>
            </a: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дружбе сила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Проблемные вопросы: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Что такое школьная дружба?</a:t>
            </a: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Друг- это много или мало? </a:t>
            </a: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друг.</a:t>
            </a: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Есть ли литературные произведения о дружбе?</a:t>
            </a: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Какие литературные герои могут научить дружить?</a:t>
            </a: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Пословицы и поговорки о дружбе.</a:t>
            </a:r>
            <a:endParaRPr lang="ru-RU" sz="3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8-008-Pravila-druzhb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6785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6603" y="4071942"/>
            <a:ext cx="3717397" cy="278605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 err="1" smtClean="0">
                <a:solidFill>
                  <a:schemeClr val="accent1"/>
                </a:solidFill>
              </a:rPr>
              <a:t>Друг-не</a:t>
            </a:r>
            <a:r>
              <a:rPr lang="ru-RU" sz="5400" b="1" dirty="0" smtClean="0">
                <a:solidFill>
                  <a:schemeClr val="accent1"/>
                </a:solidFill>
              </a:rPr>
              <a:t> просто слово</a:t>
            </a:r>
            <a:endParaRPr lang="ru-RU" sz="5400" b="1" dirty="0">
              <a:solidFill>
                <a:schemeClr val="accent1"/>
              </a:solidFill>
            </a:endParaRPr>
          </a:p>
        </p:txBody>
      </p:sp>
      <p:pic>
        <p:nvPicPr>
          <p:cNvPr id="4" name="Содержимое 3" descr="drugb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071678"/>
            <a:ext cx="3500462" cy="4513537"/>
          </a:xfrm>
        </p:spPr>
      </p:pic>
      <p:pic>
        <p:nvPicPr>
          <p:cNvPr id="5" name="Рисунок 4" descr="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1071546"/>
            <a:ext cx="3857652" cy="2571768"/>
          </a:xfrm>
          <a:prstGeom prst="rect">
            <a:avLst/>
          </a:prstGeom>
        </p:spPr>
      </p:pic>
      <p:pic>
        <p:nvPicPr>
          <p:cNvPr id="6" name="Рисунок 5" descr="love_affection_animals_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3071810"/>
            <a:ext cx="3723718" cy="354807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4804410"/>
            <a:ext cx="6172200" cy="2053590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 Пословицы</a:t>
            </a:r>
            <a:br>
              <a:rPr lang="ru-RU" sz="49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«Нет друга - ищи, а нашёл – береги».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«Старый друг лучше новых двух».   </a:t>
            </a:r>
            <a:br>
              <a:rPr lang="ru-RU" dirty="0" smtClean="0"/>
            </a:br>
            <a:r>
              <a:rPr lang="ru-RU" dirty="0" smtClean="0"/>
              <a:t>  </a:t>
            </a:r>
            <a:br>
              <a:rPr lang="ru-RU" dirty="0" smtClean="0"/>
            </a:br>
            <a:r>
              <a:rPr lang="ru-RU" dirty="0" smtClean="0"/>
              <a:t>  «Не имей 100 рублей, а имей 100 друзей».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«Сам погибай, а товарища выручай». </a:t>
            </a:r>
            <a:br>
              <a:rPr lang="ru-RU" dirty="0" smtClean="0"/>
            </a:br>
            <a:r>
              <a:rPr lang="ru-RU" dirty="0" smtClean="0"/>
              <a:t>      </a:t>
            </a:r>
            <a:br>
              <a:rPr lang="ru-RU" dirty="0" smtClean="0"/>
            </a:br>
            <a:r>
              <a:rPr lang="ru-RU" dirty="0" smtClean="0"/>
              <a:t>  «Друг познается в беде».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5984" y="5000636"/>
            <a:ext cx="6172200" cy="1371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6fada43f4ad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-571528"/>
            <a:ext cx="4752975" cy="8001056"/>
          </a:xfrm>
          <a:prstGeom prst="rect">
            <a:avLst/>
          </a:prstGeom>
        </p:spPr>
      </p:pic>
      <p:pic>
        <p:nvPicPr>
          <p:cNvPr id="5" name="Рисунок 4" descr="zoschenko-glavno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786050" cy="3857628"/>
          </a:xfrm>
          <a:prstGeom prst="rect">
            <a:avLst/>
          </a:prstGeom>
        </p:spPr>
      </p:pic>
      <p:pic>
        <p:nvPicPr>
          <p:cNvPr id="3" name="Рисунок 2" descr="892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0"/>
            <a:ext cx="2771775" cy="3810000"/>
          </a:xfrm>
          <a:prstGeom prst="rect">
            <a:avLst/>
          </a:prstGeom>
        </p:spPr>
      </p:pic>
      <p:pic>
        <p:nvPicPr>
          <p:cNvPr id="2" name="Рисунок 1" descr="11394371779531c6cc31ef0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71736" y="3429000"/>
            <a:ext cx="3357554" cy="3683837"/>
          </a:xfrm>
          <a:prstGeom prst="rect">
            <a:avLst/>
          </a:prstGeom>
        </p:spPr>
      </p:pic>
      <p:pic>
        <p:nvPicPr>
          <p:cNvPr id="7" name="Рисунок 6" descr="0006-012-V.Oseeva-Volshebnoe-slov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3495673"/>
            <a:ext cx="2602420" cy="336232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-oseeva-tri-tovarishha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016434" cy="5143536"/>
          </a:xfrm>
          <a:prstGeom prst="rect">
            <a:avLst/>
          </a:prstGeom>
        </p:spPr>
      </p:pic>
      <p:pic>
        <p:nvPicPr>
          <p:cNvPr id="3" name="Рисунок 2" descr="i_0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2857496"/>
            <a:ext cx="3357586" cy="371475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50127_1422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857488" cy="3809984"/>
          </a:xfrm>
          <a:prstGeom prst="rect">
            <a:avLst/>
          </a:prstGeom>
        </p:spPr>
      </p:pic>
      <p:pic>
        <p:nvPicPr>
          <p:cNvPr id="7" name="Рисунок 6" descr="IMG_59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93273" y="0"/>
            <a:ext cx="5750727" cy="3143272"/>
          </a:xfrm>
          <a:prstGeom prst="rect">
            <a:avLst/>
          </a:prstGeom>
        </p:spPr>
      </p:pic>
      <p:pic>
        <p:nvPicPr>
          <p:cNvPr id="8" name="Рисунок 7" descr="IMG_60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86182" y="3428997"/>
            <a:ext cx="5143504" cy="3429003"/>
          </a:xfrm>
          <a:prstGeom prst="rect">
            <a:avLst/>
          </a:prstGeom>
        </p:spPr>
      </p:pic>
      <p:pic>
        <p:nvPicPr>
          <p:cNvPr id="3" name="Рисунок 2" descr="IMG_52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57356" y="1928802"/>
            <a:ext cx="2357422" cy="3536133"/>
          </a:xfrm>
          <a:prstGeom prst="rect">
            <a:avLst/>
          </a:prstGeom>
        </p:spPr>
      </p:pic>
      <p:pic>
        <p:nvPicPr>
          <p:cNvPr id="9" name="Рисунок 8" descr="IMG_615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4381480"/>
            <a:ext cx="3714780" cy="247652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288</TotalTime>
  <Words>132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«Все о дружбе»</vt:lpstr>
      <vt:lpstr>Дружбой с детства дорожи</vt:lpstr>
      <vt:lpstr>Слайд 3</vt:lpstr>
      <vt:lpstr>Слайд 4</vt:lpstr>
      <vt:lpstr>Друг-не просто слово</vt:lpstr>
      <vt:lpstr>      Пословицы   «Нет друга - ищи, а нашёл – береги».   «Старый друг лучше новых двух».         «Не имей 100 рублей, а имей 100 друзей».   «Сам погибай, а товарища выручай».           «Друг познается в беде». </vt:lpstr>
      <vt:lpstr>Слайд 7</vt:lpstr>
      <vt:lpstr>Слайд 8</vt:lpstr>
      <vt:lpstr>Слайд 9</vt:lpstr>
      <vt:lpstr>Слайд 10</vt:lpstr>
      <vt:lpstr>                                            Литература   1.  Лунина Е.И., Щепурева Н.С. Классное руководство.– Ростов на  Дону:Феникс,2002. 2. Смид З. Групповая работа с детьми и подростками. – М.: Генезис, 1999. 3. Солдадова Г.У. и др. Жить в мире с собой и другими. – М.: Генезис, 2000. 4. Подросток на перекрестке эпох/ Под ред. Кривцовой. – М.:Генезис,1997. 5. Сартан Г.И. Тренинг самостоятельности у детей. – М.: ТЦ “Сфера”, 1998. 6.  Festival.1september.ru : Фестиваль педагогических идей «Открытый урок» [Электронный ресур].- Проектная деятельность в начальной школе.- Режим доступа:  http://festival.1september.ru. – Загл. с экрана. (20.12.2011).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«Все о дружбе»</dc:title>
  <dc:creator>122</dc:creator>
  <cp:lastModifiedBy>123</cp:lastModifiedBy>
  <cp:revision>26</cp:revision>
  <dcterms:created xsi:type="dcterms:W3CDTF">2015-01-26T11:54:24Z</dcterms:created>
  <dcterms:modified xsi:type="dcterms:W3CDTF">2015-04-23T08:29:45Z</dcterms:modified>
</cp:coreProperties>
</file>