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4" r:id="rId3"/>
    <p:sldId id="265" r:id="rId4"/>
    <p:sldId id="266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800000"/>
    <a:srgbClr val="FF00FF"/>
    <a:srgbClr val="FF00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189CA-B14E-4699-B088-978CA9A55AF0}" type="datetimeFigureOut">
              <a:rPr lang="ru-RU" smtClean="0">
                <a:solidFill>
                  <a:srgbClr val="AC66BB"/>
                </a:solidFill>
              </a:rPr>
              <a:pPr/>
              <a:t>11.05.2019</a:t>
            </a:fld>
            <a:endParaRPr lang="ru-RU">
              <a:solidFill>
                <a:srgbClr val="AC66B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C66B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5557-93C0-4FCC-A821-6367F322427F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189CA-B14E-4699-B088-978CA9A55AF0}" type="datetimeFigureOut">
              <a:rPr lang="ru-RU" smtClean="0">
                <a:solidFill>
                  <a:srgbClr val="AC66BB"/>
                </a:solidFill>
              </a:rPr>
              <a:pPr/>
              <a:t>11.05.2019</a:t>
            </a:fld>
            <a:endParaRPr lang="ru-RU">
              <a:solidFill>
                <a:srgbClr val="AC66B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C66B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5557-93C0-4FCC-A821-6367F3224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189CA-B14E-4699-B088-978CA9A55AF0}" type="datetimeFigureOut">
              <a:rPr lang="ru-RU" smtClean="0">
                <a:solidFill>
                  <a:srgbClr val="AC66BB"/>
                </a:solidFill>
              </a:rPr>
              <a:pPr/>
              <a:t>11.05.2019</a:t>
            </a:fld>
            <a:endParaRPr lang="ru-RU">
              <a:solidFill>
                <a:srgbClr val="AC66B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C66B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5557-93C0-4FCC-A821-6367F322427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189CA-B14E-4699-B088-978CA9A55AF0}" type="datetimeFigureOut">
              <a:rPr lang="ru-RU" smtClean="0">
                <a:solidFill>
                  <a:srgbClr val="AC66BB"/>
                </a:solidFill>
              </a:rPr>
              <a:pPr/>
              <a:t>11.05.2019</a:t>
            </a:fld>
            <a:endParaRPr lang="ru-RU">
              <a:solidFill>
                <a:srgbClr val="AC66B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C66B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5557-93C0-4FCC-A821-6367F32242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189CA-B14E-4699-B088-978CA9A55AF0}" type="datetimeFigureOut">
              <a:rPr lang="ru-RU" smtClean="0">
                <a:solidFill>
                  <a:srgbClr val="AC66BB"/>
                </a:solidFill>
              </a:rPr>
              <a:pPr/>
              <a:t>11.05.2019</a:t>
            </a:fld>
            <a:endParaRPr lang="ru-RU">
              <a:solidFill>
                <a:srgbClr val="AC66B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C66B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5557-93C0-4FCC-A821-6367F3224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189CA-B14E-4699-B088-978CA9A55AF0}" type="datetimeFigureOut">
              <a:rPr lang="ru-RU" smtClean="0">
                <a:solidFill>
                  <a:srgbClr val="AC66BB"/>
                </a:solidFill>
              </a:rPr>
              <a:pPr/>
              <a:t>11.05.2019</a:t>
            </a:fld>
            <a:endParaRPr lang="ru-RU">
              <a:solidFill>
                <a:srgbClr val="AC66B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C66B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5557-93C0-4FCC-A821-6367F32242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189CA-B14E-4699-B088-978CA9A55AF0}" type="datetimeFigureOut">
              <a:rPr lang="ru-RU" smtClean="0">
                <a:solidFill>
                  <a:srgbClr val="AC66BB"/>
                </a:solidFill>
              </a:rPr>
              <a:pPr/>
              <a:t>11.05.2019</a:t>
            </a:fld>
            <a:endParaRPr lang="ru-RU">
              <a:solidFill>
                <a:srgbClr val="AC66BB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C66BB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5557-93C0-4FCC-A821-6367F3224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189CA-B14E-4699-B088-978CA9A55AF0}" type="datetimeFigureOut">
              <a:rPr lang="ru-RU" smtClean="0">
                <a:solidFill>
                  <a:srgbClr val="AC66BB"/>
                </a:solidFill>
              </a:rPr>
              <a:pPr/>
              <a:t>11.05.2019</a:t>
            </a:fld>
            <a:endParaRPr lang="ru-RU">
              <a:solidFill>
                <a:srgbClr val="AC66BB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C66BB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5557-93C0-4FCC-A821-6367F3224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189CA-B14E-4699-B088-978CA9A55AF0}" type="datetimeFigureOut">
              <a:rPr lang="ru-RU" smtClean="0">
                <a:solidFill>
                  <a:srgbClr val="AC66BB"/>
                </a:solidFill>
              </a:rPr>
              <a:pPr/>
              <a:t>11.05.2019</a:t>
            </a:fld>
            <a:endParaRPr lang="ru-RU">
              <a:solidFill>
                <a:srgbClr val="AC66BB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C66B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5557-93C0-4FCC-A821-6367F3224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189CA-B14E-4699-B088-978CA9A55AF0}" type="datetimeFigureOut">
              <a:rPr lang="ru-RU" smtClean="0">
                <a:solidFill>
                  <a:srgbClr val="AC66BB"/>
                </a:solidFill>
              </a:rPr>
              <a:pPr/>
              <a:t>11.05.2019</a:t>
            </a:fld>
            <a:endParaRPr lang="ru-RU">
              <a:solidFill>
                <a:srgbClr val="AC66B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C66B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5557-93C0-4FCC-A821-6367F32242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189CA-B14E-4699-B088-978CA9A55AF0}" type="datetimeFigureOut">
              <a:rPr lang="ru-RU" smtClean="0">
                <a:solidFill>
                  <a:srgbClr val="AC66BB"/>
                </a:solidFill>
              </a:rPr>
              <a:pPr/>
              <a:t>11.05.2019</a:t>
            </a:fld>
            <a:endParaRPr lang="ru-RU">
              <a:solidFill>
                <a:srgbClr val="AC66B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AC66B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5557-93C0-4FCC-A821-6367F32242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09189CA-B14E-4699-B088-978CA9A55AF0}" type="datetimeFigureOut">
              <a:rPr lang="ru-RU" smtClean="0">
                <a:solidFill>
                  <a:srgbClr val="AC66BB"/>
                </a:solidFill>
              </a:rPr>
              <a:pPr/>
              <a:t>11.05.2019</a:t>
            </a:fld>
            <a:endParaRPr lang="ru-RU">
              <a:solidFill>
                <a:srgbClr val="AC66B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AC66B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5245557-93C0-4FCC-A821-6367F32242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478786"/>
            <a:ext cx="7772400" cy="1780108"/>
          </a:xfrm>
        </p:spPr>
        <p:txBody>
          <a:bodyPr>
            <a:noAutofit/>
          </a:bodyPr>
          <a:lstStyle/>
          <a:p>
            <a:pPr algn="r"/>
            <a:r>
              <a:rPr lang="ru-RU" sz="6000" b="1" dirty="0" smtClean="0"/>
              <a:t>Устное народное творчество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05064"/>
            <a:ext cx="6923112" cy="17526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 </a:t>
            </a:r>
            <a:endParaRPr lang="ru-RU" sz="3600" b="1" dirty="0"/>
          </a:p>
        </p:txBody>
      </p:sp>
      <p:pic>
        <p:nvPicPr>
          <p:cNvPr id="23554" name="Picture 2" descr="http://skachat-kartinki.ru/img/picture/Nov/10/e9c5b23206a47640d0acab3c736021d2/mini_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54" r="9542"/>
          <a:stretch>
            <a:fillRect/>
          </a:stretch>
        </p:blipFill>
        <p:spPr bwMode="auto">
          <a:xfrm>
            <a:off x="6588224" y="4221088"/>
            <a:ext cx="2448272" cy="2342668"/>
          </a:xfrm>
          <a:prstGeom prst="rect">
            <a:avLst/>
          </a:prstGeom>
          <a:noFill/>
        </p:spPr>
      </p:pic>
      <p:pic>
        <p:nvPicPr>
          <p:cNvPr id="8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188640"/>
            <a:ext cx="4032448" cy="1837004"/>
          </a:xfrm>
          <a:prstGeom prst="rect">
            <a:avLst/>
          </a:prstGeom>
          <a:noFill/>
        </p:spPr>
      </p:pic>
      <p:pic>
        <p:nvPicPr>
          <p:cNvPr id="10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5157192"/>
            <a:ext cx="3312368" cy="15089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42210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10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skachat-kartinki.ru/img/picture/Nov/10/e9c5b23206a47640d0acab3c736021d2/mini_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54" r="9542"/>
          <a:stretch>
            <a:fillRect/>
          </a:stretch>
        </p:blipFill>
        <p:spPr bwMode="auto">
          <a:xfrm>
            <a:off x="7452320" y="692696"/>
            <a:ext cx="1547664" cy="1687613"/>
          </a:xfrm>
          <a:prstGeom prst="rect">
            <a:avLst/>
          </a:prstGeom>
          <a:noFill/>
        </p:spPr>
      </p:pic>
      <p:pic>
        <p:nvPicPr>
          <p:cNvPr id="4" name="Picture 4" descr="http://sdmrzeszow.pl/wp-content/uploads/2015/02/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904558"/>
            <a:ext cx="2086495" cy="95180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5906694"/>
            <a:ext cx="2088232" cy="951306"/>
          </a:xfrm>
          <a:prstGeom prst="rect">
            <a:avLst/>
          </a:prstGeom>
          <a:noFill/>
        </p:spPr>
      </p:pic>
      <p:pic>
        <p:nvPicPr>
          <p:cNvPr id="6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5906694"/>
            <a:ext cx="2088232" cy="951306"/>
          </a:xfrm>
          <a:prstGeom prst="rect">
            <a:avLst/>
          </a:prstGeom>
          <a:noFill/>
        </p:spPr>
      </p:pic>
      <p:pic>
        <p:nvPicPr>
          <p:cNvPr id="7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51429" y="5906694"/>
            <a:ext cx="2088232" cy="95130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1573213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3" t="26972" b="5140"/>
          <a:stretch/>
        </p:blipFill>
        <p:spPr bwMode="auto">
          <a:xfrm>
            <a:off x="1403648" y="548680"/>
            <a:ext cx="6336704" cy="5358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/>
          <p:cNvSpPr/>
          <p:nvPr/>
        </p:nvSpPr>
        <p:spPr>
          <a:xfrm>
            <a:off x="1643906" y="1521097"/>
            <a:ext cx="191790" cy="2638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572000" y="3645024"/>
            <a:ext cx="216024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680717" y="4977172"/>
            <a:ext cx="226987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843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sdmrzeszow.pl/wp-content/uploads/2015/02/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904558"/>
            <a:ext cx="2086495" cy="95180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9601" y="836712"/>
            <a:ext cx="4320480" cy="10668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 дворе трава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 дворе трава, на траве дрова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Не руби дрова на траве двора.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5906694"/>
            <a:ext cx="2088232" cy="951306"/>
          </a:xfrm>
          <a:prstGeom prst="rect">
            <a:avLst/>
          </a:prstGeom>
          <a:noFill/>
        </p:spPr>
      </p:pic>
      <p:pic>
        <p:nvPicPr>
          <p:cNvPr id="6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5906694"/>
            <a:ext cx="2088232" cy="951306"/>
          </a:xfrm>
          <a:prstGeom prst="rect">
            <a:avLst/>
          </a:prstGeom>
          <a:noFill/>
        </p:spPr>
      </p:pic>
      <p:pic>
        <p:nvPicPr>
          <p:cNvPr id="7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51429" y="5906694"/>
            <a:ext cx="2088232" cy="95130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1573213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http://skachat-kartinki.ru/img/picture/Nov/10/e9c5b23206a47640d0acab3c736021d2/mini_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54" r="9542"/>
          <a:stretch>
            <a:fillRect/>
          </a:stretch>
        </p:blipFill>
        <p:spPr bwMode="auto">
          <a:xfrm>
            <a:off x="7236296" y="692696"/>
            <a:ext cx="1763688" cy="1687613"/>
          </a:xfrm>
          <a:prstGeom prst="rect">
            <a:avLst/>
          </a:prstGeom>
          <a:noFill/>
        </p:spPr>
      </p:pic>
      <p:pic>
        <p:nvPicPr>
          <p:cNvPr id="10" name="Picture 2" descr="На дворе тра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531" y="462384"/>
            <a:ext cx="1190625" cy="11906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140901" y="220486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Карл у Клары украл кораллы,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Клара у Карла украла кларнет.</a:t>
            </a:r>
          </a:p>
        </p:txBody>
      </p:sp>
      <p:pic>
        <p:nvPicPr>
          <p:cNvPr id="11" name="Picture 4" descr="Карл у Клар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64524" y="1702090"/>
            <a:ext cx="1476377" cy="147637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10047" y="3178467"/>
            <a:ext cx="53559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Догадались, что это?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03258" y="5155451"/>
            <a:ext cx="74382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0" dirty="0" smtClean="0">
                <a:solidFill>
                  <a:srgbClr val="FF0000"/>
                </a:solidFill>
                <a:effectLst/>
                <a:latin typeface="Bookman Old Style"/>
              </a:rPr>
              <a:t>Что же такое скороговорка?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7738" y="4201124"/>
            <a:ext cx="8061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Для чего нужны скороговорки?</a:t>
            </a:r>
            <a:endParaRPr lang="ru-RU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08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sdmrzeszow.pl/wp-content/uploads/2015/02/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904558"/>
            <a:ext cx="2086495" cy="95180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0716" y="1536502"/>
            <a:ext cx="7319267" cy="317532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0000"/>
                </a:solidFill>
                <a:latin typeface="Bookman Old Style"/>
              </a:rPr>
              <a:t>Скороговорка</a:t>
            </a:r>
            <a:r>
              <a:rPr lang="ru-RU" dirty="0">
                <a:solidFill>
                  <a:srgbClr val="000000"/>
                </a:solidFill>
                <a:latin typeface="Bookman Old Style"/>
              </a:rPr>
              <a:t> - </a:t>
            </a:r>
            <a:r>
              <a:rPr lang="ru-RU" i="1" dirty="0">
                <a:solidFill>
                  <a:srgbClr val="0000FF"/>
                </a:solidFill>
                <a:latin typeface="Bookman Old Style"/>
              </a:rPr>
              <a:t>жанр устного народного творчества. Это специально подобранная фраза с трудно выговариваемым подбором звуков, быстро произносимая шуточная поговорка или прибаутка.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5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5906694"/>
            <a:ext cx="2088232" cy="951306"/>
          </a:xfrm>
          <a:prstGeom prst="rect">
            <a:avLst/>
          </a:prstGeom>
          <a:noFill/>
        </p:spPr>
      </p:pic>
      <p:pic>
        <p:nvPicPr>
          <p:cNvPr id="6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5906694"/>
            <a:ext cx="2088232" cy="951306"/>
          </a:xfrm>
          <a:prstGeom prst="rect">
            <a:avLst/>
          </a:prstGeom>
          <a:noFill/>
        </p:spPr>
      </p:pic>
      <p:pic>
        <p:nvPicPr>
          <p:cNvPr id="7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51429" y="5906694"/>
            <a:ext cx="2088232" cy="95130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1573213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http://skachat-kartinki.ru/img/picture/Nov/10/e9c5b23206a47640d0acab3c736021d2/mini_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54" r="9542"/>
          <a:stretch>
            <a:fillRect/>
          </a:stretch>
        </p:blipFill>
        <p:spPr bwMode="auto">
          <a:xfrm>
            <a:off x="7236296" y="692696"/>
            <a:ext cx="1763688" cy="16876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508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sdmrzeszow.pl/wp-content/uploads/2015/02/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904558"/>
            <a:ext cx="2086495" cy="95180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20160"/>
            <a:ext cx="5904656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/>
                <a:ea typeface="Times New Roman"/>
              </a:rPr>
              <a:t>Когда вы играете в салочки, как вы определяете, кто водит?</a:t>
            </a:r>
            <a:endParaRPr lang="ru-RU" dirty="0"/>
          </a:p>
        </p:txBody>
      </p:sp>
      <p:pic>
        <p:nvPicPr>
          <p:cNvPr id="5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5906694"/>
            <a:ext cx="2088232" cy="951306"/>
          </a:xfrm>
          <a:prstGeom prst="rect">
            <a:avLst/>
          </a:prstGeom>
          <a:noFill/>
        </p:spPr>
      </p:pic>
      <p:pic>
        <p:nvPicPr>
          <p:cNvPr id="6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5906694"/>
            <a:ext cx="2088232" cy="951306"/>
          </a:xfrm>
          <a:prstGeom prst="rect">
            <a:avLst/>
          </a:prstGeom>
          <a:noFill/>
        </p:spPr>
      </p:pic>
      <p:pic>
        <p:nvPicPr>
          <p:cNvPr id="7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51429" y="5906694"/>
            <a:ext cx="2088232" cy="95130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164"/>
            <a:ext cx="1573213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http://skachat-kartinki.ru/img/picture/Nov/10/e9c5b23206a47640d0acab3c736021d2/mini_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54" r="9542"/>
          <a:stretch>
            <a:fillRect/>
          </a:stretch>
        </p:blipFill>
        <p:spPr bwMode="auto">
          <a:xfrm>
            <a:off x="7236296" y="692696"/>
            <a:ext cx="1763688" cy="168761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43449" y="2066508"/>
            <a:ext cx="59690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Какие считалки вы знаете?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3688" y="2712839"/>
            <a:ext cx="5014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Что такое считалка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98441" y="3359170"/>
            <a:ext cx="63450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Считалки – это тоже жанр 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устного народного </a:t>
            </a:r>
            <a:r>
              <a:rPr lang="ru-RU" sz="3200" b="1" dirty="0" smtClean="0">
                <a:solidFill>
                  <a:srgbClr val="00B050"/>
                </a:solidFill>
              </a:rPr>
              <a:t>творчества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21344" y="4403789"/>
            <a:ext cx="40991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Учебник стр. 22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2062" y="5048180"/>
            <a:ext cx="7399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6600CC"/>
                </a:solidFill>
              </a:rPr>
              <a:t>А какие считалки знаете вы?</a:t>
            </a:r>
            <a:endParaRPr lang="ru-RU" sz="3600" b="1" dirty="0">
              <a:solidFill>
                <a:srgbClr val="66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4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sdmrzeszow.pl/wp-content/uploads/2015/02/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904558"/>
            <a:ext cx="2086495" cy="95180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5906694"/>
            <a:ext cx="2088232" cy="951306"/>
          </a:xfrm>
          <a:prstGeom prst="rect">
            <a:avLst/>
          </a:prstGeom>
          <a:noFill/>
        </p:spPr>
      </p:pic>
      <p:pic>
        <p:nvPicPr>
          <p:cNvPr id="6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5906694"/>
            <a:ext cx="2088232" cy="951306"/>
          </a:xfrm>
          <a:prstGeom prst="rect">
            <a:avLst/>
          </a:prstGeom>
          <a:noFill/>
        </p:spPr>
      </p:pic>
      <p:pic>
        <p:nvPicPr>
          <p:cNvPr id="7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51429" y="5906694"/>
            <a:ext cx="2088232" cy="95130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1573213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http://skachat-kartinki.ru/img/picture/Nov/10/e9c5b23206a47640d0acab3c736021d2/mini_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54" r="9542"/>
          <a:stretch>
            <a:fillRect/>
          </a:stretch>
        </p:blipFill>
        <p:spPr bwMode="auto">
          <a:xfrm>
            <a:off x="7236296" y="692696"/>
            <a:ext cx="1763688" cy="168761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68021" y="1233223"/>
            <a:ext cx="59876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800000"/>
                </a:solidFill>
              </a:rPr>
              <a:t>Как вы думаете,</a:t>
            </a:r>
          </a:p>
          <a:p>
            <a:pPr algn="ctr"/>
            <a:r>
              <a:rPr lang="ru-RU" sz="3600" b="1" dirty="0" smtClean="0">
                <a:solidFill>
                  <a:srgbClr val="800000"/>
                </a:solidFill>
              </a:rPr>
              <a:t> что мы прочитали?</a:t>
            </a:r>
            <a:endParaRPr lang="ru-RU" sz="3600" b="1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48444" y="2380309"/>
            <a:ext cx="28696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небылицы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4050" y="3001488"/>
            <a:ext cx="74879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Как вы понимаете это слово,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каким  словом его можно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заменить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475" y="5260363"/>
            <a:ext cx="79015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FF"/>
                </a:solidFill>
              </a:rPr>
              <a:t>Для чего придумали небылицу</a:t>
            </a:r>
            <a:endParaRPr lang="ru-RU" sz="3600" b="1" dirty="0">
              <a:solidFill>
                <a:srgbClr val="FF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3648" y="4755814"/>
            <a:ext cx="6615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</a:rPr>
              <a:t>Фантастическая сказка, выдумка</a:t>
            </a:r>
            <a:endParaRPr lang="ru-RU" sz="28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4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sdmrzeszow.pl/wp-content/uploads/2015/02/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904558"/>
            <a:ext cx="2086495" cy="95180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5906694"/>
            <a:ext cx="2088232" cy="951306"/>
          </a:xfrm>
          <a:prstGeom prst="rect">
            <a:avLst/>
          </a:prstGeom>
          <a:noFill/>
        </p:spPr>
      </p:pic>
      <p:pic>
        <p:nvPicPr>
          <p:cNvPr id="6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5906694"/>
            <a:ext cx="2088232" cy="951306"/>
          </a:xfrm>
          <a:prstGeom prst="rect">
            <a:avLst/>
          </a:prstGeom>
          <a:noFill/>
        </p:spPr>
      </p:pic>
      <p:pic>
        <p:nvPicPr>
          <p:cNvPr id="7" name="Picture 4" descr="http://sdmrzeszow.pl/wp-content/uploads/2015/02/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51429" y="5906694"/>
            <a:ext cx="2088232" cy="95130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80309"/>
            <a:ext cx="1573213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http://skachat-kartinki.ru/img/picture/Nov/10/e9c5b23206a47640d0acab3c736021d2/mini_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54" r="9542"/>
          <a:stretch>
            <a:fillRect/>
          </a:stretch>
        </p:blipFill>
        <p:spPr bwMode="auto">
          <a:xfrm>
            <a:off x="7236296" y="692696"/>
            <a:ext cx="1763688" cy="1687613"/>
          </a:xfrm>
          <a:prstGeom prst="rect">
            <a:avLst/>
          </a:prstGeom>
          <a:noFill/>
        </p:spPr>
      </p:pic>
      <p:pic>
        <p:nvPicPr>
          <p:cNvPr id="10" name="Picture 2" descr="C:\Users\User\Desktop\устный счет 1 класс\картинки\Рисунок1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07504" y="406187"/>
            <a:ext cx="1851437" cy="213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36081" y="890171"/>
            <a:ext cx="5410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Работа по карточкам</a:t>
            </a:r>
            <a:endParaRPr lang="ru-RU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4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96</TotalTime>
  <Words>103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Устное народное творчество</vt:lpstr>
      <vt:lpstr> </vt:lpstr>
      <vt:lpstr>На дворе трава На дворе трава, на траве дрова Не руби дрова на траве двора. </vt:lpstr>
      <vt:lpstr>Скороговорка - жанр устного народного творчества. Это специально подобранная фраза с трудно выговариваемым подбором звуков, быстро произносимая шуточная поговорка или прибаутка.</vt:lpstr>
      <vt:lpstr>Когда вы играете в салочки, как вы определяете, кто водит?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Скороговорки, считалки, небылицы</dc:title>
  <dc:creator>МОУ СОШ15</dc:creator>
  <cp:lastModifiedBy>user</cp:lastModifiedBy>
  <cp:revision>12</cp:revision>
  <dcterms:created xsi:type="dcterms:W3CDTF">2017-09-12T10:51:04Z</dcterms:created>
  <dcterms:modified xsi:type="dcterms:W3CDTF">2019-05-11T13:37:04Z</dcterms:modified>
</cp:coreProperties>
</file>