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84" r:id="rId2"/>
    <p:sldId id="285" r:id="rId3"/>
    <p:sldId id="286" r:id="rId4"/>
    <p:sldId id="287" r:id="rId5"/>
    <p:sldId id="257" r:id="rId6"/>
    <p:sldId id="275" r:id="rId7"/>
    <p:sldId id="256" r:id="rId8"/>
    <p:sldId id="276" r:id="rId9"/>
    <p:sldId id="277" r:id="rId10"/>
    <p:sldId id="258" r:id="rId11"/>
    <p:sldId id="288" r:id="rId12"/>
    <p:sldId id="289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81" r:id="rId23"/>
    <p:sldId id="282" r:id="rId24"/>
    <p:sldId id="268" r:id="rId25"/>
    <p:sldId id="283" r:id="rId26"/>
    <p:sldId id="269" r:id="rId27"/>
    <p:sldId id="270" r:id="rId28"/>
    <p:sldId id="271" r:id="rId29"/>
    <p:sldId id="280" r:id="rId30"/>
    <p:sldId id="272" r:id="rId31"/>
    <p:sldId id="273" r:id="rId32"/>
    <p:sldId id="274" r:id="rId33"/>
    <p:sldId id="290" r:id="rId34"/>
    <p:sldId id="291" r:id="rId35"/>
    <p:sldId id="279" r:id="rId36"/>
    <p:sldId id="27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FDBCB-5FBD-499F-B3D0-8EBC7DF3CB06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6CCC3-13E7-4CEA-AF60-AFBFB6A9A5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6CCC3-13E7-4CEA-AF60-AFBFB6A9A54C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7E8DB-3AF9-4B9A-A52F-B6AA6D64A81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D0E05-C018-488D-AAE3-FECD9F418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7929618" cy="2714644"/>
          </a:xfrm>
          <a:solidFill>
            <a:schemeClr val="tx1">
              <a:alpha val="88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Тест по домашнему параграфу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Отвечаем по одному, комментируем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План урока: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alpha val="63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Англия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накануне революции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революции.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Карл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 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Начало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революции — созыв Долгого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парламента.</a:t>
            </a: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Гражданская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 между королём и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парламентом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Реформы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парламента.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катерина\Desktop\sovremennaya-territoriya-velikobritanii-na-karte-evro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5" y="727075"/>
            <a:ext cx="8867775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катерина\Desktop\c5f76edf4f393e4db5053cd8f881eb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27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Англия накануне революции.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00634"/>
          </a:xfrm>
          <a:solidFill>
            <a:schemeClr val="tx1">
              <a:alpha val="72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XVI век </a:t>
            </a:r>
            <a:r>
              <a:rPr lang="ru-RU" dirty="0" smtClean="0">
                <a:solidFill>
                  <a:schemeClr val="bg1"/>
                </a:solidFill>
              </a:rPr>
              <a:t>для </a:t>
            </a:r>
            <a:r>
              <a:rPr lang="ru-RU" dirty="0">
                <a:solidFill>
                  <a:schemeClr val="bg1"/>
                </a:solidFill>
              </a:rPr>
              <a:t>Англии блистательно: развивалась </a:t>
            </a:r>
            <a:r>
              <a:rPr lang="ru-RU" dirty="0">
                <a:solidFill>
                  <a:srgbClr val="FF0000"/>
                </a:solidFill>
              </a:rPr>
              <a:t>промышленность</a:t>
            </a:r>
            <a:r>
              <a:rPr lang="ru-RU" dirty="0">
                <a:solidFill>
                  <a:schemeClr val="bg1"/>
                </a:solidFill>
              </a:rPr>
              <a:t>, процветала </a:t>
            </a:r>
            <a:r>
              <a:rPr lang="ru-RU" dirty="0">
                <a:solidFill>
                  <a:srgbClr val="FF0000"/>
                </a:solidFill>
              </a:rPr>
              <a:t>морская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торговля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После </a:t>
            </a:r>
            <a:r>
              <a:rPr lang="ru-RU" dirty="0">
                <a:solidFill>
                  <a:schemeClr val="bg1"/>
                </a:solidFill>
              </a:rPr>
              <a:t>разгрома Непобедимой </a:t>
            </a:r>
            <a:r>
              <a:rPr lang="ru-RU" dirty="0" smtClean="0">
                <a:solidFill>
                  <a:schemeClr val="bg1"/>
                </a:solidFill>
              </a:rPr>
              <a:t>армады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страна превратилась в сильную морскую державу.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Америке была основана первая </a:t>
            </a:r>
            <a:r>
              <a:rPr lang="ru-RU" dirty="0">
                <a:solidFill>
                  <a:srgbClr val="FF0000"/>
                </a:solidFill>
              </a:rPr>
              <a:t>колония</a:t>
            </a:r>
            <a:r>
              <a:rPr lang="ru-RU" dirty="0">
                <a:solidFill>
                  <a:schemeClr val="bg1"/>
                </a:solidFill>
              </a:rPr>
              <a:t> — Виргиния, создана Ост-Индская компания, в Лондоне открыта биржа.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Знаменитый философ Бэкон, поэт и драматург Уильям Шекспир…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Англия накануне революции.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  <a:solidFill>
            <a:schemeClr val="tx1">
              <a:alpha val="72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Многие </a:t>
            </a:r>
            <a:r>
              <a:rPr lang="ru-RU" sz="3600" b="1" u="sng" dirty="0">
                <a:solidFill>
                  <a:schemeClr val="bg1"/>
                </a:solidFill>
              </a:rPr>
              <a:t>джентри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600" b="1" dirty="0" smtClean="0">
                <a:solidFill>
                  <a:srgbClr val="FF0000"/>
                </a:solidFill>
              </a:rPr>
              <a:t>новые дворяне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600" dirty="0">
                <a:solidFill>
                  <a:schemeClr val="bg1"/>
                </a:solidFill>
              </a:rPr>
              <a:t>и купцы по своему богатству могли соперничать с </a:t>
            </a:r>
            <a:r>
              <a:rPr lang="ru-RU" sz="3600" dirty="0" smtClean="0">
                <a:solidFill>
                  <a:schemeClr val="bg1"/>
                </a:solidFill>
              </a:rPr>
              <a:t>лордами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– </a:t>
            </a:r>
            <a:r>
              <a:rPr lang="ru-RU" sz="3600" dirty="0" smtClean="0">
                <a:solidFill>
                  <a:srgbClr val="FF0000"/>
                </a:solidFill>
              </a:rPr>
              <a:t>старая знать</a:t>
            </a:r>
          </a:p>
          <a:p>
            <a:r>
              <a:rPr lang="ru-RU" sz="3600" dirty="0">
                <a:solidFill>
                  <a:schemeClr val="bg1"/>
                </a:solidFill>
              </a:rPr>
              <a:t>В стране росло число </a:t>
            </a:r>
            <a:r>
              <a:rPr lang="ru-RU" sz="3600" b="1" u="sng" dirty="0" smtClean="0">
                <a:solidFill>
                  <a:schemeClr val="bg1"/>
                </a:solidFill>
              </a:rPr>
              <a:t>пуритан</a:t>
            </a:r>
            <a:r>
              <a:rPr lang="ru-RU" sz="3600" dirty="0" smtClean="0">
                <a:solidFill>
                  <a:schemeClr val="bg1"/>
                </a:solidFill>
              </a:rPr>
              <a:t> - </a:t>
            </a:r>
            <a:r>
              <a:rPr lang="ru-RU" sz="3600" b="1" dirty="0">
                <a:solidFill>
                  <a:srgbClr val="FF0000"/>
                </a:solidFill>
              </a:rPr>
              <a:t>последователей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кальвинизма</a:t>
            </a:r>
            <a:r>
              <a:rPr lang="ru-RU" sz="3600" dirty="0" smtClean="0">
                <a:solidFill>
                  <a:schemeClr val="bg1"/>
                </a:solidFill>
              </a:rPr>
              <a:t>… </a:t>
            </a:r>
            <a:r>
              <a:rPr lang="ru-RU" sz="3600" i="1" dirty="0" smtClean="0">
                <a:solidFill>
                  <a:schemeClr val="bg1"/>
                </a:solidFill>
              </a:rPr>
              <a:t>Почему? Чем была ненавистна католическая церковь?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290"/>
            <a:ext cx="2105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записываем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401080" cy="4900634"/>
          </a:xfrm>
          <a:solidFill>
            <a:schemeClr val="tx1">
              <a:alpha val="72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Многие </a:t>
            </a:r>
            <a:r>
              <a:rPr lang="ru-RU" sz="3600" dirty="0" smtClean="0">
                <a:solidFill>
                  <a:schemeClr val="bg1"/>
                </a:solidFill>
              </a:rPr>
              <a:t>пуритане верили </a:t>
            </a:r>
            <a:r>
              <a:rPr lang="ru-RU" sz="3600" dirty="0">
                <a:solidFill>
                  <a:schemeClr val="bg1"/>
                </a:solidFill>
              </a:rPr>
              <a:t>и в божественное происхождение королевской власти, но для них эта власть была законна только в том случае, если она </a:t>
            </a:r>
            <a:r>
              <a:rPr lang="ru-RU" sz="3600" b="1" dirty="0">
                <a:solidFill>
                  <a:schemeClr val="bg1"/>
                </a:solidFill>
              </a:rPr>
              <a:t>придерживалась старых английских законов и традиций</a:t>
            </a:r>
            <a:r>
              <a:rPr lang="ru-RU" sz="3600" dirty="0">
                <a:solidFill>
                  <a:schemeClr val="bg1"/>
                </a:solidFill>
              </a:rPr>
              <a:t>, считалась с </a:t>
            </a:r>
            <a:r>
              <a:rPr lang="ru-RU" sz="3600" b="1" dirty="0">
                <a:solidFill>
                  <a:srgbClr val="FF0000"/>
                </a:solidFill>
              </a:rPr>
              <a:t>парламентом</a:t>
            </a:r>
            <a:r>
              <a:rPr lang="ru-RU" sz="3600" dirty="0">
                <a:solidFill>
                  <a:schemeClr val="bg1"/>
                </a:solidFill>
              </a:rPr>
              <a:t>. Они искренне верили, что и парламент создан по Божьему </a:t>
            </a:r>
            <a:r>
              <a:rPr lang="ru-RU" sz="3600" dirty="0" smtClean="0">
                <a:solidFill>
                  <a:schemeClr val="bg1"/>
                </a:solidFill>
              </a:rPr>
              <a:t>повелению…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2. Причины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революции.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0" y="5357826"/>
            <a:ext cx="3071834" cy="785818"/>
          </a:xfrm>
          <a:solidFill>
            <a:schemeClr val="tx1">
              <a:alpha val="72000"/>
            </a:schemeClr>
          </a:solidFill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Елизавета 1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071802" y="5357826"/>
            <a:ext cx="3071834" cy="785818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Яков 1 Стюарт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(1603-1625)</a:t>
            </a: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286512" y="2643182"/>
            <a:ext cx="3143272" cy="1928826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b="1" dirty="0">
                <a:solidFill>
                  <a:srgbClr val="FF0000"/>
                </a:solidFill>
              </a:rPr>
              <a:t> «от Бога — король, от короля закон»</a:t>
            </a:r>
            <a:endParaRPr kumimoji="0" lang="ru-RU" sz="36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 descr="C:\Users\Екатерина\Desktop\2562ec763ff0548fab97706021a259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357298"/>
            <a:ext cx="2928958" cy="4006814"/>
          </a:xfrm>
          <a:prstGeom prst="rect">
            <a:avLst/>
          </a:prstGeom>
          <a:noFill/>
        </p:spPr>
      </p:pic>
      <p:pic>
        <p:nvPicPr>
          <p:cNvPr id="6147" name="Picture 3" descr="C:\Users\Екатерина\Desktop\6b9f30d0afe9ce447a54a6606527f0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2498196" cy="4146564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2500298" y="3143248"/>
            <a:ext cx="100013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  <p:bldP spid="6" grpId="0" animBg="1"/>
      <p:bldP spid="7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Чем недовольно общество и парламент??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1428736"/>
            <a:ext cx="8215370" cy="5072098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FF00"/>
                </a:solidFill>
              </a:rPr>
              <a:t>стремления </a:t>
            </a:r>
            <a:r>
              <a:rPr lang="ru-RU" sz="2400" b="1" dirty="0">
                <a:solidFill>
                  <a:srgbClr val="FFFF00"/>
                </a:solidFill>
              </a:rPr>
              <a:t>Якова I править единолично, нарушая </a:t>
            </a:r>
            <a:r>
              <a:rPr lang="ru-RU" sz="2400" b="1" dirty="0" smtClean="0">
                <a:solidFill>
                  <a:srgbClr val="FFFF00"/>
                </a:solidFill>
              </a:rPr>
              <a:t>давние традиции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92D050"/>
                </a:solidFill>
              </a:rPr>
              <a:t>его </a:t>
            </a:r>
            <a:r>
              <a:rPr lang="ru-RU" sz="2400" b="1" dirty="0">
                <a:solidFill>
                  <a:srgbClr val="92D050"/>
                </a:solidFill>
              </a:rPr>
              <a:t>экономическая политика: поддержка старой цеховой системы и продажа отдельным лицам и компаниям исключительного права на производство каких-либо товаров и на торговлю, </a:t>
            </a:r>
            <a:r>
              <a:rPr lang="ru-RU" sz="2400" b="1" dirty="0" smtClean="0">
                <a:solidFill>
                  <a:srgbClr val="92D050"/>
                </a:solidFill>
              </a:rPr>
              <a:t>то есть нарушение законов </a:t>
            </a:r>
            <a:r>
              <a:rPr lang="ru-RU" sz="2400" b="1" dirty="0">
                <a:solidFill>
                  <a:srgbClr val="92D050"/>
                </a:solidFill>
              </a:rPr>
              <a:t>свободного </a:t>
            </a:r>
            <a:r>
              <a:rPr lang="ru-RU" sz="2400" b="1" dirty="0" smtClean="0">
                <a:solidFill>
                  <a:srgbClr val="92D050"/>
                </a:solidFill>
              </a:rPr>
              <a:t>рынка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C000"/>
                </a:solidFill>
              </a:rPr>
              <a:t>религиозная </a:t>
            </a:r>
            <a:r>
              <a:rPr lang="ru-RU" sz="2400" b="1" dirty="0">
                <a:solidFill>
                  <a:srgbClr val="FFC000"/>
                </a:solidFill>
              </a:rPr>
              <a:t>политика </a:t>
            </a:r>
            <a:r>
              <a:rPr lang="ru-RU" sz="2400" b="1" dirty="0" smtClean="0">
                <a:solidFill>
                  <a:srgbClr val="FFC000"/>
                </a:solidFill>
              </a:rPr>
              <a:t>короля: защита англиканской церкви </a:t>
            </a:r>
            <a:r>
              <a:rPr lang="ru-RU" sz="2400" b="1" dirty="0">
                <a:solidFill>
                  <a:srgbClr val="FFC000"/>
                </a:solidFill>
              </a:rPr>
              <a:t>и </a:t>
            </a:r>
            <a:r>
              <a:rPr lang="ru-RU" sz="2400" b="1" dirty="0" smtClean="0">
                <a:solidFill>
                  <a:srgbClr val="FFC000"/>
                </a:solidFill>
              </a:rPr>
              <a:t>преследование пуритан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6699"/>
                </a:solidFill>
              </a:rPr>
              <a:t>внешняя политика: </a:t>
            </a:r>
            <a:r>
              <a:rPr lang="ru-RU" sz="2400" b="1" dirty="0">
                <a:solidFill>
                  <a:srgbClr val="FF6699"/>
                </a:solidFill>
              </a:rPr>
              <a:t>Якова </a:t>
            </a:r>
            <a:r>
              <a:rPr lang="ru-RU" sz="2400" b="1" dirty="0" smtClean="0">
                <a:solidFill>
                  <a:srgbClr val="FF6699"/>
                </a:solidFill>
              </a:rPr>
              <a:t>I искал </a:t>
            </a:r>
            <a:r>
              <a:rPr lang="ru-RU" sz="2400" b="1" dirty="0">
                <a:solidFill>
                  <a:srgbClr val="FF6699"/>
                </a:solidFill>
              </a:rPr>
              <a:t>сближения с католическими державами Испанией и Францией. </a:t>
            </a:r>
            <a:endParaRPr lang="ru-RU" sz="2400" b="1" dirty="0" smtClean="0">
              <a:solidFill>
                <a:srgbClr val="FF6699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33CCFF"/>
                </a:solidFill>
              </a:rPr>
              <a:t>+ огромный размах </a:t>
            </a:r>
            <a:r>
              <a:rPr lang="ru-RU" sz="2400" b="1" dirty="0">
                <a:solidFill>
                  <a:srgbClr val="33CCFF"/>
                </a:solidFill>
              </a:rPr>
              <a:t>казнокрадства и </a:t>
            </a:r>
            <a:r>
              <a:rPr lang="ru-RU" sz="2400" b="1" dirty="0" smtClean="0">
                <a:solidFill>
                  <a:srgbClr val="33CCFF"/>
                </a:solidFill>
              </a:rPr>
              <a:t>взяточничества</a:t>
            </a:r>
            <a:r>
              <a:rPr lang="ru-RU" sz="2400" dirty="0">
                <a:solidFill>
                  <a:srgbClr val="33CCFF"/>
                </a:solidFill>
              </a:rPr>
              <a:t> 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33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2105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записываем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3. Карл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I.</a:t>
            </a:r>
            <a:endParaRPr lang="ru-RU" b="1" i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000636"/>
            <a:ext cx="1357322" cy="500066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Яков I 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714612" y="4929198"/>
            <a:ext cx="2714644" cy="785818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Карл </a:t>
            </a:r>
            <a:r>
              <a:rPr lang="en-US" sz="2400" b="1" dirty="0" smtClean="0">
                <a:solidFill>
                  <a:schemeClr val="bg1"/>
                </a:solidFill>
              </a:rPr>
              <a:t>I</a:t>
            </a:r>
            <a:r>
              <a:rPr lang="en-US" sz="2400" b="1" dirty="0">
                <a:solidFill>
                  <a:schemeClr val="bg1"/>
                </a:solidFill>
              </a:rPr>
              <a:t>  </a:t>
            </a:r>
            <a:r>
              <a:rPr lang="ru-RU" sz="2400" b="1" dirty="0">
                <a:solidFill>
                  <a:schemeClr val="bg1"/>
                </a:solidFill>
              </a:rPr>
              <a:t> 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(</a:t>
            </a:r>
            <a:r>
              <a:rPr lang="ru-RU" sz="2400" b="1" dirty="0">
                <a:solidFill>
                  <a:schemeClr val="bg1"/>
                </a:solidFill>
              </a:rPr>
              <a:t>1625—1649)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C:\Users\Екатерина\Desktop\2562ec763ff0548fab97706021a259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2285984" cy="3127227"/>
          </a:xfrm>
          <a:prstGeom prst="rect">
            <a:avLst/>
          </a:prstGeom>
          <a:noFill/>
        </p:spPr>
      </p:pic>
      <p:pic>
        <p:nvPicPr>
          <p:cNvPr id="7171" name="Picture 3" descr="C:\Users\Екатерина\Desktop\Charles_I_(Daniel_Mytens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500174"/>
            <a:ext cx="2714644" cy="336990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72132" y="1571612"/>
            <a:ext cx="3286148" cy="3046988"/>
          </a:xfrm>
          <a:prstGeom prst="rect">
            <a:avLst/>
          </a:prstGeom>
          <a:solidFill>
            <a:schemeClr val="tx1">
              <a:alpha val="81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Надежда, что </a:t>
            </a:r>
            <a:r>
              <a:rPr lang="ru-RU" sz="2400" b="1" dirty="0">
                <a:solidFill>
                  <a:srgbClr val="FFC000"/>
                </a:solidFill>
              </a:rPr>
              <a:t>новый король поймёт необходимость перемен, проведёт </a:t>
            </a:r>
            <a:r>
              <a:rPr lang="ru-RU" sz="2400" b="1" dirty="0" smtClean="0">
                <a:solidFill>
                  <a:srgbClr val="FFC000"/>
                </a:solidFill>
              </a:rPr>
              <a:t>реформы…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Но, значительных перемен не происходило…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000232" y="2857496"/>
            <a:ext cx="1071570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Личность Карла 1…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Читаем в учебнике стр.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500834"/>
          </a:xfrm>
          <a:solidFill>
            <a:schemeClr val="tx1">
              <a:alpha val="88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1) </a:t>
            </a:r>
            <a:r>
              <a:rPr lang="ru-RU" b="1" dirty="0" smtClean="0">
                <a:solidFill>
                  <a:schemeClr val="bg1"/>
                </a:solidFill>
              </a:rPr>
              <a:t>Высший орган государственного управления в </a:t>
            </a:r>
            <a:r>
              <a:rPr lang="ru-RU" b="1" dirty="0" smtClean="0">
                <a:solidFill>
                  <a:schemeClr val="bg1"/>
                </a:solidFill>
              </a:rPr>
              <a:t>Нидерландах: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i="1" dirty="0" smtClean="0">
                <a:solidFill>
                  <a:srgbClr val="FFFF00"/>
                </a:solidFill>
              </a:rPr>
              <a:t> </a:t>
            </a:r>
            <a:r>
              <a:rPr lang="ru-RU" dirty="0" smtClean="0">
                <a:solidFill>
                  <a:srgbClr val="FFFF00"/>
                </a:solidFill>
              </a:rPr>
              <a:t>Парламент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Сейм </a:t>
            </a:r>
            <a:r>
              <a:rPr lang="ru-RU" b="1" dirty="0" smtClean="0">
                <a:solidFill>
                  <a:srgbClr val="FFFF00"/>
                </a:solidFill>
              </a:rPr>
              <a:t>3) </a:t>
            </a:r>
            <a:r>
              <a:rPr lang="ru-RU" dirty="0" smtClean="0">
                <a:solidFill>
                  <a:srgbClr val="FFFF00"/>
                </a:solidFill>
              </a:rPr>
              <a:t>Генеральные штаты </a:t>
            </a:r>
            <a:r>
              <a:rPr lang="ru-RU" b="1" dirty="0" smtClean="0">
                <a:solidFill>
                  <a:srgbClr val="FFFF00"/>
                </a:solidFill>
              </a:rPr>
              <a:t>4)</a:t>
            </a:r>
            <a:r>
              <a:rPr lang="ru-RU" dirty="0" smtClean="0">
                <a:solidFill>
                  <a:srgbClr val="FFFF00"/>
                </a:solidFill>
              </a:rPr>
              <a:t> Конгресс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2) </a:t>
            </a:r>
            <a:r>
              <a:rPr lang="ru-RU" b="1" dirty="0" smtClean="0">
                <a:solidFill>
                  <a:schemeClr val="bg1"/>
                </a:solidFill>
              </a:rPr>
              <a:t>Руководитель освободительного движения в Нидерландах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вице-адмирал Дрейк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Вильгельм Оранский </a:t>
            </a:r>
            <a:r>
              <a:rPr lang="ru-RU" b="1" dirty="0" smtClean="0">
                <a:solidFill>
                  <a:srgbClr val="FFFF00"/>
                </a:solidFill>
              </a:rPr>
              <a:t>3)</a:t>
            </a:r>
            <a:r>
              <a:rPr lang="ru-RU" dirty="0" smtClean="0">
                <a:solidFill>
                  <a:srgbClr val="FFFF00"/>
                </a:solidFill>
              </a:rPr>
              <a:t> граф Эгмонт </a:t>
            </a:r>
            <a:r>
              <a:rPr lang="ru-RU" b="1" dirty="0" smtClean="0">
                <a:solidFill>
                  <a:srgbClr val="FFFF00"/>
                </a:solidFill>
              </a:rPr>
              <a:t>4)</a:t>
            </a:r>
            <a:r>
              <a:rPr lang="ru-RU" dirty="0" smtClean="0">
                <a:solidFill>
                  <a:srgbClr val="FFFF00"/>
                </a:solidFill>
              </a:rPr>
              <a:t> Томас Кромвель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3) </a:t>
            </a:r>
            <a:r>
              <a:rPr lang="ru-RU" b="1" dirty="0" smtClean="0">
                <a:solidFill>
                  <a:schemeClr val="bg1"/>
                </a:solidFill>
              </a:rPr>
              <a:t>Нидерланды состояли из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15 провинций</a:t>
            </a:r>
            <a:r>
              <a:rPr lang="ru-RU" b="1" dirty="0" smtClean="0">
                <a:solidFill>
                  <a:srgbClr val="FFFF00"/>
                </a:solidFill>
              </a:rPr>
              <a:t> 2)</a:t>
            </a:r>
            <a:r>
              <a:rPr lang="ru-RU" dirty="0" smtClean="0">
                <a:solidFill>
                  <a:srgbClr val="FFFF00"/>
                </a:solidFill>
              </a:rPr>
              <a:t> 16 провинций</a:t>
            </a:r>
            <a:r>
              <a:rPr lang="ru-RU" b="1" dirty="0" smtClean="0">
                <a:solidFill>
                  <a:srgbClr val="FFFF00"/>
                </a:solidFill>
              </a:rPr>
              <a:t> </a:t>
            </a:r>
            <a:r>
              <a:rPr lang="ru-RU" b="1" dirty="0" smtClean="0">
                <a:solidFill>
                  <a:srgbClr val="FFFF00"/>
                </a:solidFill>
              </a:rPr>
              <a:t>3) </a:t>
            </a:r>
            <a:r>
              <a:rPr lang="ru-RU" dirty="0" smtClean="0">
                <a:solidFill>
                  <a:srgbClr val="FFFF00"/>
                </a:solidFill>
              </a:rPr>
              <a:t>17 провинций</a:t>
            </a:r>
            <a:r>
              <a:rPr lang="ru-RU" b="1" dirty="0" smtClean="0">
                <a:solidFill>
                  <a:srgbClr val="FFFF00"/>
                </a:solidFill>
              </a:rPr>
              <a:t> 4</a:t>
            </a:r>
            <a:r>
              <a:rPr lang="ru-RU" b="1" dirty="0" smtClean="0">
                <a:solidFill>
                  <a:srgbClr val="FFFF00"/>
                </a:solidFill>
              </a:rPr>
              <a:t>)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i="1" dirty="0" smtClean="0">
                <a:solidFill>
                  <a:srgbClr val="FFFF00"/>
                </a:solidFill>
              </a:rPr>
              <a:t>18 </a:t>
            </a:r>
            <a:r>
              <a:rPr lang="ru-RU" dirty="0" smtClean="0">
                <a:solidFill>
                  <a:srgbClr val="FFFF00"/>
                </a:solidFill>
              </a:rPr>
              <a:t>провинций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571480"/>
            <a:ext cx="8215370" cy="5929354"/>
          </a:xfrm>
          <a:prstGeom prst="rect">
            <a:avLst/>
          </a:prstGeom>
          <a:solidFill>
            <a:schemeClr val="tx1">
              <a:alpha val="72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1628 </a:t>
            </a:r>
            <a:r>
              <a:rPr lang="ru-RU" sz="2400" b="1" u="sng" dirty="0">
                <a:solidFill>
                  <a:srgbClr val="FF0000"/>
                </a:solidFill>
              </a:rPr>
              <a:t>г. </a:t>
            </a:r>
            <a:r>
              <a:rPr lang="ru-RU" sz="2400" dirty="0" smtClean="0">
                <a:solidFill>
                  <a:schemeClr val="bg1"/>
                </a:solidFill>
              </a:rPr>
              <a:t>– парламент</a:t>
            </a:r>
            <a:r>
              <a:rPr lang="ru-RU" sz="2400" dirty="0">
                <a:solidFill>
                  <a:schemeClr val="bg1"/>
                </a:solidFill>
              </a:rPr>
              <a:t>, используя затруднения правительства, вызванные войной одновременно с тремя государствами — Францией, Испанией и Австрией, вынудил короля подписать </a:t>
            </a:r>
            <a:r>
              <a:rPr lang="ru-RU" sz="2400" b="1" u="sng" dirty="0">
                <a:solidFill>
                  <a:srgbClr val="FF0000"/>
                </a:solidFill>
              </a:rPr>
              <a:t>«Петицию о праве»</a:t>
            </a:r>
            <a:r>
              <a:rPr lang="ru-RU" sz="2400" dirty="0">
                <a:solidFill>
                  <a:schemeClr val="bg1"/>
                </a:solidFill>
              </a:rPr>
              <a:t>, где содержались требования уважать права парламента и объявлялись незаконными проводимые без разрешения суда аресты. 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Как </a:t>
            </a:r>
            <a:r>
              <a:rPr lang="ru-RU" sz="2400" b="1" i="1" dirty="0">
                <a:solidFill>
                  <a:schemeClr val="bg1"/>
                </a:solidFill>
              </a:rPr>
              <a:t>только Карл I пытался нарушать «Петицию...», парламент бурно протестовал. </a:t>
            </a:r>
            <a:r>
              <a:rPr lang="ru-RU" sz="2400" b="1" dirty="0">
                <a:solidFill>
                  <a:schemeClr val="bg1"/>
                </a:solidFill>
              </a:rPr>
              <a:t>Тогда король распустил этот строптивый парламент и не созывал его 11 лет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u="sng" dirty="0">
                <a:solidFill>
                  <a:srgbClr val="FFC000"/>
                </a:solidFill>
              </a:rPr>
              <a:t>В стране установился режим личного правления Карла I. </a:t>
            </a:r>
            <a:endParaRPr lang="ru-RU" sz="2400" b="1" u="sng" dirty="0" smtClean="0">
              <a:solidFill>
                <a:srgbClr val="FFC000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Но </a:t>
            </a:r>
            <a:r>
              <a:rPr lang="ru-RU" sz="2400" dirty="0">
                <a:solidFill>
                  <a:schemeClr val="bg1"/>
                </a:solidFill>
              </a:rPr>
              <a:t>без одобрения парламента король не мог вводить новые </a:t>
            </a:r>
            <a:r>
              <a:rPr lang="ru-RU" sz="2400" dirty="0" smtClean="0">
                <a:solidFill>
                  <a:schemeClr val="bg1"/>
                </a:solidFill>
              </a:rPr>
              <a:t>налоги…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0"/>
            <a:ext cx="2105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записываем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4. Начало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революции — созыв Долгого парламента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alpha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казне – пусто, а против Англии начала войну Шотландия. Королю Карлу 1 пришлось созвать Парламент. (налоги то он не мог сам назначить новые…)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Этот парламент вошёл </a:t>
            </a:r>
            <a:r>
              <a:rPr lang="ru-RU" dirty="0" smtClean="0">
                <a:solidFill>
                  <a:schemeClr val="bg1"/>
                </a:solidFill>
              </a:rPr>
              <a:t>в историю под названием </a:t>
            </a:r>
            <a:r>
              <a:rPr lang="ru-RU" b="1" u="sng" dirty="0" smtClean="0">
                <a:solidFill>
                  <a:schemeClr val="bg1"/>
                </a:solidFill>
              </a:rPr>
              <a:t>Долгого парламента</a:t>
            </a:r>
            <a:r>
              <a:rPr lang="ru-RU" dirty="0" smtClean="0">
                <a:solidFill>
                  <a:schemeClr val="bg1"/>
                </a:solidFill>
              </a:rPr>
              <a:t>, так как он не расходился 12 лет.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Это </a:t>
            </a:r>
            <a:r>
              <a:rPr lang="ru-RU" dirty="0" smtClean="0">
                <a:solidFill>
                  <a:schemeClr val="bg1"/>
                </a:solidFill>
              </a:rPr>
              <a:t>событие и стало началом революции.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4. Начало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революции — созыв Долгого парламента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alpha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Парламенте большинство депутатов </a:t>
            </a:r>
            <a:r>
              <a:rPr lang="ru-RU" b="1" i="1" dirty="0" smtClean="0">
                <a:solidFill>
                  <a:schemeClr val="bg1"/>
                </a:solidFill>
              </a:rPr>
              <a:t>пуритане</a:t>
            </a:r>
            <a:r>
              <a:rPr lang="ru-RU" dirty="0" smtClean="0">
                <a:solidFill>
                  <a:schemeClr val="bg1"/>
                </a:solidFill>
              </a:rPr>
              <a:t>, поэтому </a:t>
            </a:r>
            <a:r>
              <a:rPr lang="ru-RU" b="1" dirty="0" smtClean="0">
                <a:solidFill>
                  <a:srgbClr val="FF0000"/>
                </a:solidFill>
              </a:rPr>
              <a:t>что они могли сделать??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уничтожение ненавистных королевских судов, преследовавших </a:t>
            </a:r>
            <a:r>
              <a:rPr lang="ru-RU" b="1" dirty="0" smtClean="0">
                <a:solidFill>
                  <a:srgbClr val="FFFF00"/>
                </a:solidFill>
              </a:rPr>
              <a:t>инакомыслящих; 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запрет епископской цензуры </a:t>
            </a:r>
            <a:r>
              <a:rPr lang="ru-RU" b="1" dirty="0" smtClean="0">
                <a:solidFill>
                  <a:srgbClr val="FFFF00"/>
                </a:solidFill>
              </a:rPr>
              <a:t>и </a:t>
            </a:r>
            <a:r>
              <a:rPr lang="ru-RU" b="1" dirty="0" smtClean="0">
                <a:solidFill>
                  <a:srgbClr val="FFFF00"/>
                </a:solidFill>
              </a:rPr>
              <a:t>полиции;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т</a:t>
            </a:r>
            <a:r>
              <a:rPr lang="ru-RU" b="1" dirty="0" smtClean="0">
                <a:solidFill>
                  <a:srgbClr val="FFFF00"/>
                </a:solidFill>
              </a:rPr>
              <a:t>ак же, за </a:t>
            </a:r>
            <a:r>
              <a:rPr lang="ru-RU" b="1" dirty="0" smtClean="0">
                <a:solidFill>
                  <a:srgbClr val="FFFF00"/>
                </a:solidFill>
              </a:rPr>
              <a:t>парламентом закреплялось право устанавливать налоги; 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парламент </a:t>
            </a:r>
            <a:r>
              <a:rPr lang="ru-RU" b="1" dirty="0" smtClean="0">
                <a:solidFill>
                  <a:srgbClr val="FFFF00"/>
                </a:solidFill>
              </a:rPr>
              <a:t>должен был собираться не реже одного раза в три года 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lumMod val="50000"/>
              <a:lumOff val="50000"/>
              <a:alpha val="70000"/>
            </a:schemeClr>
          </a:solidFill>
        </p:spPr>
        <p:txBody>
          <a:bodyPr/>
          <a:lstStyle/>
          <a:p>
            <a:r>
              <a:rPr lang="ru-RU" b="1" dirty="0" smtClean="0"/>
              <a:t>Реформы Долгого парламента были направлены против </a:t>
            </a:r>
            <a:r>
              <a:rPr lang="ru-RU" b="1" dirty="0" smtClean="0">
                <a:solidFill>
                  <a:srgbClr val="FF0000"/>
                </a:solidFill>
              </a:rPr>
              <a:t>абсолютизма</a:t>
            </a:r>
            <a:r>
              <a:rPr lang="ru-RU" b="1" dirty="0" smtClean="0"/>
              <a:t>, власть короля </a:t>
            </a:r>
            <a:r>
              <a:rPr lang="ru-RU" b="1" dirty="0" smtClean="0">
                <a:solidFill>
                  <a:srgbClr val="FF0000"/>
                </a:solidFill>
              </a:rPr>
              <a:t>ограничивалась</a:t>
            </a:r>
            <a:r>
              <a:rPr lang="ru-RU" b="1" dirty="0" smtClean="0"/>
              <a:t> законом и парламентом</a:t>
            </a:r>
            <a:r>
              <a:rPr lang="ru-RU" b="1" dirty="0" smtClean="0"/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Карл пытается арестовать депутатов парламента, но безуспешно, бежит из Лондона…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5. Гражданская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война между королём и парламентом.</a:t>
            </a:r>
            <a:r>
              <a:rPr lang="ru-RU" dirty="0">
                <a:latin typeface="Book Antiqua" pitchFamily="18" charset="0"/>
              </a:rPr>
              <a:t> 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  <a:solidFill>
            <a:schemeClr val="tx1">
              <a:lumMod val="50000"/>
              <a:lumOff val="50000"/>
              <a:alpha val="68000"/>
            </a:schemeClr>
          </a:solidFill>
        </p:spPr>
        <p:txBody>
          <a:bodyPr/>
          <a:lstStyle/>
          <a:p>
            <a:r>
              <a:rPr lang="ru-RU" dirty="0" smtClean="0"/>
              <a:t>Работа с учебником</a:t>
            </a:r>
            <a:r>
              <a:rPr lang="ru-RU" dirty="0" smtClean="0"/>
              <a:t>: читаем пункт, а затем обсуждаем вопросы</a:t>
            </a:r>
          </a:p>
          <a:p>
            <a:r>
              <a:rPr lang="ru-RU" b="1" dirty="0" smtClean="0"/>
              <a:t>1) На какие 2 лагеря разделилась страна?</a:t>
            </a:r>
          </a:p>
        </p:txBody>
      </p:sp>
      <p:sp>
        <p:nvSpPr>
          <p:cNvPr id="4" name="Овал 3"/>
          <p:cNvSpPr/>
          <p:nvPr/>
        </p:nvSpPr>
        <p:spPr>
          <a:xfrm>
            <a:off x="928662" y="3643314"/>
            <a:ext cx="228601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143504" y="3714752"/>
            <a:ext cx="228601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>
            <a:endCxn id="5" idx="1"/>
          </p:cNvCxnSpPr>
          <p:nvPr/>
        </p:nvCxnSpPr>
        <p:spPr>
          <a:xfrm>
            <a:off x="4357686" y="3357562"/>
            <a:ext cx="1120598" cy="493194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3152764" y="3367086"/>
            <a:ext cx="1071570" cy="500066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2"/>
          <p:cNvSpPr txBox="1">
            <a:spLocks/>
          </p:cNvSpPr>
          <p:nvPr/>
        </p:nvSpPr>
        <p:spPr>
          <a:xfrm>
            <a:off x="642910" y="4714884"/>
            <a:ext cx="8229600" cy="1757362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Какую военную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реформу провел парламент в 1645? Исход битвы в 1645?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baseline="0" dirty="0" smtClean="0"/>
              <a:t>3) Что</a:t>
            </a:r>
            <a:r>
              <a:rPr lang="ru-RU" sz="3200" b="1" dirty="0" smtClean="0"/>
              <a:t> стало с королем?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0"/>
            <a:ext cx="2971792" cy="2643182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Оливер Кромвель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катерина\Desktop\1396510789_oliver-cromwe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38481"/>
            <a:ext cx="5643602" cy="6896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6. Реформы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парламента.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1">
              <a:alpha val="7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1) дворян-землевладельцев </a:t>
            </a:r>
            <a:r>
              <a:rPr lang="ru-RU" b="1" dirty="0">
                <a:solidFill>
                  <a:srgbClr val="FFC000"/>
                </a:solidFill>
              </a:rPr>
              <a:t>освободили от налоговых платежей в пользу короны, земля стала их собственностью; </a:t>
            </a:r>
            <a:endParaRPr lang="ru-RU" b="1" dirty="0" smtClean="0">
              <a:solidFill>
                <a:srgbClr val="FFC000"/>
              </a:solidFill>
            </a:endParaRPr>
          </a:p>
          <a:p>
            <a:r>
              <a:rPr lang="ru-RU" b="1" dirty="0" smtClean="0">
                <a:solidFill>
                  <a:srgbClr val="92D050"/>
                </a:solidFill>
              </a:rPr>
              <a:t>2) купцам </a:t>
            </a:r>
            <a:r>
              <a:rPr lang="ru-RU" b="1" dirty="0">
                <a:solidFill>
                  <a:srgbClr val="92D050"/>
                </a:solidFill>
              </a:rPr>
              <a:t>не надо было больше покупать разрешение на ведение торговли; </a:t>
            </a:r>
            <a:endParaRPr lang="ru-RU" b="1" dirty="0" smtClean="0">
              <a:solidFill>
                <a:srgbClr val="92D05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3) церковь </a:t>
            </a:r>
            <a:r>
              <a:rPr lang="ru-RU" b="1" dirty="0">
                <a:solidFill>
                  <a:srgbClr val="00B0F0"/>
                </a:solidFill>
              </a:rPr>
              <a:t>подчинили парламенту, а земли короля, его сторонников, епископов конфисковали.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u="sng" dirty="0" smtClean="0">
                <a:solidFill>
                  <a:schemeClr val="bg1"/>
                </a:solidFill>
              </a:rPr>
              <a:t>Но </a:t>
            </a:r>
            <a:r>
              <a:rPr lang="ru-RU" b="1" u="sng" dirty="0">
                <a:solidFill>
                  <a:schemeClr val="bg1"/>
                </a:solidFill>
              </a:rPr>
              <a:t>крестьяне землю в собственность не получили и по-прежнему считались её временными держателями, их повинности в пользу землевладельцев сохранились.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6. Реформы </a:t>
            </a: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парламента.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43510"/>
          </a:xfrm>
          <a:solidFill>
            <a:schemeClr val="tx1"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целом, Парламент </a:t>
            </a:r>
            <a:r>
              <a:rPr lang="ru-RU" dirty="0">
                <a:solidFill>
                  <a:schemeClr val="bg1"/>
                </a:solidFill>
              </a:rPr>
              <a:t>стремился к </a:t>
            </a:r>
            <a:r>
              <a:rPr lang="ru-RU" b="1" dirty="0" smtClean="0">
                <a:solidFill>
                  <a:srgbClr val="FF6699"/>
                </a:solidFill>
              </a:rPr>
              <a:t>компромиссу</a:t>
            </a:r>
            <a:r>
              <a:rPr lang="ru-RU" dirty="0" smtClean="0">
                <a:solidFill>
                  <a:schemeClr val="bg1"/>
                </a:solidFill>
              </a:rPr>
              <a:t>— </a:t>
            </a:r>
            <a:r>
              <a:rPr lang="ru-RU" dirty="0">
                <a:solidFill>
                  <a:schemeClr val="bg1"/>
                </a:solidFill>
              </a:rPr>
              <a:t>от короля </a:t>
            </a:r>
            <a:r>
              <a:rPr lang="ru-RU" dirty="0" smtClean="0">
                <a:solidFill>
                  <a:schemeClr val="bg1"/>
                </a:solidFill>
              </a:rPr>
              <a:t>требовалось </a:t>
            </a:r>
            <a:r>
              <a:rPr lang="ru-RU" dirty="0">
                <a:solidFill>
                  <a:schemeClr val="bg1"/>
                </a:solidFill>
              </a:rPr>
              <a:t>признать все проведённые реформы и господство пуританской церкви.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Но </a:t>
            </a:r>
            <a:r>
              <a:rPr lang="ru-RU" dirty="0">
                <a:solidFill>
                  <a:schemeClr val="bg1"/>
                </a:solidFill>
              </a:rPr>
              <a:t>с этим не были согласны пуритане, служившие в армии и настроенные </a:t>
            </a:r>
            <a:r>
              <a:rPr lang="ru-RU" dirty="0">
                <a:solidFill>
                  <a:srgbClr val="33CCFF"/>
                </a:solidFill>
              </a:rPr>
              <a:t>более решительно</a:t>
            </a:r>
            <a:r>
              <a:rPr lang="ru-RU" dirty="0">
                <a:solidFill>
                  <a:schemeClr val="bg1"/>
                </a:solidFill>
              </a:rPr>
              <a:t>, они требовали </a:t>
            </a:r>
            <a:r>
              <a:rPr lang="ru-RU" b="1" dirty="0">
                <a:solidFill>
                  <a:schemeClr val="bg1"/>
                </a:solidFill>
              </a:rPr>
              <a:t>свободы вероисповедания</a:t>
            </a:r>
            <a:r>
              <a:rPr lang="ru-RU" dirty="0">
                <a:solidFill>
                  <a:schemeClr val="bg1"/>
                </a:solidFill>
              </a:rPr>
              <a:t> и большего </a:t>
            </a:r>
            <a:r>
              <a:rPr lang="ru-RU" b="1" dirty="0">
                <a:solidFill>
                  <a:schemeClr val="bg1"/>
                </a:solidFill>
              </a:rPr>
              <a:t>ограничения королевской власти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Казнь короля…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43510"/>
          </a:xfrm>
          <a:solidFill>
            <a:schemeClr val="tx1">
              <a:alpha val="7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 силу своего характера и взглядов Карл I не пошёл на компромисс с парламентом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армия </a:t>
            </a:r>
            <a:r>
              <a:rPr lang="ru-RU" b="1" dirty="0">
                <a:solidFill>
                  <a:schemeClr val="bg1"/>
                </a:solidFill>
              </a:rPr>
              <a:t>провела чистку парламента — изгнала всех умеренных </a:t>
            </a:r>
            <a:r>
              <a:rPr lang="ru-RU" b="1" dirty="0" smtClean="0">
                <a:solidFill>
                  <a:schemeClr val="bg1"/>
                </a:solidFill>
              </a:rPr>
              <a:t>пуритан </a:t>
            </a:r>
            <a:r>
              <a:rPr lang="ru-RU" b="1" i="1" dirty="0" smtClean="0">
                <a:solidFill>
                  <a:srgbClr val="FF0000"/>
                </a:solidFill>
              </a:rPr>
              <a:t>(зачем? Чтобы все поддержали армию!)</a:t>
            </a:r>
          </a:p>
          <a:p>
            <a:r>
              <a:rPr lang="ru-RU" b="1" dirty="0">
                <a:solidFill>
                  <a:schemeClr val="bg1"/>
                </a:solidFill>
              </a:rPr>
              <a:t>Суд над королём начался </a:t>
            </a:r>
            <a:r>
              <a:rPr lang="ru-RU" b="1" u="sng" dirty="0">
                <a:solidFill>
                  <a:srgbClr val="FFFF00"/>
                </a:solidFill>
              </a:rPr>
              <a:t>20 января 1649 г</a:t>
            </a:r>
            <a:r>
              <a:rPr lang="ru-RU" b="1" u="sng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b="1" u="sng" dirty="0">
                <a:solidFill>
                  <a:srgbClr val="FFFF00"/>
                </a:solidFill>
              </a:rPr>
              <a:t>30 января 1649 г.</a:t>
            </a:r>
            <a:r>
              <a:rPr lang="ru-RU" b="1" dirty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король был казнен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Идя на смерть, Карл </a:t>
            </a:r>
            <a:r>
              <a:rPr lang="ru-RU" b="1" i="1" dirty="0">
                <a:solidFill>
                  <a:schemeClr val="bg1"/>
                </a:solidFill>
              </a:rPr>
              <a:t>I продолжал отстаивать систему абсолютной монархии</a:t>
            </a:r>
            <a:r>
              <a:rPr lang="ru-RU" b="1" i="1" u="sng" dirty="0" smtClean="0">
                <a:solidFill>
                  <a:schemeClr val="bg1"/>
                </a:solidFill>
              </a:rPr>
              <a:t>.«</a:t>
            </a:r>
            <a:r>
              <a:rPr lang="ru-RU" b="1" i="1" u="sng" dirty="0">
                <a:solidFill>
                  <a:schemeClr val="bg1"/>
                </a:solidFill>
              </a:rPr>
              <a:t>Помните!»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0"/>
            <a:ext cx="2105641" cy="523220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записываем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Армия ликовала, но страна </a:t>
            </a:r>
            <a:r>
              <a:rPr lang="ru-RU" b="1" dirty="0" smtClean="0">
                <a:latin typeface="Book Antiqua" pitchFamily="18" charset="0"/>
              </a:rPr>
              <a:t>не </a:t>
            </a:r>
            <a:r>
              <a:rPr lang="ru-RU" b="1" dirty="0" smtClean="0">
                <a:latin typeface="Book Antiqua" pitchFamily="18" charset="0"/>
              </a:rPr>
              <a:t>была готова к </a:t>
            </a:r>
            <a:r>
              <a:rPr lang="ru-RU" b="1" dirty="0" smtClean="0">
                <a:latin typeface="Book Antiqua" pitchFamily="18" charset="0"/>
              </a:rPr>
              <a:t>такому. </a:t>
            </a:r>
          </a:p>
          <a:p>
            <a:r>
              <a:rPr lang="ru-RU" b="1" dirty="0" smtClean="0">
                <a:latin typeface="Book Antiqua" pitchFamily="18" charset="0"/>
              </a:rPr>
              <a:t>В </a:t>
            </a:r>
            <a:r>
              <a:rPr lang="ru-RU" b="1" dirty="0" smtClean="0">
                <a:latin typeface="Book Antiqua" pitchFamily="18" charset="0"/>
              </a:rPr>
              <a:t>толпе присутствующих при казни немало </a:t>
            </a:r>
            <a:r>
              <a:rPr lang="ru-RU" b="1" dirty="0" smtClean="0">
                <a:latin typeface="Book Antiqua" pitchFamily="18" charset="0"/>
              </a:rPr>
              <a:t>было </a:t>
            </a:r>
            <a:r>
              <a:rPr lang="ru-RU" b="1" dirty="0" smtClean="0">
                <a:latin typeface="Book Antiqua" pitchFamily="18" charset="0"/>
              </a:rPr>
              <a:t>таких, кто искренне рыдал.</a:t>
            </a:r>
          </a:p>
          <a:p>
            <a:r>
              <a:rPr lang="ru-RU" b="1" dirty="0" smtClean="0">
                <a:latin typeface="Book Antiqua" pitchFamily="18" charset="0"/>
              </a:rPr>
              <a:t>Известие о казни короля волной ужаса прокатилось по всем королевским дворам </a:t>
            </a:r>
            <a:r>
              <a:rPr lang="ru-RU" b="1" dirty="0" smtClean="0">
                <a:latin typeface="Book Antiqua" pitchFamily="18" charset="0"/>
              </a:rPr>
              <a:t>Европы…</a:t>
            </a:r>
            <a:endParaRPr lang="ru-RU" b="1" dirty="0" smtClean="0">
              <a:latin typeface="Book Antiqu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500834"/>
          </a:xfrm>
          <a:solidFill>
            <a:schemeClr val="tx1">
              <a:alpha val="88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4) </a:t>
            </a:r>
            <a:r>
              <a:rPr lang="ru-RU" b="1" dirty="0" smtClean="0">
                <a:solidFill>
                  <a:schemeClr val="bg1"/>
                </a:solidFill>
              </a:rPr>
              <a:t>В XVI в. в Нидерландах нарастало недовольство властью испанского короля. Отметьте слои населения, заинтересованные в свержении власти испанского монарха: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а) служители католической церкви;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б) крупные купцы;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в) рабочие мануфактур;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г) дворяне;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) крестьяне;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е) ремесленники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все перечисленные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dirty="0" err="1" smtClean="0">
                <a:solidFill>
                  <a:srgbClr val="FFFF00"/>
                </a:solidFill>
              </a:rPr>
              <a:t>бвгде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b="1" dirty="0" smtClean="0">
                <a:solidFill>
                  <a:srgbClr val="FFFF00"/>
                </a:solidFill>
              </a:rPr>
              <a:t>3)</a:t>
            </a:r>
            <a:r>
              <a:rPr lang="ru-RU" dirty="0" smtClean="0">
                <a:solidFill>
                  <a:srgbClr val="FFFF00"/>
                </a:solidFill>
              </a:rPr>
              <a:t> верного ответа нет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5) </a:t>
            </a:r>
            <a:r>
              <a:rPr lang="ru-RU" b="1" dirty="0" smtClean="0">
                <a:solidFill>
                  <a:schemeClr val="bg1"/>
                </a:solidFill>
              </a:rPr>
              <a:t>Командующий испанской армией, посланный в Нидерланды для подавления мятежа и получивший права </a:t>
            </a:r>
            <a:r>
              <a:rPr lang="ru-RU" b="1" dirty="0" smtClean="0">
                <a:solidFill>
                  <a:schemeClr val="bg1"/>
                </a:solidFill>
              </a:rPr>
              <a:t>диктатора: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Филипп II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Герцог Альба </a:t>
            </a:r>
            <a:r>
              <a:rPr lang="ru-RU" b="1" dirty="0" smtClean="0">
                <a:solidFill>
                  <a:srgbClr val="FFFF00"/>
                </a:solidFill>
              </a:rPr>
              <a:t>3) </a:t>
            </a:r>
            <a:r>
              <a:rPr lang="ru-RU" dirty="0" smtClean="0">
                <a:solidFill>
                  <a:srgbClr val="FFFF00"/>
                </a:solidFill>
              </a:rPr>
              <a:t>Карл V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b="1" dirty="0" smtClean="0">
                <a:solidFill>
                  <a:srgbClr val="FFFF00"/>
                </a:solidFill>
              </a:rPr>
              <a:t>4) </a:t>
            </a:r>
            <a:r>
              <a:rPr lang="ru-RU" dirty="0" smtClean="0">
                <a:solidFill>
                  <a:srgbClr val="FFFF00"/>
                </a:solidFill>
              </a:rPr>
              <a:t>Адмирал Горн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Установление республики.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абсолютная монархия?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Что такое республика?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Установление республики.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1"/>
            <a:ext cx="8501122" cy="14287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Актом парламента </a:t>
            </a:r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17 марта 1649 г.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королевская власть как «ненужная, обременительная и опасная для блага народа» была уничтожена.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дня её судьбу разделила палата лордов.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Екатерина\Desktop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02055"/>
            <a:ext cx="6424644" cy="39559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2105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записываем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7858180" cy="5143536"/>
          </a:xfrm>
          <a:solidFill>
            <a:srgbClr val="FFC000">
              <a:alpha val="54000"/>
            </a:srgbClr>
          </a:solidFill>
          <a:ln w="47625">
            <a:solidFill>
              <a:schemeClr val="tx1"/>
            </a:solidFill>
            <a:bevel/>
          </a:ln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 мае 1649 г. Англию провозгласили республикой. У власти оказались богатые купцы, предприниматели и новое дворянство.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/>
              <a:t>А</a:t>
            </a:r>
            <a:r>
              <a:rPr lang="ru-RU" b="1" dirty="0" smtClean="0"/>
              <a:t> </a:t>
            </a:r>
            <a:r>
              <a:rPr lang="ru-RU" b="1" dirty="0"/>
              <a:t>в жизни городских низов и крестьянства почти ничего не </a:t>
            </a:r>
            <a:r>
              <a:rPr lang="ru-RU" b="1" dirty="0" smtClean="0"/>
              <a:t>изменилось…</a:t>
            </a:r>
          </a:p>
          <a:p>
            <a:r>
              <a:rPr lang="ru-RU" b="1" dirty="0"/>
              <a:t>Гражданская война короля с парламентом закончилась победой пуритан. </a:t>
            </a:r>
            <a:endParaRPr lang="ru-RU" b="1" dirty="0" smtClean="0"/>
          </a:p>
          <a:p>
            <a:r>
              <a:rPr lang="ru-RU" b="1" dirty="0" smtClean="0"/>
              <a:t>Карл </a:t>
            </a:r>
            <a:r>
              <a:rPr lang="ru-RU" b="1" dirty="0"/>
              <a:t>I был казнён, с абсолютизмом в Англии покончили. </a:t>
            </a:r>
            <a:endParaRPr lang="ru-RU" b="1" dirty="0" smtClean="0"/>
          </a:p>
          <a:p>
            <a:r>
              <a:rPr lang="ru-RU" b="1" dirty="0" smtClean="0"/>
              <a:t>Парламент </a:t>
            </a:r>
            <a:r>
              <a:rPr lang="ru-RU" b="1" dirty="0"/>
              <a:t>провозгласил страну республикой.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543824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>Итоги темы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501122" cy="6286520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>
                <a:latin typeface="Book Antiqua" pitchFamily="18" charset="0"/>
              </a:rPr>
              <a:t>Английские пуритане заявляли о </a:t>
            </a:r>
            <a:r>
              <a:rPr lang="ru-RU" b="1" dirty="0" smtClean="0">
                <a:latin typeface="Book Antiqua" pitchFamily="18" charset="0"/>
              </a:rPr>
              <a:t>необходимости:</a:t>
            </a:r>
            <a:endParaRPr lang="ru-RU" b="1" dirty="0" smtClean="0">
              <a:latin typeface="Book Antiqua" pitchFamily="18" charset="0"/>
            </a:endParaRPr>
          </a:p>
          <a:p>
            <a:pPr fontAlgn="base"/>
            <a:r>
              <a:rPr lang="ru-RU" dirty="0" smtClean="0">
                <a:latin typeface="Book Antiqua" pitchFamily="18" charset="0"/>
              </a:rPr>
              <a:t>1) пышных богослужений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сохранения должностей епископов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удешевления всех церковных обрядов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священников для того, чтобы с их помощью понять Бога</a:t>
            </a:r>
          </a:p>
          <a:p>
            <a:endParaRPr lang="ru-RU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Великая </a:t>
            </a:r>
            <a:r>
              <a:rPr lang="ru-RU" b="1" dirty="0" smtClean="0">
                <a:latin typeface="Book Antiqua" pitchFamily="18" charset="0"/>
              </a:rPr>
              <a:t>Английская революция началась в:</a:t>
            </a:r>
          </a:p>
          <a:p>
            <a:r>
              <a:rPr lang="ru-RU" dirty="0" smtClean="0">
                <a:latin typeface="Book Antiqua" pitchFamily="18" charset="0"/>
              </a:rPr>
              <a:t>1)1628г. 2)1629г.</a:t>
            </a:r>
          </a:p>
          <a:p>
            <a:r>
              <a:rPr lang="ru-RU" dirty="0" smtClean="0">
                <a:latin typeface="Book Antiqua" pitchFamily="18" charset="0"/>
              </a:rPr>
              <a:t>3)1640г. </a:t>
            </a:r>
            <a:r>
              <a:rPr lang="ru-RU" dirty="0" smtClean="0">
                <a:latin typeface="Book Antiqua" pitchFamily="18" charset="0"/>
              </a:rPr>
              <a:t>4)1641г.</a:t>
            </a:r>
          </a:p>
          <a:p>
            <a:endParaRPr lang="ru-RU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«Кавалерами» в период английской революции называли:</a:t>
            </a:r>
          </a:p>
          <a:p>
            <a:r>
              <a:rPr lang="ru-RU" dirty="0" smtClean="0">
                <a:latin typeface="Book Antiqua" pitchFamily="18" charset="0"/>
              </a:rPr>
              <a:t>1)сторонников короля 2)пуритан</a:t>
            </a:r>
          </a:p>
          <a:p>
            <a:r>
              <a:rPr lang="ru-RU" dirty="0" smtClean="0">
                <a:latin typeface="Book Antiqua" pitchFamily="18" charset="0"/>
              </a:rPr>
              <a:t>3)соратников Кромвеля 4)сторонников республики</a:t>
            </a:r>
          </a:p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b="1" dirty="0" smtClean="0">
                <a:latin typeface="Book Antiqua" pitchFamily="18" charset="0"/>
              </a:rPr>
              <a:t>Республика в Англии была установлена в:</a:t>
            </a:r>
          </a:p>
          <a:p>
            <a:r>
              <a:rPr lang="ru-RU" dirty="0" smtClean="0">
                <a:latin typeface="Book Antiqua" pitchFamily="18" charset="0"/>
              </a:rPr>
              <a:t>1)в 1648г. 2)в 1649г.</a:t>
            </a:r>
          </a:p>
          <a:p>
            <a:r>
              <a:rPr lang="ru-RU" dirty="0" smtClean="0">
                <a:latin typeface="Book Antiqua" pitchFamily="18" charset="0"/>
              </a:rPr>
              <a:t>3)в 1650г. 4)в 1651г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pPr fontAlgn="base"/>
            <a:r>
              <a:rPr lang="ru-RU" b="1" dirty="0" smtClean="0">
                <a:latin typeface="Book Antiqua" pitchFamily="18" charset="0"/>
              </a:rPr>
              <a:t>Какое из приведенных положений характерно для внешней политики Якова I?</a:t>
            </a:r>
          </a:p>
          <a:p>
            <a:pPr fontAlgn="base"/>
            <a:r>
              <a:rPr lang="ru-RU" dirty="0" smtClean="0">
                <a:latin typeface="Book Antiqua" pitchFamily="18" charset="0"/>
              </a:rPr>
              <a:t>1) борьба с Нидерландами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ориентация на сближение с Испанией и Францией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претензия на абсолютный контроль Англии над Среди­земноморьем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отказ от освоения Нового Света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543824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>Итоги темы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501122" cy="628652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>
                <a:latin typeface="Book Antiqua" pitchFamily="18" charset="0"/>
              </a:rPr>
              <a:t>Долгий парламент заседал </a:t>
            </a:r>
            <a:r>
              <a:rPr lang="ru-RU" b="1" dirty="0" smtClean="0">
                <a:latin typeface="Book Antiqua" pitchFamily="18" charset="0"/>
              </a:rPr>
              <a:t>в:</a:t>
            </a:r>
            <a:endParaRPr lang="ru-RU" b="1" dirty="0" smtClean="0">
              <a:latin typeface="Book Antiqua" pitchFamily="18" charset="0"/>
            </a:endParaRPr>
          </a:p>
          <a:p>
            <a:pPr fontAlgn="base"/>
            <a:r>
              <a:rPr lang="ru-RU" dirty="0" smtClean="0">
                <a:latin typeface="Book Antiqua" pitchFamily="18" charset="0"/>
              </a:rPr>
              <a:t>1) 1566-1625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1610-1643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1625-1649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1640-1652 гг.</a:t>
            </a:r>
          </a:p>
          <a:p>
            <a:pPr fontAlgn="base"/>
            <a:r>
              <a:rPr lang="ru-RU" b="1" dirty="0" smtClean="0">
                <a:latin typeface="Book Antiqua" pitchFamily="18" charset="0"/>
              </a:rPr>
              <a:t>Создателем </a:t>
            </a:r>
            <a:r>
              <a:rPr lang="ru-RU" b="1" dirty="0" smtClean="0">
                <a:latin typeface="Book Antiqua" pitchFamily="18" charset="0"/>
              </a:rPr>
              <a:t>новой армии парламента </a:t>
            </a:r>
            <a:r>
              <a:rPr lang="ru-RU" b="1" dirty="0" smtClean="0">
                <a:latin typeface="Book Antiqua" pitchFamily="18" charset="0"/>
              </a:rPr>
              <a:t>стал:</a:t>
            </a:r>
            <a:endParaRPr lang="ru-RU" b="1" dirty="0" smtClean="0">
              <a:latin typeface="Book Antiqua" pitchFamily="18" charset="0"/>
            </a:endParaRPr>
          </a:p>
          <a:p>
            <a:pPr fontAlgn="base"/>
            <a:r>
              <a:rPr lang="ru-RU" dirty="0" smtClean="0">
                <a:latin typeface="Book Antiqua" pitchFamily="18" charset="0"/>
              </a:rPr>
              <a:t>1) Томас </a:t>
            </a:r>
            <a:r>
              <a:rPr lang="ru-RU" dirty="0" err="1" smtClean="0">
                <a:latin typeface="Book Antiqua" pitchFamily="18" charset="0"/>
              </a:rPr>
              <a:t>Бекет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Оливер Кромвель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полковник </a:t>
            </a:r>
            <a:r>
              <a:rPr lang="ru-RU" dirty="0" err="1" smtClean="0">
                <a:latin typeface="Book Antiqua" pitchFamily="18" charset="0"/>
              </a:rPr>
              <a:t>Пройд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Вильгельм Оранский</a:t>
            </a:r>
          </a:p>
          <a:p>
            <a:pPr fontAlgn="base"/>
            <a:r>
              <a:rPr lang="ru-RU" b="1" dirty="0" smtClean="0">
                <a:latin typeface="Book Antiqua" pitchFamily="18" charset="0"/>
              </a:rPr>
              <a:t>Какое из приведенных положений характерно для внешней политики Якова I?</a:t>
            </a:r>
          </a:p>
          <a:p>
            <a:pPr fontAlgn="base"/>
            <a:r>
              <a:rPr lang="ru-RU" dirty="0" smtClean="0">
                <a:latin typeface="Book Antiqua" pitchFamily="18" charset="0"/>
              </a:rPr>
              <a:t>1) борьба с Нидерландами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ориентация на сближение с Испанией и Францией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претензия на абсолютный контроль Англии над Среди­земноморьем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отказ от освоения Нового Света</a:t>
            </a:r>
          </a:p>
          <a:p>
            <a:pPr fontAlgn="base"/>
            <a:r>
              <a:rPr lang="ru-RU" b="1" dirty="0" smtClean="0">
                <a:latin typeface="Book Antiqua" pitchFamily="18" charset="0"/>
              </a:rPr>
              <a:t>Правление Карла I в Англии относится к </a:t>
            </a:r>
            <a:r>
              <a:rPr lang="ru-RU" b="1" dirty="0" smtClean="0">
                <a:latin typeface="Book Antiqua" pitchFamily="18" charset="0"/>
              </a:rPr>
              <a:t>периоду:</a:t>
            </a:r>
            <a:endParaRPr lang="ru-RU" b="1" dirty="0" smtClean="0">
              <a:latin typeface="Book Antiqua" pitchFamily="18" charset="0"/>
            </a:endParaRPr>
          </a:p>
          <a:p>
            <a:pPr fontAlgn="base"/>
            <a:r>
              <a:rPr lang="ru-RU" dirty="0" smtClean="0">
                <a:latin typeface="Book Antiqua" pitchFamily="18" charset="0"/>
              </a:rPr>
              <a:t>1) 1566-1625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2) 1574-1589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3) 1610-1643 гг.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4) 1625-1649 гг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На оценку «4» готовим пересказ параграфа 16</a:t>
            </a:r>
          </a:p>
          <a:p>
            <a:r>
              <a:rPr lang="ru-RU" dirty="0" smtClean="0"/>
              <a:t>На оценку «5» составить дополнительно календарь событий «Английская революция»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482" y="428604"/>
            <a:ext cx="8472518" cy="519749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Оцените урок: на счет три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Палец вверх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Палец вниз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628652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Спасибо за внимание.</a:t>
            </a:r>
            <a:endParaRPr lang="ru-RU" sz="3200" b="1" dirty="0"/>
          </a:p>
        </p:txBody>
      </p:sp>
      <p:pic>
        <p:nvPicPr>
          <p:cNvPr id="9218" name="Picture 2" descr="C:\Users\Екатерина\Desktop\kissclipart-thumb-signal-clipart-thumb-signal-clip-art-5766fda42cf29cc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3116"/>
            <a:ext cx="1000132" cy="1000132"/>
          </a:xfrm>
          <a:prstGeom prst="rect">
            <a:avLst/>
          </a:prstGeom>
          <a:noFill/>
        </p:spPr>
      </p:pic>
      <p:pic>
        <p:nvPicPr>
          <p:cNvPr id="9219" name="Picture 3" descr="C:\Users\Екатерина\Desktop\kissclipart-thumb-clipart-thumb-signal-clip-art-9ba7f7330b19bc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2984"/>
            <a:ext cx="1076902" cy="957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500834"/>
          </a:xfrm>
          <a:solidFill>
            <a:schemeClr val="tx1">
              <a:alpha val="88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6) </a:t>
            </a:r>
            <a:r>
              <a:rPr lang="ru-RU" b="1" dirty="0" smtClean="0">
                <a:solidFill>
                  <a:schemeClr val="bg1"/>
                </a:solidFill>
              </a:rPr>
              <a:t>Нидерланды переводятся </a:t>
            </a:r>
            <a:r>
              <a:rPr lang="ru-RU" b="1" dirty="0" smtClean="0">
                <a:solidFill>
                  <a:schemeClr val="bg1"/>
                </a:solidFill>
              </a:rPr>
              <a:t>как: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«низовые земли»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«северная страна» </a:t>
            </a:r>
            <a:r>
              <a:rPr lang="ru-RU" b="1" dirty="0" smtClean="0">
                <a:solidFill>
                  <a:srgbClr val="FFFF00"/>
                </a:solidFill>
              </a:rPr>
              <a:t>3) </a:t>
            </a:r>
            <a:r>
              <a:rPr lang="ru-RU" dirty="0" smtClean="0">
                <a:solidFill>
                  <a:srgbClr val="FFFF00"/>
                </a:solidFill>
              </a:rPr>
              <a:t>«небольшое государство» </a:t>
            </a:r>
            <a:r>
              <a:rPr lang="ru-RU" b="1" dirty="0" smtClean="0">
                <a:solidFill>
                  <a:srgbClr val="FFFF00"/>
                </a:solidFill>
              </a:rPr>
              <a:t>4) «</a:t>
            </a:r>
            <a:r>
              <a:rPr lang="ru-RU" dirty="0" smtClean="0">
                <a:solidFill>
                  <a:srgbClr val="FFFF00"/>
                </a:solidFill>
              </a:rPr>
              <a:t>страна»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7</a:t>
            </a:r>
            <a:r>
              <a:rPr lang="ru-RU" b="1" dirty="0" smtClean="0">
                <a:solidFill>
                  <a:schemeClr val="bg1"/>
                </a:solidFill>
              </a:rPr>
              <a:t>)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Какие из перечисленных ниже положений привели к испано-нидерландской войне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А)</a:t>
            </a:r>
            <a:r>
              <a:rPr lang="ru-RU" dirty="0" smtClean="0">
                <a:solidFill>
                  <a:schemeClr val="bg1"/>
                </a:solidFill>
              </a:rPr>
              <a:t> зависимость Нидерландов от Испании, воспринимаемая как национальный гнет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Б) </a:t>
            </a:r>
            <a:r>
              <a:rPr lang="ru-RU" dirty="0" smtClean="0">
                <a:solidFill>
                  <a:schemeClr val="bg1"/>
                </a:solidFill>
              </a:rPr>
              <a:t>подписание </a:t>
            </a:r>
            <a:r>
              <a:rPr lang="ru-RU" dirty="0" err="1" smtClean="0">
                <a:solidFill>
                  <a:schemeClr val="bg1"/>
                </a:solidFill>
              </a:rPr>
              <a:t>Утрехтской</a:t>
            </a:r>
            <a:r>
              <a:rPr lang="ru-RU" dirty="0" smtClean="0">
                <a:solidFill>
                  <a:schemeClr val="bg1"/>
                </a:solidFill>
              </a:rPr>
              <a:t> унии 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В) </a:t>
            </a:r>
            <a:r>
              <a:rPr lang="ru-RU" dirty="0" smtClean="0">
                <a:solidFill>
                  <a:schemeClr val="bg1"/>
                </a:solidFill>
              </a:rPr>
              <a:t>религиозная политика Испании — гонения на протестантов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Г) </a:t>
            </a:r>
            <a:r>
              <a:rPr lang="ru-RU" dirty="0" smtClean="0">
                <a:solidFill>
                  <a:schemeClr val="bg1"/>
                </a:solidFill>
              </a:rPr>
              <a:t>различия в языке и культуре 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Д)</a:t>
            </a:r>
            <a:r>
              <a:rPr lang="ru-RU" dirty="0" smtClean="0">
                <a:solidFill>
                  <a:schemeClr val="bg1"/>
                </a:solidFill>
              </a:rPr>
              <a:t> грабительская налоговая политика со стороны Испании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Е)</a:t>
            </a:r>
            <a:r>
              <a:rPr lang="ru-RU" dirty="0" smtClean="0">
                <a:solidFill>
                  <a:schemeClr val="bg1"/>
                </a:solidFill>
              </a:rPr>
              <a:t> экономическое соперничество Амстердама и </a:t>
            </a:r>
            <a:r>
              <a:rPr lang="ru-RU" dirty="0" smtClean="0">
                <a:solidFill>
                  <a:schemeClr val="bg1"/>
                </a:solidFill>
              </a:rPr>
              <a:t>Мадрида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1)</a:t>
            </a:r>
            <a:r>
              <a:rPr lang="ru-RU" dirty="0" smtClean="0">
                <a:solidFill>
                  <a:srgbClr val="FFFF00"/>
                </a:solidFill>
              </a:rPr>
              <a:t> АБГ </a:t>
            </a:r>
            <a:r>
              <a:rPr lang="ru-RU" b="1" dirty="0" smtClean="0">
                <a:solidFill>
                  <a:srgbClr val="FFFF00"/>
                </a:solidFill>
              </a:rPr>
              <a:t>2)</a:t>
            </a:r>
            <a:r>
              <a:rPr lang="ru-RU" dirty="0" smtClean="0">
                <a:solidFill>
                  <a:srgbClr val="FFFF00"/>
                </a:solidFill>
              </a:rPr>
              <a:t> БВД </a:t>
            </a:r>
            <a:r>
              <a:rPr lang="ru-RU" b="1" dirty="0" smtClean="0">
                <a:solidFill>
                  <a:srgbClr val="FFFF00"/>
                </a:solidFill>
              </a:rPr>
              <a:t>3)</a:t>
            </a:r>
            <a:r>
              <a:rPr lang="ru-RU" dirty="0" smtClean="0">
                <a:solidFill>
                  <a:srgbClr val="FFFF00"/>
                </a:solidFill>
              </a:rPr>
              <a:t> ГДЕ </a:t>
            </a:r>
            <a:r>
              <a:rPr lang="ru-RU" b="1" dirty="0" smtClean="0">
                <a:solidFill>
                  <a:srgbClr val="FFFF00"/>
                </a:solidFill>
              </a:rPr>
              <a:t>4)</a:t>
            </a:r>
            <a:r>
              <a:rPr lang="ru-RU" dirty="0" smtClean="0">
                <a:solidFill>
                  <a:srgbClr val="FFFF00"/>
                </a:solidFill>
              </a:rPr>
              <a:t> АВД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Ребус…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1026" name="Picture 2" descr="ÑÐµÐ±ÑÑÑ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1285884" cy="1285884"/>
          </a:xfrm>
          <a:prstGeom prst="rect">
            <a:avLst/>
          </a:prstGeom>
          <a:noFill/>
        </p:spPr>
      </p:pic>
      <p:pic>
        <p:nvPicPr>
          <p:cNvPr id="1030" name="Picture 6" descr="ÑÐµÐ±ÑÑÑ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1403269" cy="1690686"/>
          </a:xfrm>
          <a:prstGeom prst="rect">
            <a:avLst/>
          </a:prstGeom>
          <a:noFill/>
        </p:spPr>
      </p:pic>
      <p:pic>
        <p:nvPicPr>
          <p:cNvPr id="1034" name="Picture 10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714488"/>
            <a:ext cx="238125" cy="1905000"/>
          </a:xfrm>
          <a:prstGeom prst="rect">
            <a:avLst/>
          </a:prstGeom>
          <a:noFill/>
        </p:spPr>
      </p:pic>
      <p:pic>
        <p:nvPicPr>
          <p:cNvPr id="1036" name="Picture 12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714488"/>
            <a:ext cx="238125" cy="1905000"/>
          </a:xfrm>
          <a:prstGeom prst="rect">
            <a:avLst/>
          </a:prstGeom>
          <a:noFill/>
        </p:spPr>
      </p:pic>
      <p:pic>
        <p:nvPicPr>
          <p:cNvPr id="1038" name="Picture 14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714488"/>
            <a:ext cx="238125" cy="1905000"/>
          </a:xfrm>
          <a:prstGeom prst="rect">
            <a:avLst/>
          </a:prstGeom>
          <a:noFill/>
        </p:spPr>
      </p:pic>
      <p:pic>
        <p:nvPicPr>
          <p:cNvPr id="1042" name="Picture 18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1357290" y="1571612"/>
            <a:ext cx="321172" cy="1976438"/>
          </a:xfrm>
          <a:prstGeom prst="rect">
            <a:avLst/>
          </a:prstGeom>
          <a:noFill/>
        </p:spPr>
      </p:pic>
      <p:pic>
        <p:nvPicPr>
          <p:cNvPr id="1048" name="Picture 24" descr="http://rebus1.com/pictures/3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1857364"/>
            <a:ext cx="1165859" cy="1619248"/>
          </a:xfrm>
          <a:prstGeom prst="rect">
            <a:avLst/>
          </a:prstGeom>
          <a:noFill/>
        </p:spPr>
      </p:pic>
      <p:pic>
        <p:nvPicPr>
          <p:cNvPr id="1050" name="Picture 26" descr="http://rebus1.com/pictures/13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643050"/>
            <a:ext cx="1491625" cy="171451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215074" y="3214686"/>
            <a:ext cx="571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trike="sngStrike" dirty="0" smtClean="0"/>
              <a:t>о</a:t>
            </a:r>
            <a:r>
              <a:rPr lang="ru-RU" strike="sngStrike" dirty="0"/>
              <a:t> </a:t>
            </a:r>
            <a:endParaRPr lang="ru-RU" dirty="0"/>
          </a:p>
        </p:txBody>
      </p:sp>
      <p:pic>
        <p:nvPicPr>
          <p:cNvPr id="19" name="Picture 18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3643306" y="1714488"/>
            <a:ext cx="290218" cy="1785950"/>
          </a:xfrm>
          <a:prstGeom prst="rect">
            <a:avLst/>
          </a:prstGeom>
          <a:noFill/>
        </p:spPr>
      </p:pic>
      <p:pic>
        <p:nvPicPr>
          <p:cNvPr id="20" name="Picture 18" descr="http://rebus1.com/pictures/etc/kom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3929058" y="1714488"/>
            <a:ext cx="290218" cy="1785950"/>
          </a:xfrm>
          <a:prstGeom prst="rect">
            <a:avLst/>
          </a:prstGeom>
          <a:noFill/>
        </p:spPr>
      </p:pic>
      <p:pic>
        <p:nvPicPr>
          <p:cNvPr id="1051" name="Picture 27" descr="C:\Users\Екатерина\Desktop\versus-symbol-png-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4714884"/>
            <a:ext cx="1428728" cy="1219764"/>
          </a:xfrm>
          <a:prstGeom prst="rect">
            <a:avLst/>
          </a:prstGeom>
          <a:noFill/>
        </p:spPr>
      </p:pic>
      <p:pic>
        <p:nvPicPr>
          <p:cNvPr id="1052" name="Picture 28" descr="C:\Users\Екатерина\Desktop\vovka-v-tridevyatom-tsarstve-s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4" y="3941878"/>
            <a:ext cx="3929090" cy="2916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Складываем тему урока…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71990" cy="325756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Парламент</a:t>
            </a:r>
          </a:p>
          <a:p>
            <a:r>
              <a:rPr lang="ru-RU" b="1" dirty="0" smtClean="0">
                <a:latin typeface="Book Antiqua" pitchFamily="18" charset="0"/>
              </a:rPr>
              <a:t>Против</a:t>
            </a:r>
          </a:p>
          <a:p>
            <a:r>
              <a:rPr lang="ru-RU" b="1" dirty="0" smtClean="0">
                <a:latin typeface="Book Antiqua" pitchFamily="18" charset="0"/>
              </a:rPr>
              <a:t>Короля</a:t>
            </a:r>
          </a:p>
          <a:p>
            <a:r>
              <a:rPr lang="ru-RU" b="1" dirty="0" smtClean="0">
                <a:latin typeface="Book Antiqua" pitchFamily="18" charset="0"/>
              </a:rPr>
              <a:t>Революция</a:t>
            </a:r>
          </a:p>
          <a:p>
            <a:r>
              <a:rPr lang="ru-RU" b="1" dirty="0" smtClean="0">
                <a:latin typeface="Book Antiqua" pitchFamily="18" charset="0"/>
              </a:rPr>
              <a:t>В Англии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8143900" cy="2786082"/>
          </a:xfrm>
          <a:solidFill>
            <a:schemeClr val="tx1">
              <a:alpha val="23000"/>
            </a:schemeClr>
          </a:solidFill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Парламент против короля. Революция в Англии.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Цели и задачи: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Цели и задачи: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 ситуацию, предшествующую революции</a:t>
            </a:r>
          </a:p>
          <a:p>
            <a:r>
              <a:rPr lang="ru-RU" dirty="0" smtClean="0"/>
              <a:t>Выявить причины </a:t>
            </a:r>
            <a:r>
              <a:rPr lang="ru-RU" dirty="0" smtClean="0"/>
              <a:t>начала революции и недовольства парламента</a:t>
            </a:r>
          </a:p>
          <a:p>
            <a:r>
              <a:rPr lang="ru-RU" dirty="0" smtClean="0"/>
              <a:t>Познакомиться с ходом событий </a:t>
            </a:r>
          </a:p>
          <a:p>
            <a:r>
              <a:rPr lang="ru-RU" dirty="0" smtClean="0"/>
              <a:t>Узнать о значимых личностях этого периода</a:t>
            </a:r>
          </a:p>
          <a:p>
            <a:r>
              <a:rPr lang="ru-RU" dirty="0" smtClean="0"/>
              <a:t>Оценить итоги и значение падения монархии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1003</Words>
  <Application>Microsoft Office PowerPoint</Application>
  <PresentationFormat>Экран (4:3)</PresentationFormat>
  <Paragraphs>177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Ребус…</vt:lpstr>
      <vt:lpstr>Складываем тему урока…</vt:lpstr>
      <vt:lpstr>Парламент против короля. Революция в Англии.</vt:lpstr>
      <vt:lpstr>Цели и задачи:</vt:lpstr>
      <vt:lpstr>Цели и задачи:</vt:lpstr>
      <vt:lpstr>План урока:</vt:lpstr>
      <vt:lpstr>Слайд 11</vt:lpstr>
      <vt:lpstr>Слайд 12</vt:lpstr>
      <vt:lpstr>1. Англия накануне революции.</vt:lpstr>
      <vt:lpstr>1. Англия накануне революции.</vt:lpstr>
      <vt:lpstr>Слайд 15</vt:lpstr>
      <vt:lpstr>2. Причины революции.</vt:lpstr>
      <vt:lpstr>Чем недовольно общество и парламент??</vt:lpstr>
      <vt:lpstr>3. Карл I.</vt:lpstr>
      <vt:lpstr>Личность Карла 1…</vt:lpstr>
      <vt:lpstr>Слайд 20</vt:lpstr>
      <vt:lpstr>4. Начало революции — созыв Долгого парламента.</vt:lpstr>
      <vt:lpstr>4. Начало революции — созыв Долгого парламента.</vt:lpstr>
      <vt:lpstr>Слайд 23</vt:lpstr>
      <vt:lpstr>5. Гражданская война между королём и парламентом. </vt:lpstr>
      <vt:lpstr>Оливер Кромвель</vt:lpstr>
      <vt:lpstr>6. Реформы парламента. </vt:lpstr>
      <vt:lpstr>6. Реформы парламента. </vt:lpstr>
      <vt:lpstr>Казнь короля…</vt:lpstr>
      <vt:lpstr>Слайд 29</vt:lpstr>
      <vt:lpstr>Установление республики. </vt:lpstr>
      <vt:lpstr>Установление республики. </vt:lpstr>
      <vt:lpstr>Слайд 32</vt:lpstr>
      <vt:lpstr>Итоги темы</vt:lpstr>
      <vt:lpstr>Итоги темы</vt:lpstr>
      <vt:lpstr>Домашнее задание: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Ребус…</dc:title>
  <dc:creator>Екатерина Лобцова</dc:creator>
  <cp:lastModifiedBy>Екатерина Лобцова</cp:lastModifiedBy>
  <cp:revision>3</cp:revision>
  <dcterms:created xsi:type="dcterms:W3CDTF">2019-03-17T16:42:14Z</dcterms:created>
  <dcterms:modified xsi:type="dcterms:W3CDTF">2019-03-18T02:36:46Z</dcterms:modified>
</cp:coreProperties>
</file>