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8"/>
  </p:notesMasterIdLst>
  <p:sldIdLst>
    <p:sldId id="256" r:id="rId2"/>
    <p:sldId id="260" r:id="rId3"/>
    <p:sldId id="257" r:id="rId4"/>
    <p:sldId id="258" r:id="rId5"/>
    <p:sldId id="259" r:id="rId6"/>
    <p:sldId id="262" r:id="rId7"/>
    <p:sldId id="263" r:id="rId8"/>
    <p:sldId id="270" r:id="rId9"/>
    <p:sldId id="271" r:id="rId10"/>
    <p:sldId id="272" r:id="rId11"/>
    <p:sldId id="261" r:id="rId12"/>
    <p:sldId id="265" r:id="rId13"/>
    <p:sldId id="266" r:id="rId14"/>
    <p:sldId id="267" r:id="rId15"/>
    <p:sldId id="268" r:id="rId16"/>
    <p:sldId id="269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00" autoAdjust="0"/>
    <p:restoredTop sz="94660"/>
  </p:normalViewPr>
  <p:slideViewPr>
    <p:cSldViewPr>
      <p:cViewPr varScale="1">
        <p:scale>
          <a:sx n="68" d="100"/>
          <a:sy n="68" d="100"/>
        </p:scale>
        <p:origin x="-14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4B792F-3CFB-424A-9B1F-B3E80E9BAD18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1BBFC8-2D7D-4F56-8A1D-4159A57E15F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BBFC8-2D7D-4F56-8A1D-4159A57E15FA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5/10/2019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5/10/2019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5/10/2019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5/10/2019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5/10/2019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5/10/2019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5/10/2019</a:t>
            </a:fld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5/10/2019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5/10/2019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5/10/2019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5/10/2019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5/10/2019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22098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Организация игровой деятельности дошкольников в условиях введения ФГОС ДО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2286000"/>
            <a:ext cx="8534400" cy="441960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 algn="just"/>
            <a:endParaRPr lang="ru-RU" dirty="0"/>
          </a:p>
        </p:txBody>
      </p:sp>
      <p:pic>
        <p:nvPicPr>
          <p:cNvPr id="4" name="Picture 4" descr="C:\Users\настя\Desktop\100ANDRO\DSC_0248.jpg"/>
          <p:cNvPicPr>
            <a:picLocks noChangeAspect="1" noChangeArrowheads="1"/>
          </p:cNvPicPr>
          <p:nvPr/>
        </p:nvPicPr>
        <p:blipFill>
          <a:blip r:embed="rId2" cstate="print"/>
          <a:srcRect t="16343" r="4913" b="7885"/>
          <a:stretch>
            <a:fillRect/>
          </a:stretch>
        </p:blipFill>
        <p:spPr bwMode="auto">
          <a:xfrm>
            <a:off x="4953000" y="3962400"/>
            <a:ext cx="2541171" cy="27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Users\настя\Desktop\100ANDRO\DSC_0222.jpg"/>
          <p:cNvPicPr>
            <a:picLocks noChangeAspect="1" noChangeArrowheads="1"/>
          </p:cNvPicPr>
          <p:nvPr/>
        </p:nvPicPr>
        <p:blipFill>
          <a:blip r:embed="rId3" cstate="print"/>
          <a:srcRect l="4326" t="33822" r="66056" b="15459"/>
          <a:stretch>
            <a:fillRect/>
          </a:stretch>
        </p:blipFill>
        <p:spPr bwMode="auto">
          <a:xfrm>
            <a:off x="2057400" y="3886200"/>
            <a:ext cx="2133600" cy="2740200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30480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355336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/>
          </p:cNvGraphicFramePr>
          <p:nvPr/>
        </p:nvGraphicFramePr>
        <p:xfrm>
          <a:off x="2" y="1"/>
          <a:ext cx="9153017" cy="78877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585"/>
                <a:gridCol w="1500811"/>
                <a:gridCol w="1670903"/>
                <a:gridCol w="636230"/>
                <a:gridCol w="830776"/>
                <a:gridCol w="768233"/>
                <a:gridCol w="964521"/>
                <a:gridCol w="1700958"/>
              </a:tblGrid>
              <a:tr h="608693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latin typeface="Georgia" pitchFamily="18" charset="0"/>
                          <a:ea typeface="Times New Roman"/>
                        </a:rPr>
                        <a:t>Дни недели</a:t>
                      </a:r>
                      <a:endParaRPr lang="ru-RU" sz="1800" dirty="0">
                        <a:latin typeface="Georgia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latin typeface="Georgia" pitchFamily="18" charset="0"/>
                          <a:ea typeface="Times New Roman"/>
                        </a:rPr>
                        <a:t>Утро</a:t>
                      </a:r>
                      <a:endParaRPr lang="ru-RU" sz="1800" dirty="0">
                        <a:latin typeface="Georgia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Прогулка</a:t>
                      </a:r>
                      <a:endParaRPr kumimoji="0"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1-я пол. дня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0" lang="ru-RU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Вечер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Прогулка</a:t>
                      </a:r>
                      <a:endParaRPr kumimoji="0"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2-я пол. дня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66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1-я неделя</a:t>
                      </a:r>
                      <a:endParaRPr lang="ru-RU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2-я неделя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3-я неделя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4-я неделя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59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Коллективный труд</a:t>
                      </a:r>
                      <a:endParaRPr lang="ru-RU" sz="1400" i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61887">
                <a:tc rowSpan="2">
                  <a:txBody>
                    <a:bodyPr/>
                    <a:lstStyle/>
                    <a:p>
                      <a:pPr algn="ctr"/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Пятни </a:t>
                      </a:r>
                      <a:r>
                        <a:rPr kumimoji="0" lang="ru-RU" sz="14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ца</a:t>
                      </a:r>
                      <a:endParaRPr lang="ru-RU" sz="1400" i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Дидактическая игра на развитие речи детей (словаря).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Дидактическая игра ППП.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Самостоятельные творческие игры.</a:t>
                      </a:r>
                      <a:endParaRPr lang="ru-RU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Дидактическая игра ОП.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Дидактическая игра ОО.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Самостоятельные творческие игры.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Подвижные игры</a:t>
                      </a:r>
                      <a:endParaRPr lang="ru-RU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Самообслуживание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Хозяйственно-бытовой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Ручной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природе</a:t>
                      </a:r>
                      <a:endParaRPr lang="ru-RU" sz="1200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Игровые упражнения с элементами спортивных игр (городки).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Дидактическая игра 1-й половины дня.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Самостоятельные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творч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игры.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Подвижные игры</a:t>
                      </a:r>
                      <a:endParaRPr lang="ru-RU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33459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endParaRPr lang="ru-RU" sz="12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Названия сюжетно-ролевых игр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2133600"/>
            <a:ext cx="8229600" cy="3733800"/>
          </a:xfrm>
        </p:spPr>
        <p:txBody>
          <a:bodyPr>
            <a:normAutofit fontScale="47500" lnSpcReduction="20000"/>
          </a:bodyPr>
          <a:lstStyle/>
          <a:p>
            <a:r>
              <a:rPr lang="ru-RU" sz="4000" b="1" dirty="0" smtClean="0"/>
              <a:t> 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Детский сад             Путешественники                                 Ветслужба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Супермаркет            Торгово-развлекательный центр       Зоомагазин       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Магазин обуви         Бюро добрых услуг                               Театр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Телевидение             Фермерское хозяйство                          Семья      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Архитекторы           Завод по переработке мусора              Художники 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Библиотека               Кондитерская фабрика                        Писатели    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Перекресток            Магазин одежды                                     Музей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Космонавты             Магазин Садовод                                   Школа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Теплоход                   Аптека лекарственных трав                Кафе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Аквапарк                  Парикмахерская</a:t>
            </a:r>
          </a:p>
          <a:p>
            <a:endParaRPr lang="ru-RU" sz="40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Сюжетно-ролевые игры                         в развитии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этап – 2 – 3 занятия</a:t>
            </a: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этап – 2- 3 занятия</a:t>
            </a: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этап –  1 - 2 занятия</a:t>
            </a: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этап – 1 занятие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этап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745736"/>
          </a:xfrm>
        </p:spPr>
        <p:txBody>
          <a:bodyPr/>
          <a:lstStyle/>
          <a:p>
            <a:pPr>
              <a:buNone/>
            </a:pPr>
            <a:endParaRPr lang="ru-RU" b="1" dirty="0" smtClean="0"/>
          </a:p>
          <a:p>
            <a:pPr lvl="0"/>
            <a:r>
              <a:rPr lang="ru-RU" b="1" dirty="0" smtClean="0"/>
              <a:t>Знакомство с профессией;</a:t>
            </a:r>
          </a:p>
          <a:p>
            <a:pPr lvl="0"/>
            <a:r>
              <a:rPr lang="ru-RU" b="1" dirty="0" smtClean="0"/>
              <a:t>Знакомство с внешними атрибутами (помещение для работы, специальная одежда);</a:t>
            </a:r>
          </a:p>
          <a:p>
            <a:pPr lvl="0"/>
            <a:r>
              <a:rPr lang="ru-RU" b="1" dirty="0" smtClean="0"/>
              <a:t>Особенность интерьеров;</a:t>
            </a:r>
          </a:p>
          <a:p>
            <a:pPr lvl="0"/>
            <a:r>
              <a:rPr lang="ru-RU" b="1" dirty="0" smtClean="0"/>
              <a:t>Род деятельности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762000"/>
            <a:ext cx="8229600" cy="13716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этап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26736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 Подбор пособий для игры:</a:t>
            </a:r>
          </a:p>
          <a:p>
            <a:pPr lvl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Выбор из представленного ряда предметов, необходимых для игры;</a:t>
            </a:r>
          </a:p>
          <a:p>
            <a:pPr lvl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Изготовление  декораций;</a:t>
            </a:r>
          </a:p>
          <a:p>
            <a:pPr lvl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Изготовление рекламных буклетов;</a:t>
            </a:r>
          </a:p>
          <a:p>
            <a:pPr lvl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Изготовление орудий для деятельности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Уточнение названия и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назначения инструментов для работы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Знакомство со способом действия,                        с инструментами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этап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Ознакомление детей с ролевыми действиями;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Уточнение специфики диалога;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Упражнение детей в диалоге;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Озвучивание и виртуальная демонстрация хода игры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этап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26736"/>
          </a:xfrm>
        </p:spPr>
        <p:txBody>
          <a:bodyPr>
            <a:normAutofit lnSpcReduction="10000"/>
          </a:bodyPr>
          <a:lstStyle/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Определение местоположения игрового пространства;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Установка декораций;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Раскладывание атрибутов;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Распределение ролей;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Надевание игровых костюмов;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Начало игрового действия (в главной роли воспитатель);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Опосредованное наблюдение за развитием сюжета игры;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Деликатное внедрение в ход игры в случае необходимости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Роль игры в развитии ребенка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76800"/>
          </a:xfrm>
        </p:spPr>
        <p:txBody>
          <a:bodyPr>
            <a:normAutofit fontScale="92500" lnSpcReduction="20000"/>
          </a:bodyPr>
          <a:lstStyle/>
          <a:p>
            <a:pPr lvl="0"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Целенаправленный характер игры; </a:t>
            </a:r>
          </a:p>
          <a:p>
            <a:pPr lvl="0"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Воспитание целеустремленности у детей; </a:t>
            </a:r>
          </a:p>
          <a:p>
            <a:pPr lvl="0"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Вырабатывание желания доводить начатое  дело   до логического завершения;</a:t>
            </a:r>
          </a:p>
          <a:p>
            <a:pPr lvl="0"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Формирование ответственности за свои действия;</a:t>
            </a:r>
          </a:p>
          <a:p>
            <a:pPr lvl="0"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Развитие умения воплощать задуманное на практике;</a:t>
            </a:r>
          </a:p>
          <a:p>
            <a:pPr lvl="0"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Воспитание умения договариваться с партнерами по игре;</a:t>
            </a:r>
          </a:p>
          <a:p>
            <a:pPr lvl="0"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Формирование умения оценивать и уважать мнение других; </a:t>
            </a:r>
          </a:p>
          <a:p>
            <a:pPr lvl="0"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Воспитание у детей других положительных качеств.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Организация   игровой        деятельности   в ДОУ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19400"/>
            <a:ext cx="8229600" cy="3306763"/>
          </a:xfrm>
        </p:spPr>
        <p:txBody>
          <a:bodyPr/>
          <a:lstStyle/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Проект стандарта дошкольного образования и место в нем игровой деятельности 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Классификация детских игр 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Вариативность игр 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Руководство игровой деятельностью детей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Схема подготовки к играм в разных возрастных группах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19400"/>
            <a:ext cx="8229600" cy="3306763"/>
          </a:xfrm>
        </p:spPr>
        <p:txBody>
          <a:bodyPr/>
          <a:lstStyle/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Подготовка атрибутов;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Разучивание игры;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Организация игры под руководством педагога;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Организация самостоятельной игры;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Развитие навыков самоорганизации. 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Развивающая                          предметно-игровая среда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3687763"/>
          </a:xfrm>
        </p:spPr>
        <p:txBody>
          <a:bodyPr/>
          <a:lstStyle/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Основа для самостоятельной игровой творческой деятельности детей;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Постоянное обогащение игровыми атрибутами;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Требования к игрушкам; 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 современных критериях оценки детских игр и игрушек в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Разновидность игр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28800"/>
            <a:ext cx="8458200" cy="4782312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Дидактическая             Игровое упражнение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Режиссерская                Настольно-печатная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Народная                   Музыкально-дидактическая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Строительная               Игра-драматизация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Подвижная                    Игра-пантомима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Словесная                      Сюжетно-ролевая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Спортивная                   Игра-забава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Аттракцион                   Игра на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ковролине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Театрализованная        Интеллектуальная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Пальчиковая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Дневной цикл игр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50536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Словесная;</a:t>
            </a:r>
          </a:p>
          <a:p>
            <a:pPr lvl="0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Спортивная;</a:t>
            </a:r>
          </a:p>
          <a:p>
            <a:pPr lvl="0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Игра-забава;</a:t>
            </a:r>
          </a:p>
          <a:p>
            <a:pPr lvl="0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Дидактическая;</a:t>
            </a:r>
          </a:p>
          <a:p>
            <a:pPr lvl="0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Режиссерская;</a:t>
            </a:r>
          </a:p>
          <a:p>
            <a:pPr lvl="0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Подвижная;</a:t>
            </a:r>
          </a:p>
          <a:p>
            <a:pPr lvl="0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Пальчиковая и др.</a:t>
            </a:r>
          </a:p>
          <a:p>
            <a:pPr lvl="0"/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Планирование игр в календарном плане               (5 моментов игровой деятельности в режиме дня).       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5240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9816" cy="80243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1982"/>
                <a:gridCol w="1520011"/>
                <a:gridCol w="1578099"/>
                <a:gridCol w="749997"/>
                <a:gridCol w="745261"/>
                <a:gridCol w="118793"/>
                <a:gridCol w="706413"/>
                <a:gridCol w="271755"/>
                <a:gridCol w="648606"/>
                <a:gridCol w="1718899"/>
              </a:tblGrid>
              <a:tr h="652605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latin typeface="Georgia" pitchFamily="18" charset="0"/>
                          <a:ea typeface="Times New Roman"/>
                        </a:rPr>
                        <a:t>Дни недели</a:t>
                      </a:r>
                      <a:endParaRPr lang="ru-RU" sz="1800" dirty="0">
                        <a:latin typeface="Georgia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latin typeface="Georgia" pitchFamily="18" charset="0"/>
                          <a:ea typeface="Times New Roman"/>
                        </a:rPr>
                        <a:t>Утро</a:t>
                      </a:r>
                      <a:endParaRPr lang="ru-RU" sz="1800" dirty="0">
                        <a:latin typeface="Georgia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Прогулка</a:t>
                      </a:r>
                      <a:endParaRPr kumimoji="0"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1-я пол. дня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kumimoji="0" lang="ru-RU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Вечер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Прогулка</a:t>
                      </a:r>
                      <a:endParaRPr kumimoji="0"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2-я пол. дня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851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1-я неделя</a:t>
                      </a:r>
                      <a:endParaRPr lang="ru-RU" sz="12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b="1" i="1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2-я неделя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2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3-я неделя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2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4-я неделя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5851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Перспективное планирование по организации сюжетно-ролевой игры.</a:t>
                      </a:r>
                      <a:endParaRPr kumimoji="0" lang="ru-RU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54637">
                <a:tc rowSpan="2">
                  <a:txBody>
                    <a:bodyPr/>
                    <a:lstStyle/>
                    <a:p>
                      <a:r>
                        <a:rPr kumimoji="0" lang="ru-RU" sz="12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Понед</a:t>
                      </a:r>
                      <a:r>
                        <a:rPr kumimoji="0" lang="ru-RU" sz="12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Дидактическая игра на развитие речи детей (словарь).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Дидактическая игра на развитие познавательных психических процессов.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Самостоятельные творческие игры детей (создание предметно-игровой среды, стимулирующей игровой замысел).</a:t>
                      </a:r>
                      <a:endParaRPr lang="ru-RU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r>
                        <a:rPr kumimoji="0" lang="ru-RU" sz="12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Дидактическая игра природоведческого содержания (ознакомление с природой).</a:t>
                      </a:r>
                    </a:p>
                    <a:p>
                      <a:r>
                        <a:rPr kumimoji="0" lang="ru-RU" sz="12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Дидактическая игра на тему ознакомление с окружающим.</a:t>
                      </a:r>
                    </a:p>
                    <a:p>
                      <a:r>
                        <a:rPr kumimoji="0" lang="ru-RU" sz="12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Самостоятельные подвижные игры детей.</a:t>
                      </a:r>
                      <a:endParaRPr lang="ru-RU" sz="1200" i="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Чтение произведений. 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Беседа.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Рассказ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Наблюдение.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Рассматривание.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Целевая прогулка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Изготовление атрибутов, игрового оборудования, панно, предметов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Дидактическая игра на обогащение игрового опыта, обучение действию, диалогу.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Игровые упражнения с элементами спортивных игр (хоккей, футбол). 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Дидактическая игра 1-й половины дня.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Самостоятельные творческие игры.</a:t>
                      </a:r>
                      <a:endParaRPr lang="ru-RU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9811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Самостоятельные сюжетно-ролевые игры.</a:t>
                      </a:r>
                      <a:endParaRPr lang="ru-RU" sz="14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09373">
                <a:tc rowSpan="3">
                  <a:txBody>
                    <a:bodyPr/>
                    <a:lstStyle/>
                    <a:p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Вторник</a:t>
                      </a:r>
                      <a:endParaRPr lang="ru-RU" sz="1400" i="1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Дидактическая игра РР.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Дидактическая игра ППП.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Самостоятельные театрализованные игры по инициативе детей.</a:t>
                      </a:r>
                      <a:endParaRPr lang="ru-RU" sz="12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Дидактическая игра ОП.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Самостоятельные театрализованные игры по инициативе детей.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Подвижные игры</a:t>
                      </a:r>
                      <a:endParaRPr lang="ru-RU" sz="1200" dirty="0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kumimoji="0" lang="ru-RU" sz="12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Перспективное планирование по организации театрализованных игр.</a:t>
                      </a:r>
                      <a:endParaRPr kumimoji="0" lang="ru-RU" sz="1200" i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Игровые упражнения с элементами спортивных игр (волейбол).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Дидактическая игра 1-й половины дня.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Самостоятельные </a:t>
                      </a:r>
                      <a:r>
                        <a:rPr kumimoji="0" lang="ru-RU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творч</a:t>
                      </a: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игры.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Подвижные игры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sz="1200" dirty="0"/>
                    </a:p>
                  </a:txBody>
                  <a:tcPr/>
                </a:tc>
              </a:tr>
              <a:tr h="12229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Чтение, беседа.</a:t>
                      </a:r>
                      <a:endParaRPr lang="ru-RU" sz="12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Работа над выразительностью речи и жестов.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Изготовление атрибутов, костюмов.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Показ театра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866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kumimoji="0" lang="ru-RU" sz="12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Самостоятельные театрализованные игры по инициативе детей</a:t>
                      </a:r>
                      <a:endParaRPr lang="ru-RU" sz="1200" i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22860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660136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/>
          </p:cNvGraphicFramePr>
          <p:nvPr/>
        </p:nvGraphicFramePr>
        <p:xfrm>
          <a:off x="0" y="-228600"/>
          <a:ext cx="9144000" cy="748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1688927"/>
                <a:gridCol w="1435272"/>
                <a:gridCol w="885100"/>
                <a:gridCol w="820413"/>
                <a:gridCol w="123287"/>
                <a:gridCol w="783678"/>
                <a:gridCol w="816522"/>
                <a:gridCol w="1676401"/>
              </a:tblGrid>
              <a:tr h="470398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latin typeface="Georgia" pitchFamily="18" charset="0"/>
                          <a:ea typeface="Times New Roman"/>
                        </a:rPr>
                        <a:t>Дни </a:t>
                      </a:r>
                      <a:r>
                        <a:rPr lang="ru-RU" sz="1800" b="1" i="1" dirty="0" err="1" smtClean="0">
                          <a:latin typeface="Georgia" pitchFamily="18" charset="0"/>
                          <a:ea typeface="Times New Roman"/>
                        </a:rPr>
                        <a:t>недел</a:t>
                      </a:r>
                      <a:endParaRPr lang="ru-RU" sz="1800" dirty="0">
                        <a:latin typeface="Georgia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latin typeface="Georgia" pitchFamily="18" charset="0"/>
                          <a:ea typeface="Times New Roman"/>
                        </a:rPr>
                        <a:t>Утро</a:t>
                      </a:r>
                      <a:endParaRPr lang="ru-RU" sz="1800" dirty="0">
                        <a:latin typeface="Georgia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Прогулка</a:t>
                      </a:r>
                      <a:endParaRPr kumimoji="0"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1-я пол. дня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kumimoji="0" lang="ru-RU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Вечер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Прогулка</a:t>
                      </a:r>
                      <a:endParaRPr kumimoji="0"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2-я пол. дня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28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1-я неделя</a:t>
                      </a:r>
                      <a:endParaRPr lang="ru-RU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2-я неделя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3-я неделя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4-я неделя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49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Строительно-конструктивные игры</a:t>
                      </a:r>
                      <a:endParaRPr lang="ru-RU" sz="1400" i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60317">
                <a:tc rowSpan="2">
                  <a:txBody>
                    <a:bodyPr/>
                    <a:lstStyle/>
                    <a:p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Среда</a:t>
                      </a:r>
                      <a:endParaRPr lang="ru-RU" sz="1400" i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Дидактическая игра РР.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Дидактическая игра ППП.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Самостоятельные строительно-конструктивные игры по инициативе детей.</a:t>
                      </a:r>
                      <a:endParaRPr lang="ru-RU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Дидактическая игра ОП.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Дидактическая игра ОО.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Самостоятельные строительно-конструктивные игры по инициативе детей.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Подвижные игры.</a:t>
                      </a:r>
                      <a:endParaRPr lang="ru-RU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Рассматривание иллюстраций, фотографий.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Игры по образцу, схеме, чертежу.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Совместные постройки, обучение конструированию.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Обыгрывание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постро-йки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Игровые упражнения с элементами спортивных игр (бадминтон).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Дидактическая игра 1-й половины дня.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Самостоятельные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творч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игры.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Подвижные игры.</a:t>
                      </a:r>
                      <a:endParaRPr lang="ru-RU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8468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Самостоятельные строительно-конструктивные игры по инициативе детей.</a:t>
                      </a:r>
                      <a:endParaRPr lang="ru-RU" sz="14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96045">
                <a:tc>
                  <a:txBody>
                    <a:bodyPr/>
                    <a:lstStyle/>
                    <a:p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Чет.</a:t>
                      </a:r>
                      <a:endParaRPr lang="ru-RU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Дидактическая игра на развитие математических представлений.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Дидактическая игра ППП.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Самостоятельные творческие игры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Дидактическая игра ОП.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Дидактическая игра ОО.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Самостоятельные творческие игры.</a:t>
                      </a:r>
                      <a:endParaRPr lang="ru-RU" sz="1400" dirty="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lvl="0" algn="ctr"/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Развлечение по плану.</a:t>
                      </a:r>
                      <a:endParaRPr kumimoji="0" lang="ru-RU" sz="1400" i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Самостоятельные творческие игры                                   </a:t>
                      </a:r>
                      <a:r>
                        <a:rPr kumimoji="0" lang="ru-RU" sz="14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 с продолжением, без участия воспитателя)</a:t>
                      </a:r>
                      <a:endParaRPr lang="ru-RU" sz="1400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Игровые упражнения с элементами спортивных игр (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баскедбол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).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Дидактическая игра 1-й половины дня.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Самостоятельные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творч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игры.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Подвижные игры.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193</TotalTime>
  <Words>884</Words>
  <Application>Microsoft Office PowerPoint</Application>
  <PresentationFormat>Экран (4:3)</PresentationFormat>
  <Paragraphs>215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Городская</vt:lpstr>
      <vt:lpstr>Организация игровой деятельности дошкольников в условиях введения ФГОС ДО</vt:lpstr>
      <vt:lpstr>Роль игры в развитии ребенка </vt:lpstr>
      <vt:lpstr>Организация   игровой        деятельности   в ДОУ</vt:lpstr>
      <vt:lpstr>Схема подготовки к играм в разных возрастных группах</vt:lpstr>
      <vt:lpstr>Развивающая                          предметно-игровая среда</vt:lpstr>
      <vt:lpstr>Разновидность игр </vt:lpstr>
      <vt:lpstr>Дневной цикл игр </vt:lpstr>
      <vt:lpstr>Слайд 8</vt:lpstr>
      <vt:lpstr>Слайд 9</vt:lpstr>
      <vt:lpstr>Слайд 10</vt:lpstr>
      <vt:lpstr>Названия сюжетно-ролевых игр </vt:lpstr>
      <vt:lpstr>Сюжетно-ролевые игры                         в развитии </vt:lpstr>
      <vt:lpstr>I этап </vt:lpstr>
      <vt:lpstr>II этап   </vt:lpstr>
      <vt:lpstr>III этап </vt:lpstr>
      <vt:lpstr>IV этап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игровой деятельности дошкольников в условиях введения ФГОС ДО</dc:title>
  <dc:creator>настя</dc:creator>
  <cp:lastModifiedBy>USER</cp:lastModifiedBy>
  <cp:revision>30</cp:revision>
  <dcterms:created xsi:type="dcterms:W3CDTF">2014-03-27T09:37:38Z</dcterms:created>
  <dcterms:modified xsi:type="dcterms:W3CDTF">2019-05-10T19:44:58Z</dcterms:modified>
</cp:coreProperties>
</file>