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3" r:id="rId1"/>
  </p:sldMasterIdLst>
  <p:notesMasterIdLst>
    <p:notesMasterId r:id="rId29"/>
  </p:notesMasterIdLst>
  <p:sldIdLst>
    <p:sldId id="256" r:id="rId2"/>
    <p:sldId id="312" r:id="rId3"/>
    <p:sldId id="278" r:id="rId4"/>
    <p:sldId id="262" r:id="rId5"/>
    <p:sldId id="264" r:id="rId6"/>
    <p:sldId id="274" r:id="rId7"/>
    <p:sldId id="280" r:id="rId8"/>
    <p:sldId id="283" r:id="rId9"/>
    <p:sldId id="279" r:id="rId10"/>
    <p:sldId id="284" r:id="rId11"/>
    <p:sldId id="285" r:id="rId12"/>
    <p:sldId id="286" r:id="rId13"/>
    <p:sldId id="288" r:id="rId14"/>
    <p:sldId id="289" r:id="rId15"/>
    <p:sldId id="290" r:id="rId16"/>
    <p:sldId id="295" r:id="rId17"/>
    <p:sldId id="297" r:id="rId18"/>
    <p:sldId id="307" r:id="rId19"/>
    <p:sldId id="300" r:id="rId20"/>
    <p:sldId id="301" r:id="rId21"/>
    <p:sldId id="310" r:id="rId22"/>
    <p:sldId id="302" r:id="rId23"/>
    <p:sldId id="311" r:id="rId24"/>
    <p:sldId id="304" r:id="rId25"/>
    <p:sldId id="305" r:id="rId26"/>
    <p:sldId id="306" r:id="rId27"/>
    <p:sldId id="315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0B36977B-1A42-43A3-A5A1-D7F7E9A22987}">
          <p14:sldIdLst>
            <p14:sldId id="256"/>
            <p14:sldId id="312"/>
            <p14:sldId id="278"/>
            <p14:sldId id="262"/>
            <p14:sldId id="264"/>
            <p14:sldId id="274"/>
            <p14:sldId id="280"/>
            <p14:sldId id="283"/>
            <p14:sldId id="279"/>
            <p14:sldId id="284"/>
            <p14:sldId id="285"/>
            <p14:sldId id="286"/>
            <p14:sldId id="288"/>
            <p14:sldId id="289"/>
            <p14:sldId id="290"/>
            <p14:sldId id="295"/>
            <p14:sldId id="297"/>
            <p14:sldId id="307"/>
            <p14:sldId id="300"/>
            <p14:sldId id="301"/>
            <p14:sldId id="310"/>
            <p14:sldId id="302"/>
            <p14:sldId id="311"/>
            <p14:sldId id="304"/>
            <p14:sldId id="305"/>
            <p14:sldId id="306"/>
          </p14:sldIdLst>
        </p14:section>
        <p14:section name="Раздел без заголовка" id="{9CC26232-A1F7-4E24-912E-9D825E5C83D7}">
          <p14:sldIdLst>
            <p14:sldId id="31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00FF00"/>
    <a:srgbClr val="22720C"/>
    <a:srgbClr val="FFFF99"/>
    <a:srgbClr val="37B913"/>
    <a:srgbClr val="E4E696"/>
    <a:srgbClr val="37B8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54" autoAdjust="0"/>
  </p:normalViewPr>
  <p:slideViewPr>
    <p:cSldViewPr>
      <p:cViewPr varScale="1">
        <p:scale>
          <a:sx n="48" d="100"/>
          <a:sy n="48" d="100"/>
        </p:scale>
        <p:origin x="1146" y="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20167A-07E0-48BE-A70E-4F781E20F514}" type="datetimeFigureOut">
              <a:rPr lang="ru-RU" smtClean="0"/>
              <a:t>11.05.2014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0FD27A-3418-4149-89AF-B8004AAD21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47634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0FD27A-3418-4149-89AF-B8004AAD2132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61599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7B42C-40A8-4AF8-84A7-983CE50C5B39}" type="datetimeFigureOut">
              <a:rPr lang="ru-RU" smtClean="0"/>
              <a:pPr/>
              <a:t>11.05.2014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6D218-F0CE-4A26-8A66-81519B4781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6538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7B42C-40A8-4AF8-84A7-983CE50C5B39}" type="datetimeFigureOut">
              <a:rPr lang="ru-RU" smtClean="0"/>
              <a:pPr/>
              <a:t>11.05.2014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6D218-F0CE-4A26-8A66-81519B4781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88065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7B42C-40A8-4AF8-84A7-983CE50C5B39}" type="datetimeFigureOut">
              <a:rPr lang="ru-RU" smtClean="0"/>
              <a:pPr/>
              <a:t>11.05.2014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6D218-F0CE-4A26-8A66-81519B4781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9121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7B42C-40A8-4AF8-84A7-983CE50C5B39}" type="datetimeFigureOut">
              <a:rPr lang="ru-RU" smtClean="0"/>
              <a:pPr/>
              <a:t>11.05.2014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6D218-F0CE-4A26-8A66-81519B4781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8415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7B42C-40A8-4AF8-84A7-983CE50C5B39}" type="datetimeFigureOut">
              <a:rPr lang="ru-RU" smtClean="0"/>
              <a:pPr/>
              <a:t>11.05.2014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6D218-F0CE-4A26-8A66-81519B4781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97887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7B42C-40A8-4AF8-84A7-983CE50C5B39}" type="datetimeFigureOut">
              <a:rPr lang="ru-RU" smtClean="0"/>
              <a:pPr/>
              <a:t>11.05.2014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6D218-F0CE-4A26-8A66-81519B4781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4892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7B42C-40A8-4AF8-84A7-983CE50C5B39}" type="datetimeFigureOut">
              <a:rPr lang="ru-RU" smtClean="0"/>
              <a:pPr/>
              <a:t>11.05.2014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6D218-F0CE-4A26-8A66-81519B4781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3002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7B42C-40A8-4AF8-84A7-983CE50C5B39}" type="datetimeFigureOut">
              <a:rPr lang="ru-RU" smtClean="0"/>
              <a:pPr/>
              <a:t>11.05.2014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6D218-F0CE-4A26-8A66-81519B4781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12876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7B42C-40A8-4AF8-84A7-983CE50C5B39}" type="datetimeFigureOut">
              <a:rPr lang="ru-RU" smtClean="0"/>
              <a:pPr/>
              <a:t>11.05.2014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6D218-F0CE-4A26-8A66-81519B4781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31534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7B42C-40A8-4AF8-84A7-983CE50C5B39}" type="datetimeFigureOut">
              <a:rPr lang="ru-RU" smtClean="0"/>
              <a:pPr/>
              <a:t>11.05.2014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6D218-F0CE-4A26-8A66-81519B4781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79727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7B42C-40A8-4AF8-84A7-983CE50C5B39}" type="datetimeFigureOut">
              <a:rPr lang="ru-RU" smtClean="0"/>
              <a:pPr/>
              <a:t>11.05.2014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6D218-F0CE-4A26-8A66-81519B4781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3733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07B42C-40A8-4AF8-84A7-983CE50C5B39}" type="datetimeFigureOut">
              <a:rPr lang="ru-RU" smtClean="0"/>
              <a:pPr/>
              <a:t>11.05.2014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B6D218-F0CE-4A26-8A66-81519B4781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9024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  <p:sldLayoutId id="214748378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1%D0%B5%D0%BB%D0%BE%D1%80%D1%83%D1%81%D1%81%D0%BA%D0%B0%D1%8F_%D0%B3%D1%80%D1%8F%D0%B4%D0%B0" TargetMode="External"/><Relationship Id="rId3" Type="http://schemas.openxmlformats.org/officeDocument/2006/relationships/hyperlink" Target="http://ru.wikipedia.org/wiki/%D0%A0%D0%BE%D1%81%D1%81%D0%B8%D1%8F" TargetMode="External"/><Relationship Id="rId7" Type="http://schemas.openxmlformats.org/officeDocument/2006/relationships/hyperlink" Target="http://ru.wikipedia.org/wiki/%D0%9B%D0%B0%D1%82%D0%B2%D0%B8%D1%8F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B%D0%B8%D1%82%D0%B2%D0%B0" TargetMode="External"/><Relationship Id="rId5" Type="http://schemas.openxmlformats.org/officeDocument/2006/relationships/hyperlink" Target="http://ru.wikipedia.org/wiki/%D0%9F%D0%BE%D0%BB%D1%8C%D1%88%D0%B0" TargetMode="External"/><Relationship Id="rId4" Type="http://schemas.openxmlformats.org/officeDocument/2006/relationships/hyperlink" Target="http://ru.wikipedia.org/wiki/%D0%A3%D0%BA%D1%80%D0%B0%D0%B8%D0%BD%D0%B0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2%D0%BD%D1%83%D1%82%D1%80%D0%B8%D0%BA%D0%BE%D0%BD%D1%82%D0%B8%D0%BD%D0%B5%D0%BD%D1%82%D0%B0%D0%BB%D1%8C%D0%BD%D1%8B%D0%B9_%D1%83%D0%BC%D0%B5%D1%80%D0%B5%D0%BD%D0%BD%D1%8B%D0%B9_%D0%BA%D0%BB%D0%B8%D0%BC%D0%B0%D1%82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1%D0%BE%D1%81%D0%BD%D0%B0" TargetMode="External"/><Relationship Id="rId7" Type="http://schemas.openxmlformats.org/officeDocument/2006/relationships/image" Target="../media/image8.jpeg"/><Relationship Id="rId2" Type="http://schemas.openxmlformats.org/officeDocument/2006/relationships/hyperlink" Target="http://ru.wikipedia.org/wiki/%D0%91%D0%B5%D1%80%D0%B5%D0%B7%D0%B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E%D1%81%D0%B8%D0%BD%D0%B0" TargetMode="External"/><Relationship Id="rId5" Type="http://schemas.openxmlformats.org/officeDocument/2006/relationships/hyperlink" Target="http://ru.wikipedia.org/wiki/%D0%94%D1%83%D0%B1" TargetMode="External"/><Relationship Id="rId4" Type="http://schemas.openxmlformats.org/officeDocument/2006/relationships/hyperlink" Target="http://ru.wikipedia.org/wiki/%D0%95%D0%BB%D1%8C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Рисунок 6" descr="staroborisovsky-trakt-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513331" y="-607608"/>
            <a:ext cx="11269907" cy="8957316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2857488" y="1"/>
            <a:ext cx="392909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31550" cmpd="sng">
                  <a:solidFill>
                    <a:srgbClr val="37B814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БЕЛАРУСЬ</a:t>
            </a:r>
            <a:endParaRPr lang="ru-RU" sz="6600" b="1" cap="none" spc="50" dirty="0">
              <a:ln w="31550" cmpd="sng">
                <a:solidFill>
                  <a:srgbClr val="37B814"/>
                </a:solidFill>
                <a:prstDash val="solid"/>
              </a:ln>
              <a:solidFill>
                <a:srgbClr val="37B913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76056" y="0"/>
            <a:ext cx="4067944" cy="6857999"/>
          </a:xfrm>
          <a:solidFill>
            <a:srgbClr val="66FFFF"/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Животный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мир Беларуси насчитывает 457 видов позвоночных (в том числе 73 вида млекопитающих, 290 видов птиц, около 60 видов рыб) и более 20 тыс. видов беспозвоночных животных. К охотничье-промысловым относится 22 вида млекопитающих, 31 вид птиц и 1 вид рептилий. Важное хозяйственное значение имеет промыслово-охотничьи виды животных – лисица, куница, заяц, выдра, хорь, горностай, а также лось и дикий кабан. </a:t>
            </a:r>
          </a:p>
          <a:p>
            <a:endParaRPr lang="ru-RU" sz="2000" b="1" dirty="0">
              <a:solidFill>
                <a:schemeClr val="accent5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5809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5076056" cy="68579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Рисунок 3" descr="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solidFill>
            <a:srgbClr val="66FFFF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yug-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340532"/>
            <a:ext cx="9144000" cy="6955124"/>
          </a:xfrm>
        </p:spPr>
      </p:pic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251520" y="394668"/>
            <a:ext cx="7632848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Водные ресурсы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Беларуси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более 20 тысяч рек и ручьев общей протяженности около 91 тыс. км и около 11 тыс. озер, в том числе 470 площадью более 0,5 км2 каждое. Самым крупным озером Беларуси является Нарочь (80 км2, наибольшая глубина около 25 м). Более половины водных ресурсов страны (56%) приходится на долю бассейна Черного моря, остальные – бассейна Балтийского моря. Наиболее важное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значение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судоходства имеют реки Припять, Днепр, Неман, Березина и Западная Двина, а также Днепровско-Бугский канал.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17694"/>
            <a:ext cx="9144000" cy="1214446"/>
          </a:xfrm>
          <a:solidFill>
            <a:srgbClr val="66FFFF"/>
          </a:solidFill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Полезные ископаемые Беларуси</a:t>
            </a:r>
            <a:endParaRPr lang="ru-RU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Содержимое 3" descr="20051122233031_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632" y="1196752"/>
            <a:ext cx="5357818" cy="5661248"/>
          </a:xfrm>
        </p:spPr>
      </p:pic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5391082" y="1019480"/>
            <a:ext cx="3752918" cy="5586145"/>
          </a:xfrm>
          <a:prstGeom prst="rect">
            <a:avLst/>
          </a:prstGeom>
          <a:solidFill>
            <a:srgbClr val="66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Беларуси разведано около 30 видов минерального сырья (более 4000 месторождений и залежей полезных ископаемых). Особое место среди них занимают калийные соли, по промышленным запасам которых страна занимает одно из первых мест в Европе. Запасы каменной соли в Беларуси практически неисчерпаемы. </a:t>
            </a:r>
            <a:endParaRPr kumimoji="0" lang="ru-RU" sz="1700" b="1" i="0" u="none" strike="noStrike" cap="none" normalizeH="0" baseline="0" dirty="0" smtClean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Страна богата нерудными полезными ископаемыми: гранитами, доломитами и доломитизированными известняками, мергелем и мелом, легкоплавкими и тугоплавкими глинами, суглинками, песчано-гравийными материалами. Имеется сырье для получения природных красок (болотные железные руды, охра, глауконит и др.). </a:t>
            </a:r>
            <a:endParaRPr kumimoji="0" lang="ru-RU" sz="1700" b="1" i="0" u="none" strike="noStrike" cap="none" normalizeH="0" baseline="0" dirty="0" smtClean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Содержимое 4" descr="1217947957_42-1733870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0" y="4855975"/>
            <a:ext cx="628648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территории Беларуси широко распространены минеральные воды, которые являются базой для создания санитарно-курортных комплексов, а также предприятий по продаже и экспорту минеральных лечебных и столовых вод. Разведаны 63 источника с общими запасами 15572 м3/сутки. </a:t>
            </a:r>
            <a:endParaRPr kumimoji="0" lang="ru-RU" sz="20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4" name="Содержимое 3" descr="86916_38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643182"/>
            <a:ext cx="9144000" cy="4214818"/>
          </a:xfrm>
        </p:spPr>
      </p:pic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0" y="23083"/>
            <a:ext cx="9144000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Республика располагает достаточно мощной сырьевой базой для производства строительных материалов. Вместе с тем ощущается дефицит в качественных стекольных песках и глинах.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Широко распространены в Беларуси залежи торфа, однако вследствие интенсивного использования торфяные месторождения, как ресурсные источники добычи, в основном исчерпаны.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Запасы нефти невелики и поэтому добыча ее ведется в небольших объемах. В Беларуси открыты месторождения бурых углей и сланцев. Однако низкая калорийность и высокая зольность не позволяет использовать их в ближайшей перспективе в большой энергетике.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vostok-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23812" y="0"/>
            <a:ext cx="9191624" cy="6893718"/>
          </a:xfrm>
        </p:spPr>
      </p:pic>
      <p:sp>
        <p:nvSpPr>
          <p:cNvPr id="5" name="Прямоугольник 4"/>
          <p:cNvSpPr/>
          <p:nvPr/>
        </p:nvSpPr>
        <p:spPr>
          <a:xfrm>
            <a:off x="0" y="6093297"/>
            <a:ext cx="935831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Панорама города Минска. Московское шоссе. Уручье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gum-minsk-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7403" y="0"/>
            <a:ext cx="9151403" cy="6863553"/>
          </a:xfrm>
        </p:spPr>
      </p:pic>
      <p:sp>
        <p:nvSpPr>
          <p:cNvPr id="5" name="Прямоугольник 4"/>
          <p:cNvSpPr/>
          <p:nvPr/>
        </p:nvSpPr>
        <p:spPr>
          <a:xfrm>
            <a:off x="0" y="6381329"/>
            <a:ext cx="62281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Главный проспект в районе ГУМа. Минск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 </a:t>
            </a:r>
            <a:endParaRPr lang="ru-RU" dirty="0"/>
          </a:p>
        </p:txBody>
      </p:sp>
      <p:pic>
        <p:nvPicPr>
          <p:cNvPr id="4" name="Рисунок 3" descr="biblioteka-minsk-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61401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Национальная библиотека Беларуси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4" name="Содержимое 3" descr="oborona-mogileva-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5553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3786182" y="214290"/>
            <a:ext cx="18303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Могилёв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Рисунок 3" descr="48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63688" y="548680"/>
            <a:ext cx="602302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Беларусь- государство в Восточной Европе.</a:t>
            </a:r>
          </a:p>
          <a:p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Площадь: 207,6 тыс. км2.  </a:t>
            </a:r>
          </a:p>
          <a:p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Численность населения на 1 апреля 2014 года</a:t>
            </a:r>
          </a:p>
          <a:p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9 467 000 </a:t>
            </a:r>
            <a:r>
              <a:rPr lang="ru-RU" sz="2400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</a:t>
            </a: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человек.</a:t>
            </a:r>
          </a:p>
          <a:p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Государственный язык: белорусский и русский. </a:t>
            </a:r>
          </a:p>
          <a:p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Столица: Минск </a:t>
            </a:r>
          </a:p>
          <a:p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Денежная единица: белорусский рубль. 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4" name="Рисунок 3" descr="grodno-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23928" y="157994"/>
            <a:ext cx="16539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Гродно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Рисунок 3" descr="00325usdg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6550223"/>
            <a:ext cx="7249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>
                <a:solidFill>
                  <a:schemeClr val="tx2">
                    <a:lumMod val="10000"/>
                  </a:schemeClr>
                </a:solidFill>
              </a:rPr>
              <a:t>Гродно</a:t>
            </a:r>
            <a:endParaRPr lang="ru-RU" sz="1400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Рисунок 3" descr="vitebs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57620" y="214290"/>
            <a:ext cx="20794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Витебск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Рисунок 3" descr="varvara0578_d6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212238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6550223"/>
            <a:ext cx="79220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/>
              <a:t>Витебск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31224" y="144473"/>
            <a:ext cx="7886700" cy="1325563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4" name="Рисунок 3" descr="cy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03848" y="65470"/>
            <a:ext cx="22288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Брест</a:t>
            </a:r>
            <a:endParaRPr lang="ru-RU" sz="4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Рисунок 4" descr="1216988647_belarus_bres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0"/>
            <a:ext cx="16599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</a:rPr>
              <a:t>Брестская крепость</a:t>
            </a:r>
            <a:endParaRPr lang="ru-RU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Рисунок 3" descr="Gomel-we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071934" y="142852"/>
            <a:ext cx="184986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Гомель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b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Рисунок 3" descr="zoloto-oseni-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484784"/>
            <a:ext cx="9144000" cy="537321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6550223"/>
            <a:ext cx="69121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/>
              <a:t>Минск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5" name="Содержимое 4" descr="lukapressri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392592"/>
          </a:xfrm>
        </p:spPr>
      </p:pic>
      <p:sp>
        <p:nvSpPr>
          <p:cNvPr id="6" name="Прямоугольник 5"/>
          <p:cNvSpPr/>
          <p:nvPr/>
        </p:nvSpPr>
        <p:spPr>
          <a:xfrm>
            <a:off x="0" y="6392592"/>
            <a:ext cx="9144000" cy="461665"/>
          </a:xfrm>
          <a:prstGeom prst="rect">
            <a:avLst/>
          </a:prstGeom>
          <a:solidFill>
            <a:srgbClr val="66FFFF"/>
          </a:solidFill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Президент республики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Беларусь Александр Лукашенко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Население</a:t>
            </a:r>
            <a:endParaRPr lang="ru-RU" sz="32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0"/>
            <a:ext cx="3995935" cy="6858000"/>
          </a:xfrm>
          <a:solidFill>
            <a:srgbClr val="66FFFF"/>
          </a:solidFill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НАСЕЛЕНИЕ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" y="857232"/>
            <a:ext cx="3995934" cy="2554545"/>
          </a:xfrm>
          <a:prstGeom prst="rect">
            <a:avLst/>
          </a:prstGeom>
          <a:solidFill>
            <a:srgbClr val="66FFFF"/>
          </a:solidFill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Численность населения Беларуси — 9 миллионов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467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тысяч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человек.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Женщины составляют 53.2% населения, мужчины — 46.8%. Горожане составляют 71.5% населения, сельские жители — 28.5%.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" y="3501008"/>
            <a:ext cx="3995934" cy="3170099"/>
          </a:xfrm>
          <a:prstGeom prst="rect">
            <a:avLst/>
          </a:prstGeom>
          <a:solidFill>
            <a:srgbClr val="66FFFF"/>
          </a:solidFill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Возрастную структуру современной Беларуси характеризует увеличение доли пожилых людей и снижение доли детей. Каждый пятый житель республики находится в пенсионном возрасте. Данная ситуация сложилась, главным образом, вследствие снижения уровня рождаемости.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 descr="Beloruska_zhenska_nosij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95936" y="0"/>
            <a:ext cx="5148063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opel-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507628" cy="6858000"/>
          </a:xfrm>
        </p:spPr>
      </p:pic>
      <p:sp>
        <p:nvSpPr>
          <p:cNvPr id="5" name="TextBox 4"/>
          <p:cNvSpPr txBox="1"/>
          <p:nvPr/>
        </p:nvSpPr>
        <p:spPr>
          <a:xfrm>
            <a:off x="3203848" y="274638"/>
            <a:ext cx="5797308" cy="523220"/>
          </a:xfrm>
          <a:prstGeom prst="rect">
            <a:avLst/>
          </a:prstGeom>
          <a:noFill/>
          <a:ln>
            <a:noFill/>
          </a:ln>
          <a:effectLst>
            <a:glow rad="63500">
              <a:srgbClr val="FF0000">
                <a:alpha val="40000"/>
              </a:srgb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Плотность населения</a:t>
            </a:r>
            <a:endParaRPr lang="ru-RU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14810" y="642918"/>
            <a:ext cx="4572000" cy="34778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Беларусь </a:t>
            </a:r>
            <a:r>
              <a:rPr lang="ru-RU" sz="2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сравнительно густонаселенная страна. Средняя плотность населения - 49 человек на 1 км2. Территория республики заселена довольно равномерно, наиболее густо - центральные районы (Минская область - 82 человека, Гродненская - 48 человек на 1 км2). Низкая плотность населения - на севере Витебской области </a:t>
            </a:r>
            <a:r>
              <a:rPr lang="ru-RU" sz="2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 </a:t>
            </a:r>
            <a:r>
              <a:rPr lang="ru-RU" sz="2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менее 10 человек на 1 км2).</a:t>
            </a:r>
            <a:endParaRPr lang="ru-RU" sz="20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90689"/>
          </a:xfrm>
          <a:solidFill>
            <a:srgbClr val="66FFFF"/>
          </a:solidFill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География Белоруссии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Содержимое 3" descr="поле11819873454673b211cc4ef3.3353122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635896" y="1690689"/>
            <a:ext cx="5508104" cy="5355312"/>
          </a:xfrm>
        </p:spPr>
      </p:pic>
      <p:sp>
        <p:nvSpPr>
          <p:cNvPr id="6" name="Прямоугольник 5"/>
          <p:cNvSpPr/>
          <p:nvPr/>
        </p:nvSpPr>
        <p:spPr>
          <a:xfrm>
            <a:off x="0" y="1690689"/>
            <a:ext cx="3635896" cy="5355312"/>
          </a:xfrm>
          <a:prstGeom prst="rect">
            <a:avLst/>
          </a:prstGeom>
          <a:solidFill>
            <a:srgbClr val="66FFFF"/>
          </a:solidFill>
        </p:spPr>
        <p:txBody>
          <a:bodyPr wrap="square">
            <a:spAutoFit/>
          </a:bodyPr>
          <a:lstStyle/>
          <a:p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Белоруссия </a:t>
            </a:r>
            <a:r>
              <a:rPr lang="ru-RU" sz="1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граничит </a:t>
            </a:r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(начиная с северо-востока, по часовой стрелке) с </a:t>
            </a:r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3" tooltip="Россия"/>
              </a:rPr>
              <a:t>Россией</a:t>
            </a:r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4" tooltip="Украина"/>
              </a:rPr>
              <a:t>Украиной</a:t>
            </a:r>
            <a:r>
              <a:rPr lang="ru-RU" sz="1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9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 tooltip="Польша"/>
              </a:rPr>
              <a:t>Польшей</a:t>
            </a:r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6" tooltip="Литва"/>
              </a:rPr>
              <a:t>Литвой</a:t>
            </a:r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и </a:t>
            </a:r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7" tooltip="Латвия"/>
              </a:rPr>
              <a:t>Латвией</a:t>
            </a:r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Территория в основном равнинная с редкими возвышенностями, расположенными преимущественно в центральной части Белоруссии, составляющими </a:t>
            </a:r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8" tooltip="Белорусская гряда"/>
              </a:rPr>
              <a:t>Белорусскую гряду</a:t>
            </a:r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Белоруссия является крупнейшим по территории европейским государством (из целиком расположенных в Европе)</a:t>
            </a:r>
            <a:endParaRPr lang="ru-RU" sz="1900" b="1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riroda-0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48493" y="0"/>
            <a:ext cx="9192493" cy="6863067"/>
          </a:xfrm>
        </p:spPr>
      </p:pic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0" y="681461"/>
            <a:ext cx="364330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Климат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-48493" y="1166843"/>
            <a:ext cx="6906493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Климат Белоруссии </a:t>
            </a: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 tooltip="Внутриконтинентальный умеренный климат"/>
              </a:rPr>
              <a:t>умеренно-континентальный</a:t>
            </a: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переходный от морского к континентальному, формирующийся под влиянием воздушных масс Атлантики. В зимний период нередки оттепели.</a:t>
            </a:r>
          </a:p>
          <a:p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Средняя летняя температура колеблется от +17° С на севере (июль), до +18—19° С на юге. Осадки выпадают </a:t>
            </a: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равномерно. </a:t>
            </a: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Максимальное количество осадков обычно выпадает в осенне-зимний период. В лесных районах толщина снежного покрова может составлять 1—1,2 м.</a:t>
            </a:r>
            <a:endParaRPr lang="ru-RU" sz="2400" b="1" i="0" dirty="0">
              <a:solidFill>
                <a:srgbClr val="0070C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90689"/>
          </a:xfrm>
          <a:solidFill>
            <a:srgbClr val="66FFFF"/>
          </a:solidFill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Флора и фауна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690690"/>
            <a:ext cx="4427984" cy="5167310"/>
          </a:xfrm>
          <a:solidFill>
            <a:srgbClr val="66FFFF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Леса покрывают около третьей части территории страны. В них произрастают 28 пород деревьев и около 70 видов кустарников. Наиболее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распространены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tooltip="Береза"/>
              </a:rPr>
              <a:t>береза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3" tooltip="Сосна"/>
              </a:rPr>
              <a:t>сосна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4" tooltip="Ель"/>
              </a:rPr>
              <a:t>ель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5" tooltip="Дуб"/>
              </a:rPr>
              <a:t>дуб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6" tooltip="Осина"/>
              </a:rPr>
              <a:t>осина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 заболоченных низменных районах на юге имеются сосновые леса. Луга и пастбища занимают 20 % территории страны. Около одной трети территории, в основном центральные и юго-восточные равнины, распаханы.</a:t>
            </a:r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6000760" y="3357562"/>
            <a:ext cx="3143240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лесах страны сосредоточены значительные природные ресурсы пищевых медоносных, лекарственных, технических и других хозяйственно-полезных растений. В основном заготавливается черника, клюква, брусника, голубика, рябина красная, груша дикая, калина. Ежегодно в Беларуси в среднем заготавливается около 1,5 тыс. т. грибов, 0,4 тыс. т лекарственного сырья, 34 тыс. т березового сока, 16 тыс. т лесных орехов, более 20 тыс. т живицы. 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pic>
        <p:nvPicPr>
          <p:cNvPr id="6" name="Содержимое 3" descr="5-fotografij-iz-serii-priroda-belarusi-leto_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427984" y="1690690"/>
            <a:ext cx="4716016" cy="51673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</a:t>
            </a:r>
            <a:endParaRPr lang="ru-RU" dirty="0"/>
          </a:p>
        </p:txBody>
      </p:sp>
      <p:pic>
        <p:nvPicPr>
          <p:cNvPr id="4" name="Содержимое 3" descr="b_7351kaban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419872" y="-265059"/>
            <a:ext cx="6050426" cy="7078435"/>
          </a:xfrm>
        </p:spPr>
      </p:pic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44624"/>
            <a:ext cx="3419872" cy="6717223"/>
          </a:xfrm>
          <a:prstGeom prst="rect">
            <a:avLst/>
          </a:prstGeom>
          <a:solidFill>
            <a:srgbClr val="66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5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Животный мир сочетает представителей широколиственных лесов, тайги и лесостепи. Распространены водоплавающие птицы. Среди представителей фауны наиболее часто встречаются дикий кабан, лось, заяц, бобр. На территории заповедно-охотничьего хозяйства "Беловежская Пуща" живут зубры (европейские бизоны), находящиеся под охраной государства. В верхней части бассейна реки Березины находится Березинский заповедник, в котором среди охраняемых животных - бобр и выдра.</a:t>
            </a:r>
            <a:endParaRPr kumimoji="0" lang="ru-RU" sz="2050" b="1" i="0" u="none" strike="noStrike" cap="none" normalizeH="0" baseline="0" dirty="0" smtClean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1062</TotalTime>
  <Words>814</Words>
  <Application>Microsoft Office PowerPoint</Application>
  <PresentationFormat>Экран (4:3)</PresentationFormat>
  <Paragraphs>76</Paragraphs>
  <Slides>27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2" baseType="lpstr">
      <vt:lpstr>Arial</vt:lpstr>
      <vt:lpstr>Calibri</vt:lpstr>
      <vt:lpstr>Calibri Light</vt:lpstr>
      <vt:lpstr>Times New Roman</vt:lpstr>
      <vt:lpstr>Office Theme</vt:lpstr>
      <vt:lpstr>Презентация PowerPoint</vt:lpstr>
      <vt:lpstr> </vt:lpstr>
      <vt:lpstr>  </vt:lpstr>
      <vt:lpstr>Население</vt:lpstr>
      <vt:lpstr>Презентация PowerPoint</vt:lpstr>
      <vt:lpstr>География Белоруссии</vt:lpstr>
      <vt:lpstr>Презентация PowerPoint</vt:lpstr>
      <vt:lpstr>Флора и фауна</vt:lpstr>
      <vt:lpstr>  </vt:lpstr>
      <vt:lpstr>  </vt:lpstr>
      <vt:lpstr>  </vt:lpstr>
      <vt:lpstr>Презентация PowerPoint</vt:lpstr>
      <vt:lpstr>Полезные ископаемые Беларуси</vt:lpstr>
      <vt:lpstr> </vt:lpstr>
      <vt:lpstr>  </vt:lpstr>
      <vt:lpstr>Презентация PowerPoint</vt:lpstr>
      <vt:lpstr>Презентация PowerPoint</vt:lpstr>
      <vt:lpstr>  </vt:lpstr>
      <vt:lpstr>  </vt:lpstr>
      <vt:lpstr>  </vt:lpstr>
      <vt:lpstr> </vt:lpstr>
      <vt:lpstr>  </vt:lpstr>
      <vt:lpstr> </vt:lpstr>
      <vt:lpstr> </vt:lpstr>
      <vt:lpstr>    </vt:lpstr>
      <vt:lpstr> </vt:lpstr>
      <vt:lpstr>Спасибо за внимание 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ирина шубина</cp:lastModifiedBy>
  <cp:revision>128</cp:revision>
  <dcterms:created xsi:type="dcterms:W3CDTF">2009-05-12T11:46:47Z</dcterms:created>
  <dcterms:modified xsi:type="dcterms:W3CDTF">2014-05-11T10:07:10Z</dcterms:modified>
</cp:coreProperties>
</file>