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9" r:id="rId2"/>
    <p:sldId id="257" r:id="rId3"/>
    <p:sldId id="256" r:id="rId4"/>
    <p:sldId id="258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3DBA8-7832-457D-B673-5846E6BDB014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D6AEF-C1EA-4591-B787-207CEF1C7F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3DBA8-7832-457D-B673-5846E6BDB014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D6AEF-C1EA-4591-B787-207CEF1C7F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3DBA8-7832-457D-B673-5846E6BDB014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D6AEF-C1EA-4591-B787-207CEF1C7F07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3DBA8-7832-457D-B673-5846E6BDB014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D6AEF-C1EA-4591-B787-207CEF1C7F0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3DBA8-7832-457D-B673-5846E6BDB014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D6AEF-C1EA-4591-B787-207CEF1C7F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3DBA8-7832-457D-B673-5846E6BDB014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D6AEF-C1EA-4591-B787-207CEF1C7F0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3DBA8-7832-457D-B673-5846E6BDB014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D6AEF-C1EA-4591-B787-207CEF1C7F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3DBA8-7832-457D-B673-5846E6BDB014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D6AEF-C1EA-4591-B787-207CEF1C7F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3DBA8-7832-457D-B673-5846E6BDB014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D6AEF-C1EA-4591-B787-207CEF1C7F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3DBA8-7832-457D-B673-5846E6BDB014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D6AEF-C1EA-4591-B787-207CEF1C7F07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3DBA8-7832-457D-B673-5846E6BDB014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D6AEF-C1EA-4591-B787-207CEF1C7F0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6063DBA8-7832-457D-B673-5846E6BDB014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9F9D6AEF-C1EA-4591-B787-207CEF1C7F0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100639"/>
            <a:ext cx="8424936" cy="3775379"/>
          </a:xfrm>
        </p:spPr>
        <p:txBody>
          <a:bodyPr/>
          <a:lstStyle/>
          <a:p>
            <a:r>
              <a:rPr lang="en-US" sz="2800" u="sng" dirty="0" smtClean="0"/>
              <a:t>Book corner   </a:t>
            </a:r>
            <a:r>
              <a:rPr lang="en-US" dirty="0" smtClean="0"/>
              <a:t>Bessie </a:t>
            </a:r>
            <a:r>
              <a:rPr lang="en-US" dirty="0" smtClean="0"/>
              <a:t>Head (1937-1986)      “When Rain Clouds Gather”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51519" y="1556792"/>
            <a:ext cx="5904657" cy="2213721"/>
          </a:xfrm>
        </p:spPr>
        <p:txBody>
          <a:bodyPr>
            <a:noAutofit/>
          </a:bodyPr>
          <a:lstStyle/>
          <a:p>
            <a:pPr algn="l"/>
            <a:r>
              <a:rPr lang="en-US" sz="2200" b="1" dirty="0" smtClean="0">
                <a:solidFill>
                  <a:schemeClr val="bg1"/>
                </a:solidFill>
              </a:rPr>
              <a:t>She was born </a:t>
            </a:r>
            <a:r>
              <a:rPr lang="en-US" sz="2200" b="1" dirty="0">
                <a:solidFill>
                  <a:schemeClr val="bg1"/>
                </a:solidFill>
              </a:rPr>
              <a:t>in South </a:t>
            </a:r>
            <a:r>
              <a:rPr lang="en-US" sz="2200" b="1" dirty="0" smtClean="0">
                <a:solidFill>
                  <a:schemeClr val="bg1"/>
                </a:solidFill>
              </a:rPr>
              <a:t>Africa. Bessie Head is </a:t>
            </a:r>
            <a:r>
              <a:rPr lang="en-US" sz="2200" b="1" dirty="0">
                <a:solidFill>
                  <a:schemeClr val="bg1"/>
                </a:solidFill>
              </a:rPr>
              <a:t>considered Botswana's most influential </a:t>
            </a:r>
            <a:r>
              <a:rPr lang="en-US" sz="2200" b="1" dirty="0" smtClean="0">
                <a:solidFill>
                  <a:schemeClr val="bg1"/>
                </a:solidFill>
              </a:rPr>
              <a:t>(</a:t>
            </a:r>
            <a:r>
              <a:rPr lang="ru-RU" sz="2200" b="1" dirty="0" smtClean="0">
                <a:solidFill>
                  <a:schemeClr val="bg1"/>
                </a:solidFill>
              </a:rPr>
              <a:t>влиятельный</a:t>
            </a:r>
            <a:r>
              <a:rPr lang="en-US" sz="2200" b="1" dirty="0" smtClean="0">
                <a:solidFill>
                  <a:schemeClr val="bg1"/>
                </a:solidFill>
              </a:rPr>
              <a:t>)</a:t>
            </a:r>
            <a:r>
              <a:rPr lang="ru-RU" sz="2200" b="1" dirty="0" smtClean="0">
                <a:solidFill>
                  <a:schemeClr val="bg1"/>
                </a:solidFill>
              </a:rPr>
              <a:t> </a:t>
            </a:r>
            <a:r>
              <a:rPr lang="en-US" sz="2200" b="1" dirty="0" smtClean="0">
                <a:solidFill>
                  <a:schemeClr val="bg1"/>
                </a:solidFill>
              </a:rPr>
              <a:t>writer</a:t>
            </a:r>
            <a:r>
              <a:rPr lang="en-US" sz="2200" b="1" dirty="0">
                <a:solidFill>
                  <a:schemeClr val="bg1"/>
                </a:solidFill>
              </a:rPr>
              <a:t>. She wrote novels, short fiction and autobiographical </a:t>
            </a:r>
            <a:r>
              <a:rPr lang="en-US" sz="2200" b="1" dirty="0" smtClean="0">
                <a:solidFill>
                  <a:schemeClr val="bg1"/>
                </a:solidFill>
              </a:rPr>
              <a:t>works</a:t>
            </a:r>
            <a:r>
              <a:rPr lang="en-US" sz="2200" b="1" dirty="0">
                <a:solidFill>
                  <a:schemeClr val="bg1"/>
                </a:solidFill>
              </a:rPr>
              <a:t>.</a:t>
            </a:r>
            <a:r>
              <a:rPr lang="en-US" sz="2200" b="1" dirty="0" smtClean="0">
                <a:solidFill>
                  <a:schemeClr val="bg1"/>
                </a:solidFill>
              </a:rPr>
              <a:t> </a:t>
            </a:r>
          </a:p>
          <a:p>
            <a:pPr algn="l"/>
            <a:r>
              <a:rPr lang="en-US" sz="2200" b="1" dirty="0">
                <a:solidFill>
                  <a:schemeClr val="bg1"/>
                </a:solidFill>
              </a:rPr>
              <a:t>When Rain Clouds Gather is based on her experience living on a development </a:t>
            </a:r>
            <a:r>
              <a:rPr lang="en-US" sz="2200" b="1" dirty="0" smtClean="0">
                <a:solidFill>
                  <a:schemeClr val="bg1"/>
                </a:solidFill>
              </a:rPr>
              <a:t>farm.</a:t>
            </a:r>
            <a:endParaRPr lang="ru-RU" sz="2200" b="1" dirty="0">
              <a:solidFill>
                <a:schemeClr val="bg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4306" y="1700808"/>
            <a:ext cx="2793428" cy="43504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876" y="3770513"/>
            <a:ext cx="2040556" cy="285677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339752" y="4268131"/>
            <a:ext cx="360040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b="1" dirty="0" smtClean="0"/>
          </a:p>
          <a:p>
            <a:r>
              <a:rPr lang="en-US" sz="2000" b="1" dirty="0" smtClean="0"/>
              <a:t>The book was written in 1968.</a:t>
            </a:r>
          </a:p>
          <a:p>
            <a:r>
              <a:rPr lang="en-US" sz="2000" b="1" dirty="0" smtClean="0"/>
              <a:t>Bessie Head </a:t>
            </a:r>
            <a:r>
              <a:rPr lang="en-US" sz="2000" b="1" dirty="0" smtClean="0">
                <a:solidFill>
                  <a:srgbClr val="FF0000"/>
                </a:solidFill>
              </a:rPr>
              <a:t>is probably/ probably is </a:t>
            </a:r>
            <a:r>
              <a:rPr lang="en-US" sz="2000" b="1" dirty="0" smtClean="0"/>
              <a:t>one of Africa’s most famous writer.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16222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87220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b="1" dirty="0" smtClean="0"/>
              <a:t>A Composition: my opinion</a:t>
            </a:r>
            <a:br>
              <a:rPr lang="en-US" b="1" dirty="0" smtClean="0"/>
            </a:br>
            <a:r>
              <a:rPr lang="en-US" b="1" dirty="0" smtClean="0"/>
              <a:t>Plan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79512" y="1556792"/>
            <a:ext cx="8964488" cy="3960440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 smtClean="0"/>
              <a:t>1.Make an introduction (state the problem) </a:t>
            </a:r>
          </a:p>
          <a:p>
            <a:pPr algn="l"/>
            <a:r>
              <a:rPr lang="en-US" sz="3200" dirty="0" smtClean="0">
                <a:solidFill>
                  <a:srgbClr val="FFFF00"/>
                </a:solidFill>
              </a:rPr>
              <a:t>What is the problem? Why is this a problem?</a:t>
            </a:r>
          </a:p>
          <a:p>
            <a:pPr algn="l"/>
            <a:r>
              <a:rPr lang="en-US" sz="3200" b="1" dirty="0" smtClean="0"/>
              <a:t>2.Express your personal opinion and reasons for it.</a:t>
            </a:r>
            <a:r>
              <a:rPr lang="en-US" sz="3200" dirty="0" smtClean="0"/>
              <a:t> </a:t>
            </a:r>
            <a:r>
              <a:rPr lang="en-US" sz="3200" dirty="0" smtClean="0">
                <a:solidFill>
                  <a:srgbClr val="FFFF00"/>
                </a:solidFill>
              </a:rPr>
              <a:t>Is the problem getting better/worse now? Why?</a:t>
            </a:r>
          </a:p>
          <a:p>
            <a:pPr algn="l"/>
            <a:r>
              <a:rPr lang="en-US" sz="3200" b="1" dirty="0" smtClean="0">
                <a:solidFill>
                  <a:schemeClr val="bg1"/>
                </a:solidFill>
              </a:rPr>
              <a:t>3.Draw a conclusion. </a:t>
            </a:r>
          </a:p>
          <a:p>
            <a:pPr algn="l"/>
            <a:r>
              <a:rPr lang="en-US" sz="3200" dirty="0" smtClean="0">
                <a:solidFill>
                  <a:srgbClr val="FFFF00"/>
                </a:solidFill>
              </a:rPr>
              <a:t>What would you do if you were a politician? What would you like to see in the future?</a:t>
            </a:r>
            <a:endParaRPr lang="ru-RU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30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539552" y="2276872"/>
            <a:ext cx="8352927" cy="38492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</a:rPr>
              <a:t>I think that… / I don’t think that…</a:t>
            </a:r>
          </a:p>
          <a:p>
            <a:pPr marL="0" indent="0">
              <a:buNone/>
            </a:pPr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</a:rPr>
              <a:t>In my opinion, …</a:t>
            </a:r>
          </a:p>
          <a:p>
            <a:pPr marL="0" indent="0">
              <a:buNone/>
            </a:pPr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</a:rPr>
              <a:t>I’m not sure…</a:t>
            </a:r>
          </a:p>
          <a:p>
            <a:pPr marL="0" indent="0">
              <a:buNone/>
            </a:pPr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</a:rPr>
              <a:t>I strongly believe that…</a:t>
            </a:r>
          </a:p>
          <a:p>
            <a:pPr marL="0" indent="0">
              <a:buNone/>
            </a:pPr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</a:rPr>
              <a:t>From my point of view…</a:t>
            </a:r>
            <a:endParaRPr lang="ru-RU" sz="32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506496"/>
          </a:xfrm>
        </p:spPr>
        <p:txBody>
          <a:bodyPr>
            <a:normAutofit/>
          </a:bodyPr>
          <a:lstStyle/>
          <a:p>
            <a:r>
              <a:rPr lang="en-US" b="1" dirty="0" smtClean="0"/>
              <a:t>Giving your opinion:</a:t>
            </a:r>
            <a:br>
              <a:rPr lang="en-US" b="1" dirty="0" smtClean="0"/>
            </a:br>
            <a:endParaRPr lang="ru-RU" b="1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80112" y="3142909"/>
            <a:ext cx="3563888" cy="3670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167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191491"/>
            <a:ext cx="8712968" cy="5405861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</a:rPr>
              <a:t>What </a:t>
            </a:r>
            <a:r>
              <a:rPr lang="en-US" sz="3200" b="1" u="sng" dirty="0" smtClean="0">
                <a:solidFill>
                  <a:schemeClr val="bg2">
                    <a:lumMod val="10000"/>
                  </a:schemeClr>
                </a:solidFill>
              </a:rPr>
              <a:t>would</a:t>
            </a:r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</a:rPr>
              <a:t> you </a:t>
            </a:r>
            <a:r>
              <a:rPr lang="en-US" sz="3200" b="1" u="sng" dirty="0" smtClean="0">
                <a:solidFill>
                  <a:schemeClr val="bg2">
                    <a:lumMod val="10000"/>
                  </a:schemeClr>
                </a:solidFill>
              </a:rPr>
              <a:t>do</a:t>
            </a:r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</a:rPr>
              <a:t> if you </a:t>
            </a:r>
            <a:r>
              <a:rPr lang="en-US" sz="3200" b="1" u="sng" dirty="0" smtClean="0">
                <a:solidFill>
                  <a:schemeClr val="bg2">
                    <a:lumMod val="10000"/>
                  </a:schemeClr>
                </a:solidFill>
              </a:rPr>
              <a:t>were</a:t>
            </a:r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</a:rPr>
              <a:t> a politician?</a:t>
            </a:r>
          </a:p>
          <a:p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</a:rPr>
              <a:t>If I </a:t>
            </a:r>
            <a:r>
              <a:rPr lang="en-US" sz="3200" b="1" u="sng" dirty="0" smtClean="0">
                <a:solidFill>
                  <a:srgbClr val="C00000"/>
                </a:solidFill>
              </a:rPr>
              <a:t>were </a:t>
            </a:r>
            <a:r>
              <a:rPr lang="en-US" sz="3200" b="1" dirty="0" smtClean="0">
                <a:solidFill>
                  <a:schemeClr val="tx1"/>
                </a:solidFill>
              </a:rPr>
              <a:t>a politician, I would try to stop wars.</a:t>
            </a:r>
          </a:p>
          <a:p>
            <a:r>
              <a:rPr lang="en-US" sz="3200" b="1" dirty="0" smtClean="0">
                <a:solidFill>
                  <a:schemeClr val="tx1"/>
                </a:solidFill>
              </a:rPr>
              <a:t>If I </a:t>
            </a:r>
            <a:r>
              <a:rPr lang="en-US" sz="3200" b="1" u="sng" dirty="0" smtClean="0">
                <a:solidFill>
                  <a:srgbClr val="C00000"/>
                </a:solidFill>
              </a:rPr>
              <a:t>were </a:t>
            </a:r>
            <a:r>
              <a:rPr lang="en-US" sz="3200" b="1" dirty="0" smtClean="0">
                <a:solidFill>
                  <a:schemeClr val="tx1"/>
                </a:solidFill>
              </a:rPr>
              <a:t>a politician, I would help poor people.</a:t>
            </a:r>
          </a:p>
          <a:p>
            <a:r>
              <a:rPr lang="en-US" sz="3200" b="1" dirty="0" smtClean="0">
                <a:solidFill>
                  <a:schemeClr val="tx1"/>
                </a:solidFill>
              </a:rPr>
              <a:t>If I were the president…</a:t>
            </a:r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4400" b="1" dirty="0" smtClean="0">
                <a:solidFill>
                  <a:srgbClr val="C00000"/>
                </a:solidFill>
              </a:rPr>
              <a:t> If +past simple, would/wouldn’t V</a:t>
            </a:r>
          </a:p>
          <a:p>
            <a:pPr marL="0" indent="0">
              <a:buNone/>
            </a:pPr>
            <a:endParaRPr lang="en-US" sz="3200" b="1" dirty="0" smtClean="0">
              <a:solidFill>
                <a:srgbClr val="C00000"/>
              </a:solidFill>
            </a:endParaRPr>
          </a:p>
          <a:p>
            <a:endParaRPr lang="en-US" sz="32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858424"/>
          </a:xfrm>
        </p:spPr>
        <p:txBody>
          <a:bodyPr/>
          <a:lstStyle/>
          <a:p>
            <a:r>
              <a:rPr lang="en-US" b="1" dirty="0" smtClean="0"/>
              <a:t>The Second Conditional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409039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700808"/>
            <a:ext cx="8640959" cy="4824536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US" sz="3600" b="1" dirty="0" smtClean="0"/>
              <a:t>1. If I/he/she </a:t>
            </a:r>
            <a:r>
              <a:rPr lang="en-US" sz="3600" b="1" dirty="0" smtClean="0">
                <a:solidFill>
                  <a:srgbClr val="C00000"/>
                </a:solidFill>
              </a:rPr>
              <a:t>was </a:t>
            </a:r>
            <a:r>
              <a:rPr lang="en-US" sz="3600" b="1" dirty="0" smtClean="0"/>
              <a:t>… - informal, often used in speech</a:t>
            </a:r>
          </a:p>
          <a:p>
            <a:pPr marL="0" indent="0">
              <a:buNone/>
            </a:pPr>
            <a:r>
              <a:rPr lang="en-US" sz="3600" b="1" dirty="0" smtClean="0"/>
              <a:t>e.g. If I </a:t>
            </a:r>
            <a:r>
              <a:rPr lang="en-US" sz="3600" b="1" dirty="0" smtClean="0">
                <a:solidFill>
                  <a:srgbClr val="C00000"/>
                </a:solidFill>
              </a:rPr>
              <a:t>was</a:t>
            </a:r>
            <a:r>
              <a:rPr lang="en-US" sz="3600" b="1" dirty="0" smtClean="0"/>
              <a:t> rich, I’d buy a big house.</a:t>
            </a:r>
          </a:p>
          <a:p>
            <a:pPr marL="0" indent="0">
              <a:buNone/>
            </a:pPr>
            <a:r>
              <a:rPr lang="en-US" sz="3600" b="1" dirty="0" smtClean="0"/>
              <a:t>2. If I/he/she </a:t>
            </a:r>
            <a:r>
              <a:rPr lang="en-US" sz="3600" b="1" dirty="0" smtClean="0">
                <a:solidFill>
                  <a:srgbClr val="C00000"/>
                </a:solidFill>
              </a:rPr>
              <a:t>were</a:t>
            </a:r>
            <a:r>
              <a:rPr lang="en-US" sz="3600" b="1" dirty="0" smtClean="0"/>
              <a:t> …- formal, often used in writing</a:t>
            </a:r>
          </a:p>
          <a:p>
            <a:pPr marL="0" indent="0">
              <a:buNone/>
            </a:pPr>
            <a:r>
              <a:rPr lang="en-US" sz="3600" b="1" dirty="0" smtClean="0"/>
              <a:t>e.g. If I </a:t>
            </a:r>
            <a:r>
              <a:rPr lang="en-US" sz="3600" b="1" dirty="0" smtClean="0">
                <a:solidFill>
                  <a:srgbClr val="C00000"/>
                </a:solidFill>
              </a:rPr>
              <a:t>were</a:t>
            </a:r>
            <a:r>
              <a:rPr lang="en-US" sz="3600" b="1" dirty="0" smtClean="0"/>
              <a:t> rich, I’d buy a big house.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338328"/>
            <a:ext cx="8640960" cy="1252728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There are two forms of the verb </a:t>
            </a:r>
            <a:br>
              <a:rPr lang="en-US" b="1" dirty="0" smtClean="0"/>
            </a:br>
            <a:r>
              <a:rPr lang="en-US" b="1" dirty="0" smtClean="0"/>
              <a:t>“to be” with the second conditional.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732239" y="5363708"/>
            <a:ext cx="2231034" cy="1422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269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1" y="1556792"/>
            <a:ext cx="8640960" cy="4896544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en-US" sz="2800" b="1" dirty="0"/>
              <a:t>g</a:t>
            </a:r>
            <a:r>
              <a:rPr lang="en-US" sz="2800" b="1" dirty="0" smtClean="0"/>
              <a:t>et=</a:t>
            </a:r>
            <a:r>
              <a:rPr lang="en-US" sz="2800" b="1" dirty="0" smtClean="0">
                <a:solidFill>
                  <a:srgbClr val="00B0F0"/>
                </a:solidFill>
              </a:rPr>
              <a:t>become</a:t>
            </a:r>
            <a:r>
              <a:rPr lang="en-US" sz="2800" b="1" dirty="0" smtClean="0"/>
              <a:t> (I don’t want to get fatter!)</a:t>
            </a:r>
          </a:p>
          <a:p>
            <a:pPr marL="457200" indent="-457200">
              <a:buAutoNum type="arabicPeriod" startAt="2"/>
            </a:pPr>
            <a:r>
              <a:rPr lang="en-US" sz="2800" b="1" dirty="0" smtClean="0"/>
              <a:t>get=</a:t>
            </a:r>
            <a:r>
              <a:rPr lang="en-US" sz="2800" b="1" dirty="0" smtClean="0">
                <a:solidFill>
                  <a:srgbClr val="0070C0"/>
                </a:solidFill>
              </a:rPr>
              <a:t>arrive</a:t>
            </a:r>
            <a:r>
              <a:rPr lang="en-US" sz="2800" b="1" dirty="0" smtClean="0"/>
              <a:t> (He always gets home at six o’clock in the evening.)</a:t>
            </a:r>
          </a:p>
          <a:p>
            <a:pPr marL="457200" indent="-457200">
              <a:buAutoNum type="arabicPeriod" startAt="2"/>
            </a:pPr>
            <a:r>
              <a:rPr lang="en-US" sz="2800" b="1" dirty="0" smtClean="0"/>
              <a:t>get=</a:t>
            </a:r>
            <a:r>
              <a:rPr lang="en-US" sz="2800" b="1" dirty="0" smtClean="0">
                <a:solidFill>
                  <a:srgbClr val="002060"/>
                </a:solidFill>
              </a:rPr>
              <a:t>receive </a:t>
            </a:r>
            <a:r>
              <a:rPr lang="en-US" sz="2800" b="1" dirty="0" smtClean="0"/>
              <a:t>(I got 50$ for my birthday last year.) </a:t>
            </a:r>
          </a:p>
          <a:p>
            <a:pPr marL="457200" indent="-457200">
              <a:buAutoNum type="arabicPeriod" startAt="2"/>
            </a:pPr>
            <a:r>
              <a:rPr lang="en-US" sz="2800" b="1" dirty="0" smtClean="0"/>
              <a:t>get=</a:t>
            </a:r>
            <a:r>
              <a:rPr lang="en-US" sz="2800" b="1" dirty="0" smtClean="0">
                <a:solidFill>
                  <a:srgbClr val="00B050"/>
                </a:solidFill>
              </a:rPr>
              <a:t>obtain</a:t>
            </a:r>
            <a:r>
              <a:rPr lang="en-US" sz="2800" b="1" dirty="0" smtClean="0"/>
              <a:t> (He was upset because he couldn’t get a new job.)</a:t>
            </a:r>
          </a:p>
          <a:p>
            <a:pPr marL="457200" indent="-457200">
              <a:buAutoNum type="arabicPeriod" startAt="2"/>
            </a:pPr>
            <a:r>
              <a:rPr lang="en-US" sz="2800" b="1" dirty="0"/>
              <a:t>g</a:t>
            </a:r>
            <a:r>
              <a:rPr lang="en-US" sz="2800" b="1" dirty="0" smtClean="0"/>
              <a:t>et=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buy</a:t>
            </a:r>
            <a:r>
              <a:rPr lang="en-US" sz="2800" b="1" dirty="0" smtClean="0"/>
              <a:t> (I haven’t got enough money to get a new dress.)</a:t>
            </a:r>
          </a:p>
          <a:p>
            <a:pPr marL="457200" indent="-457200">
              <a:buAutoNum type="arabicPeriod" startAt="2"/>
            </a:pPr>
            <a:r>
              <a:rPr lang="en-US" sz="2800" b="1" dirty="0" smtClean="0"/>
              <a:t>get=</a:t>
            </a:r>
            <a:r>
              <a:rPr lang="en-US" sz="2800" b="1" dirty="0" smtClean="0">
                <a:solidFill>
                  <a:srgbClr val="C00000"/>
                </a:solidFill>
              </a:rPr>
              <a:t>bring </a:t>
            </a:r>
            <a:r>
              <a:rPr lang="en-US" sz="2800" b="1" dirty="0" smtClean="0"/>
              <a:t>(Can you get the book from that table, please.)</a:t>
            </a:r>
            <a:endParaRPr lang="ru-RU" sz="28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GET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9580909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916833"/>
            <a:ext cx="8712968" cy="4536504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en-US" sz="3400" b="1" dirty="0" smtClean="0"/>
              <a:t>I got my visa last month.</a:t>
            </a:r>
          </a:p>
          <a:p>
            <a:pPr marL="457200" indent="-457200">
              <a:buAutoNum type="arabicPeriod"/>
            </a:pPr>
            <a:r>
              <a:rPr lang="en-US" sz="3400" b="1" dirty="0" smtClean="0"/>
              <a:t>He got a letter from his friend five minutes ago.</a:t>
            </a:r>
          </a:p>
          <a:p>
            <a:pPr marL="457200" indent="-457200">
              <a:buAutoNum type="arabicPeriod"/>
            </a:pPr>
            <a:r>
              <a:rPr lang="en-US" sz="3400" b="1" dirty="0" smtClean="0"/>
              <a:t>We got a new fridge.</a:t>
            </a:r>
          </a:p>
          <a:p>
            <a:pPr marL="457200" indent="-457200">
              <a:buAutoNum type="arabicPeriod"/>
            </a:pPr>
            <a:r>
              <a:rPr lang="en-US" sz="3400" b="1" dirty="0" smtClean="0"/>
              <a:t>It’s getting hotter.</a:t>
            </a:r>
          </a:p>
          <a:p>
            <a:pPr marL="457200" indent="-457200">
              <a:buAutoNum type="arabicPeriod"/>
            </a:pPr>
            <a:r>
              <a:rPr lang="en-US" sz="3400" b="1" dirty="0" smtClean="0"/>
              <a:t>What time will we get there?</a:t>
            </a:r>
          </a:p>
          <a:p>
            <a:pPr marL="457200" indent="-457200">
              <a:buAutoNum type="arabicPeriod"/>
            </a:pPr>
            <a:r>
              <a:rPr lang="en-US" sz="3400" b="1" dirty="0" smtClean="0"/>
              <a:t>Could you get me a glass of water, please.</a:t>
            </a:r>
            <a:endParaRPr lang="ru-RU" sz="34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166255"/>
            <a:ext cx="9144000" cy="1534553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Match the sentences with the correct meaning of “get”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7605362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228</TotalTime>
  <Words>414</Words>
  <Application>Microsoft Office PowerPoint</Application>
  <PresentationFormat>Экран (4:3)</PresentationFormat>
  <Paragraphs>45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Волна</vt:lpstr>
      <vt:lpstr>Book corner   Bessie Head (1937-1986)      “When Rain Clouds Gather”</vt:lpstr>
      <vt:lpstr>  A Composition: my opinion Plan </vt:lpstr>
      <vt:lpstr>Giving your opinion: </vt:lpstr>
      <vt:lpstr>The Second Conditional</vt:lpstr>
      <vt:lpstr>There are two forms of the verb  “to be” with the second conditional.</vt:lpstr>
      <vt:lpstr>GET</vt:lpstr>
      <vt:lpstr>Match the sentences with the correct meaning of “get”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18</cp:revision>
  <dcterms:created xsi:type="dcterms:W3CDTF">2019-05-11T18:30:35Z</dcterms:created>
  <dcterms:modified xsi:type="dcterms:W3CDTF">2019-05-12T07:03:21Z</dcterms:modified>
</cp:coreProperties>
</file>