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2" r:id="rId2"/>
  </p:sldMasterIdLst>
  <p:sldIdLst>
    <p:sldId id="286" r:id="rId3"/>
    <p:sldId id="271" r:id="rId4"/>
    <p:sldId id="272" r:id="rId5"/>
    <p:sldId id="273" r:id="rId6"/>
    <p:sldId id="275" r:id="rId7"/>
    <p:sldId id="282" r:id="rId8"/>
    <p:sldId id="278" r:id="rId9"/>
    <p:sldId id="279" r:id="rId10"/>
    <p:sldId id="276" r:id="rId11"/>
    <p:sldId id="28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43346308824073065"/>
          <c:w val="1"/>
          <c:h val="0.543478614468966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вы нашли позицию гувернера, которую сейчас занимаете?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69813968184629"/>
                  <c:y val="7.4673443130779935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/>
                      <a:t>3 чел. 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C49-418C-88E1-568A1F33BE65}"/>
                </c:ext>
              </c:extLst>
            </c:dLbl>
            <c:dLbl>
              <c:idx val="1"/>
              <c:layout>
                <c:manualLayout>
                  <c:x val="-0.16931346261098462"/>
                  <c:y val="-0.10380736572601661"/>
                </c:manualLayout>
              </c:layout>
              <c:tx>
                <c:rich>
                  <a:bodyPr/>
                  <a:lstStyle/>
                  <a:p>
                    <a:r>
                      <a:rPr lang="ru-RU" sz="1600" b="1"/>
                      <a:t>4 чел.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C49-418C-88E1-568A1F33BE65}"/>
                </c:ext>
              </c:extLst>
            </c:dLbl>
            <c:dLbl>
              <c:idx val="2"/>
              <c:layout>
                <c:manualLayout>
                  <c:x val="0.19743665528892376"/>
                  <c:y val="-9.6851743826342138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/>
                      <a:t>7 чел.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C49-418C-88E1-568A1F33BE65}"/>
                </c:ext>
              </c:extLst>
            </c:dLbl>
            <c:dLbl>
              <c:idx val="3"/>
              <c:layout>
                <c:manualLayout>
                  <c:x val="8.4093413056021707E-2"/>
                  <c:y val="6.2542072220175854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/>
                      <a:t>1 чел.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C49-418C-88E1-568A1F33BE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самостоятельно, по объявлению</c:v>
                </c:pt>
                <c:pt idx="1">
                  <c:v>при помощи рекрутингового агенства</c:v>
                </c:pt>
                <c:pt idx="2">
                  <c:v>по информации от знакомых</c:v>
                </c:pt>
                <c:pt idx="3">
                  <c:v>иное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49-418C-88E1-568A1F33BE6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7.2716335060829071E-2"/>
          <c:y val="0.25726802376968144"/>
          <c:w val="0.87320355788859783"/>
          <c:h val="0.16251746700676512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9.8408610382035577E-2"/>
          <c:y val="2.777777777777779E-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Чем вы руководствуетесь при составлении воспитательной программы при работе с ребенком?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1"/>
                      <a:t>7 чел.</a:t>
                    </a:r>
                    <a:endParaRPr lang="ru-RU" sz="1600" b="1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501-441B-B4BF-58365F63670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6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1"/>
                      <a:t>5 чел.</a:t>
                    </a:r>
                    <a:endParaRPr lang="ru-RU" sz="1600" b="1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501-441B-B4BF-58365F63670C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6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1"/>
                      <a:t>3 чел.</a:t>
                    </a:r>
                    <a:endParaRPr lang="ru-RU" sz="1600" b="1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501-441B-B4BF-58365F6367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собственным опытом</c:v>
                </c:pt>
                <c:pt idx="1">
                  <c:v>требованиями ФГОС ДО</c:v>
                </c:pt>
                <c:pt idx="2">
                  <c:v>пожеланиями родителей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01-441B-B4BF-58365F63670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0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249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46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88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736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62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59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26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31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709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739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069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8029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436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04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1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335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2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0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7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37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1860262-8ABA-43EA-A931-A855352E1B98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9F6CF7-0CC5-4A32-B5E5-E290B8A1F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23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4093" y="58847"/>
            <a:ext cx="1148623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dirty="0" smtClean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latin typeface="Trebuchet MS" panose="020B0603020202020204"/>
            </a:endParaRPr>
          </a:p>
          <a:p>
            <a:pPr lvl="0" algn="ctr"/>
            <a:r>
              <a:rPr lang="ru-RU" sz="5400" b="1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Воспитатель</a:t>
            </a:r>
            <a:endParaRPr lang="ru-RU" sz="5400" b="1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latin typeface="Trebuchet MS" panose="020B0603020202020204"/>
            </a:endParaRPr>
          </a:p>
          <a:p>
            <a:pPr lvl="0" algn="ctr"/>
            <a:r>
              <a:rPr lang="ru-RU" sz="5400" b="1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Григорян Анна Альбертовна</a:t>
            </a:r>
          </a:p>
          <a:p>
            <a:pPr lvl="0" algn="ctr"/>
            <a:r>
              <a:rPr lang="ru-RU" sz="5400" b="1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МАОУ «Гимназия г. Троицка»</a:t>
            </a:r>
            <a:endParaRPr lang="ru-RU" sz="5400" b="1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latin typeface="Trebuchet MS" panose="020B0603020202020204"/>
            </a:endParaRPr>
          </a:p>
          <a:p>
            <a:pPr lvl="0" algn="ctr"/>
            <a:r>
              <a:rPr lang="ru-RU" sz="5400" b="1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Детский сад №</a:t>
            </a:r>
            <a:r>
              <a:rPr lang="ru-RU" sz="5400" b="1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3</a:t>
            </a:r>
            <a:endParaRPr lang="ru-RU" sz="5400" b="1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latin typeface="Trebuchet MS" panose="020B0603020202020204"/>
            </a:endParaRPr>
          </a:p>
          <a:p>
            <a:pPr lvl="0" algn="ctr"/>
            <a:r>
              <a:rPr lang="ru-RU" sz="5400" b="1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 «Светлячок»</a:t>
            </a:r>
            <a:endParaRPr lang="ru-RU" sz="5400" b="1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33660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055" y="1764145"/>
            <a:ext cx="11499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dirty="0" smtClean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latin typeface="Trebuchet MS" panose="020B0603020202020204"/>
            </a:endParaRPr>
          </a:p>
          <a:p>
            <a:pPr lvl="0" algn="ctr"/>
            <a:r>
              <a:rPr lang="ru-RU" sz="5400" b="1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latin typeface="Trebuchet MS" panose="020B0603020202020204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92458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5A9E0DC-D1C3-40F2-AE53-304FACACB81E}"/>
              </a:ext>
            </a:extLst>
          </p:cNvPr>
          <p:cNvSpPr/>
          <p:nvPr/>
        </p:nvSpPr>
        <p:spPr>
          <a:xfrm>
            <a:off x="3048000" y="2551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Воспитатель для детей, приглашаемый в семью , часто иностранец. </a:t>
            </a:r>
          </a:p>
        </p:txBody>
      </p:sp>
    </p:spTree>
    <p:extLst>
      <p:ext uri="{BB962C8B-B14F-4D97-AF65-F5344CB8AC3E}">
        <p14:creationId xmlns:p14="http://schemas.microsoft.com/office/powerpoint/2010/main" val="389088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A6980F8-2A07-4F8D-B33E-D5FC99A8B6DE}"/>
              </a:ext>
            </a:extLst>
          </p:cNvPr>
          <p:cNvSpPr/>
          <p:nvPr/>
        </p:nvSpPr>
        <p:spPr>
          <a:xfrm>
            <a:off x="198782" y="705678"/>
            <a:ext cx="117281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Гувернер – это педагог, осуществляющий индивидуальное воспитание, обучение ребенка дошкольного и младшего школьного возраста, способствует его социализации, формированию как целостной личности в условиях домашнего образования.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Анализируя понятие «гувернер», Н.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Максимовская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как специалиста по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предшкольному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образованию, который реализует указанное направление в домашних условиях или в условиях, приближенных к таким, и основывает свою деятельность на индивидуальном подходе. Гувернер транслирует ценности образовательного процесса на индивидуальном уровне или разнообразит индивидуальную образовательную деятельность социальной составляющей.</a:t>
            </a:r>
          </a:p>
          <a:p>
            <a:pPr lvl="0" indent="450215" algn="just"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Наиболее целостное определение понятия «гувернер» находим в трудах Л. Кобылянской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ее взглядам, гувернер – это специалист по психолого-педагогической и социальной поддержке детей, который осуществляет свою деятельность непосредственно в семье.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27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CDB8C66-E784-4AFD-A7E5-ECB5AA0DBC50}"/>
              </a:ext>
            </a:extLst>
          </p:cNvPr>
          <p:cNvSpPr/>
          <p:nvPr/>
        </p:nvSpPr>
        <p:spPr>
          <a:xfrm>
            <a:off x="1371600" y="1610139"/>
            <a:ext cx="99093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Возможности гувернера в отношении реализации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предшкольной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подготовки в семье велики: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подход гувернера к планированию и проведению занятий, их графику и частоте может быть творческим, а не формальным;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гувернер обладает широкими возможностями для обогащения предметно-развивающей среды и реализации индивидуального подхода к ребенку;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педагогическая деятельность гувернера основана на постоянной переработке методики коллективных занятий для проведения их аналогов в индивидуальной форме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738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554DEEF-17B0-47C8-8532-6AEB6A46B59C}"/>
              </a:ext>
            </a:extLst>
          </p:cNvPr>
          <p:cNvSpPr/>
          <p:nvPr/>
        </p:nvSpPr>
        <p:spPr>
          <a:xfrm>
            <a:off x="178904" y="268357"/>
            <a:ext cx="11777870" cy="603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предшкольного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образования в семье под руководством домашнего педагога имеет ряд особенностей: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непрерывность, доверительность, теплота, неформальность отношений обеспечивают успешную адаптацию воспитанника к условиям социума (особую значимость имеет при работе с детьми, отнесенными к специальным группам коррекции);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возможность расширения образовательного пространства и личностно-ориентированная модель обучения, что позволяет создавать оптимальные условия для развития и формирования личностных новообразований ребенка-дошкольника;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технологии подготовки гувернера к образовательной деятельности могут моделироваться с учетом ценностных ориентаций семьи, гендерными установками и национальными традициями воспитания;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максимальная открытость и постоянно действующая система контроля над деятельностью гувернера, которая требует формирования установки на саморазвитие и самообразование как показателей профессиональной компетенции;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30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14C604-5CC9-40D4-99D9-9F8684ECC944}"/>
              </a:ext>
            </a:extLst>
          </p:cNvPr>
          <p:cNvSpPr/>
          <p:nvPr/>
        </p:nvSpPr>
        <p:spPr>
          <a:xfrm>
            <a:off x="1053547" y="634966"/>
            <a:ext cx="103366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относительная замкнутость семьи как воспитательной системы;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воспитание ребенка вне детского коллектива (особенно в нуклеарных семьях);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необходимость выработки общей стратегии образования на основе преемственности воспитательных методов членов семьи и гувернера в формировании социальных установок и решении единых задач образования ребенка;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составление индивидуальной траектории развития ребенка с учетом возрастных, биогенетических, физиологических и социально-психологических особенностей развития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just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всех этапах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предшкольного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образования дошкольника в условиях домашнего воспитания необходимо объединение образовательного потенциала семьи и воспитателя-гувернера как профессионального домашнего педагога.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192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D1161A9-E760-4E95-ABA2-C892E6290A6A}"/>
              </a:ext>
            </a:extLst>
          </p:cNvPr>
          <p:cNvSpPr/>
          <p:nvPr/>
        </p:nvSpPr>
        <p:spPr>
          <a:xfrm>
            <a:off x="3048000" y="417443"/>
            <a:ext cx="70998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Результаты изучения отношения гувернеров к </a:t>
            </a:r>
            <a:r>
              <a:rPr kumimoji="0" lang="ru-RU" sz="3200" b="1" i="1" u="none" strike="noStrike" kern="0" cap="none" spc="0" normalizeH="0" baseline="0" noProof="0" dirty="0" err="1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предшкольному</a:t>
            </a: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образованию: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Содержимое 5">
            <a:extLst>
              <a:ext uri="{FF2B5EF4-FFF2-40B4-BE49-F238E27FC236}">
                <a16:creationId xmlns:a16="http://schemas.microsoft.com/office/drawing/2014/main" id="{876DA073-2513-4B33-89EE-3FD104752E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782893"/>
              </p:ext>
            </p:extLst>
          </p:nvPr>
        </p:nvGraphicFramePr>
        <p:xfrm>
          <a:off x="357159" y="2146851"/>
          <a:ext cx="5417476" cy="4293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95A85361-B296-477E-BD6F-5C119A7838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7411853"/>
              </p:ext>
            </p:extLst>
          </p:nvPr>
        </p:nvGraphicFramePr>
        <p:xfrm>
          <a:off x="6417365" y="2146852"/>
          <a:ext cx="5417475" cy="429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515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DC3D80C-ACD3-4FCD-B139-63326019F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558700"/>
              </p:ext>
            </p:extLst>
          </p:nvPr>
        </p:nvGraphicFramePr>
        <p:xfrm>
          <a:off x="606287" y="2017642"/>
          <a:ext cx="11052314" cy="4273827"/>
        </p:xfrm>
        <a:graphic>
          <a:graphicData uri="http://schemas.openxmlformats.org/drawingml/2006/table">
            <a:tbl>
              <a:tblPr firstRow="1" bandRow="1"/>
              <a:tblGrid>
                <a:gridCol w="5526157">
                  <a:extLst>
                    <a:ext uri="{9D8B030D-6E8A-4147-A177-3AD203B41FA5}">
                      <a16:colId xmlns:a16="http://schemas.microsoft.com/office/drawing/2014/main" val="76706144"/>
                    </a:ext>
                  </a:extLst>
                </a:gridCol>
                <a:gridCol w="5526157">
                  <a:extLst>
                    <a:ext uri="{9D8B030D-6E8A-4147-A177-3AD203B41FA5}">
                      <a16:colId xmlns:a16="http://schemas.microsoft.com/office/drawing/2014/main" val="3896123125"/>
                    </a:ext>
                  </a:extLst>
                </a:gridCol>
              </a:tblGrid>
              <a:tr h="5023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Достоинства гувернерства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Недостатки гувернерства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370696"/>
                  </a:ext>
                </a:extLst>
              </a:tr>
              <a:tr h="5023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Индивидуальный подход к ребенку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Недостаток общения со сверстниками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101229"/>
                  </a:ext>
                </a:extLst>
              </a:tr>
              <a:tr h="867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Учет всех пожеланий родителей в процессе воспитания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Невозможность использовать групповые и парные виды работ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764533"/>
                  </a:ext>
                </a:extLst>
              </a:tr>
              <a:tr h="867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Учет особых потребностей ребенка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Необходимость реализовывать все пожелания родителей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771186"/>
                  </a:ext>
                </a:extLst>
              </a:tr>
              <a:tr h="867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Гибкость педагогического процесса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Отсутствие других специалистов в системе работы с ребенком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405879"/>
                  </a:ext>
                </a:extLst>
              </a:tr>
              <a:tr h="6680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Учет познавательной активности ребенка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588838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743286F-1879-4095-8E8A-951EFBD2B829}"/>
              </a:ext>
            </a:extLst>
          </p:cNvPr>
          <p:cNvSpPr/>
          <p:nvPr/>
        </p:nvSpPr>
        <p:spPr>
          <a:xfrm>
            <a:off x="3048000" y="347871"/>
            <a:ext cx="71694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Достоинства и недостатки </a:t>
            </a:r>
            <a:r>
              <a:rPr kumimoji="0" lang="ru-RU" sz="3200" b="1" i="1" u="none" strike="noStrike" kern="0" cap="none" spc="0" normalizeH="0" baseline="0" noProof="0" dirty="0" err="1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гувернерства</a:t>
            </a: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как вида </a:t>
            </a:r>
            <a:r>
              <a:rPr kumimoji="0" lang="ru-RU" sz="3200" b="1" i="1" u="none" strike="noStrike" kern="0" cap="none" spc="0" normalizeH="0" baseline="0" noProof="0" dirty="0" err="1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предшкольного</a:t>
            </a: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образования (по мнению гувернеров):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59212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D44007F-3C0B-45B9-8349-71E1777D93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169960"/>
              </p:ext>
            </p:extLst>
          </p:nvPr>
        </p:nvGraphicFramePr>
        <p:xfrm>
          <a:off x="685800" y="1520686"/>
          <a:ext cx="10833652" cy="4611753"/>
        </p:xfrm>
        <a:graphic>
          <a:graphicData uri="http://schemas.openxmlformats.org/drawingml/2006/table">
            <a:tbl>
              <a:tblPr firstRow="1" bandRow="1"/>
              <a:tblGrid>
                <a:gridCol w="5416391">
                  <a:extLst>
                    <a:ext uri="{9D8B030D-6E8A-4147-A177-3AD203B41FA5}">
                      <a16:colId xmlns:a16="http://schemas.microsoft.com/office/drawing/2014/main" val="2772748964"/>
                    </a:ext>
                  </a:extLst>
                </a:gridCol>
                <a:gridCol w="5417261">
                  <a:extLst>
                    <a:ext uri="{9D8B030D-6E8A-4147-A177-3AD203B41FA5}">
                      <a16:colId xmlns:a16="http://schemas.microsoft.com/office/drawing/2014/main" val="1928719643"/>
                    </a:ext>
                  </a:extLst>
                </a:gridCol>
              </a:tblGrid>
              <a:tr h="561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Достоинства гувернерства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Недостатки гувернерства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042216"/>
                  </a:ext>
                </a:extLst>
              </a:tr>
              <a:tr h="578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Индивидуальный подход к ребенку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Высокая стоимость услуг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29618"/>
                  </a:ext>
                </a:extLst>
              </a:tr>
              <a:tr h="9698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Соблюдение всех рекомендаций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Опасения, вызванные тем, что приходится поручать ребенка незнакомому человеку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685521"/>
                  </a:ext>
                </a:extLst>
              </a:tr>
              <a:tr h="9698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Возможность определять образовательную программу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Нехватка общения со сверстниками у ребенка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501790"/>
                  </a:ext>
                </a:extLst>
              </a:tr>
              <a:tr h="9698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Дополнительные знания: английский язык, культура поведения и пр.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Сложности поиска достойного специалиста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290366"/>
                  </a:ext>
                </a:extLst>
              </a:tr>
              <a:tr h="561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Больше свободного времени у родителей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w Cen MT"/>
                        </a:defRPr>
                      </a:lvl9pPr>
                    </a:lstStyle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Излишнее влияние гувернера на ребенка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6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522069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9313297-9971-47BE-866D-FCE852398323}"/>
              </a:ext>
            </a:extLst>
          </p:cNvPr>
          <p:cNvSpPr/>
          <p:nvPr/>
        </p:nvSpPr>
        <p:spPr>
          <a:xfrm>
            <a:off x="3047999" y="337930"/>
            <a:ext cx="67718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>
                <a:ln>
                  <a:noFill/>
                </a:ln>
                <a:solidFill>
                  <a:srgbClr val="775F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Плюсы и минусы деятельности гувернера (по мнению родителей):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370436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  <a:fontScheme name="Обычная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Обычная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  <a:fontScheme name="Обычная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Обычная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203</TotalTime>
  <Words>498</Words>
  <Application>Microsoft Office PowerPoint</Application>
  <PresentationFormat>Широкоэкранный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Calibri</vt:lpstr>
      <vt:lpstr>Calibri Light</vt:lpstr>
      <vt:lpstr>Century Gothic</vt:lpstr>
      <vt:lpstr>Garamond</vt:lpstr>
      <vt:lpstr>Times New Roman</vt:lpstr>
      <vt:lpstr>Trebuchet MS</vt:lpstr>
      <vt:lpstr>Wingdings 2</vt:lpstr>
      <vt:lpstr>HDOfficeLightV0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Desten</dc:creator>
  <cp:lastModifiedBy>Анна</cp:lastModifiedBy>
  <cp:revision>17</cp:revision>
  <dcterms:created xsi:type="dcterms:W3CDTF">2018-04-17T18:55:37Z</dcterms:created>
  <dcterms:modified xsi:type="dcterms:W3CDTF">2019-05-12T13:23:40Z</dcterms:modified>
</cp:coreProperties>
</file>