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6" r:id="rId4"/>
    <p:sldId id="265" r:id="rId5"/>
    <p:sldId id="264" r:id="rId6"/>
    <p:sldId id="263" r:id="rId7"/>
    <p:sldId id="262" r:id="rId8"/>
    <p:sldId id="261" r:id="rId9"/>
    <p:sldId id="260" r:id="rId10"/>
    <p:sldId id="259" r:id="rId11"/>
    <p:sldId id="258" r:id="rId12"/>
    <p:sldId id="274" r:id="rId13"/>
    <p:sldId id="270" r:id="rId14"/>
    <p:sldId id="271" r:id="rId15"/>
    <p:sldId id="272"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4" d="100"/>
          <a:sy n="84" d="100"/>
        </p:scale>
        <p:origin x="658"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9186927-0269-4704-9A31-4420F335766A}"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1416674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186927-0269-4704-9A31-4420F335766A}"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1966006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1"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1"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186927-0269-4704-9A31-4420F335766A}"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3257421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186927-0269-4704-9A31-4420F335766A}"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3774691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1" y="1709740"/>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9186927-0269-4704-9A31-4420F335766A}"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3087412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9186927-0269-4704-9A31-4420F335766A}" type="datetimeFigureOut">
              <a:rPr lang="ru-RU" smtClean="0"/>
              <a:t>12.05.2019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1245390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7"/>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9"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1"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9186927-0269-4704-9A31-4420F335766A}" type="datetimeFigureOut">
              <a:rPr lang="ru-RU" smtClean="0"/>
              <a:t>12.05.2019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363906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9186927-0269-4704-9A31-4420F335766A}" type="datetimeFigureOut">
              <a:rPr lang="ru-RU" smtClean="0"/>
              <a:t>12.05.2019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2123030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9186927-0269-4704-9A31-4420F335766A}" type="datetimeFigureOut">
              <a:rPr lang="ru-RU" smtClean="0"/>
              <a:t>12.05.2019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2912401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9186927-0269-4704-9A31-4420F335766A}" type="datetimeFigureOut">
              <a:rPr lang="ru-RU" smtClean="0"/>
              <a:t>12.05.2019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2667064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9186927-0269-4704-9A31-4420F335766A}" type="datetimeFigureOut">
              <a:rPr lang="ru-RU" smtClean="0"/>
              <a:t>12.05.2019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4B0C46-1BEE-4022-827A-674C5B5D8071}" type="slidenum">
              <a:rPr lang="ru-RU" smtClean="0"/>
              <a:t>‹#›</a:t>
            </a:fld>
            <a:endParaRPr lang="ru-RU"/>
          </a:p>
        </p:txBody>
      </p:sp>
    </p:spTree>
    <p:extLst>
      <p:ext uri="{BB962C8B-B14F-4D97-AF65-F5344CB8AC3E}">
        <p14:creationId xmlns:p14="http://schemas.microsoft.com/office/powerpoint/2010/main" val="194419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186927-0269-4704-9A31-4420F335766A}" type="datetimeFigureOut">
              <a:rPr lang="ru-RU" smtClean="0"/>
              <a:t>12.05.2019</a:t>
            </a:fld>
            <a:endParaRPr lang="ru-RU"/>
          </a:p>
        </p:txBody>
      </p:sp>
      <p:sp>
        <p:nvSpPr>
          <p:cNvPr id="5" name="Нижний колонтитул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4B0C46-1BEE-4022-827A-674C5B5D8071}" type="slidenum">
              <a:rPr lang="ru-RU" smtClean="0"/>
              <a:t>‹#›</a:t>
            </a:fld>
            <a:endParaRPr lang="ru-RU"/>
          </a:p>
        </p:txBody>
      </p:sp>
    </p:spTree>
    <p:extLst>
      <p:ext uri="{BB962C8B-B14F-4D97-AF65-F5344CB8AC3E}">
        <p14:creationId xmlns:p14="http://schemas.microsoft.com/office/powerpoint/2010/main" val="3738163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729582" cy="7128566"/>
          </a:xfrm>
          <a:prstGeom prst="rect">
            <a:avLst/>
          </a:prstGeom>
        </p:spPr>
      </p:pic>
      <p:sp>
        <p:nvSpPr>
          <p:cNvPr id="6" name="Прямоугольник 5"/>
          <p:cNvSpPr/>
          <p:nvPr/>
        </p:nvSpPr>
        <p:spPr>
          <a:xfrm>
            <a:off x="3017521" y="2121408"/>
            <a:ext cx="5852159" cy="1569660"/>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ru-RU" sz="9600" b="1" dirty="0" smtClean="0">
                <a:ln w="6600">
                  <a:solidFill>
                    <a:schemeClr val="accent2"/>
                  </a:solidFill>
                  <a:prstDash val="solid"/>
                </a:ln>
                <a:solidFill>
                  <a:srgbClr val="FFFFFF"/>
                </a:solidFill>
                <a:effectLst>
                  <a:outerShdw dist="38100" dir="2700000" algn="tl" rotWithShape="0">
                    <a:schemeClr val="accent2"/>
                  </a:outerShdw>
                </a:effectLst>
              </a:rPr>
              <a:t>КОСМОС</a:t>
            </a:r>
            <a:endParaRPr lang="ru-RU" sz="9600" b="1" cap="none" spc="0" dirty="0">
              <a:ln/>
              <a:solidFill>
                <a:schemeClr val="accent4"/>
              </a:solidFill>
              <a:effectLst/>
            </a:endParaRPr>
          </a:p>
        </p:txBody>
      </p:sp>
      <p:sp>
        <p:nvSpPr>
          <p:cNvPr id="8" name="Прямоугольник 7"/>
          <p:cNvSpPr/>
          <p:nvPr/>
        </p:nvSpPr>
        <p:spPr>
          <a:xfrm>
            <a:off x="3659991" y="671782"/>
            <a:ext cx="4146448" cy="1107996"/>
          </a:xfrm>
          <a:prstGeom prst="rect">
            <a:avLst/>
          </a:prstGeom>
          <a:noFill/>
        </p:spPr>
        <p:txBody>
          <a:bodyPr wrap="square" lIns="91440" tIns="45720" rIns="91440" bIns="45720">
            <a:spAutoFit/>
          </a:bodyPr>
          <a:lstStyle/>
          <a:p>
            <a:pPr algn="ctr"/>
            <a:r>
              <a:rPr lang="ru-RU" sz="6600" b="1" cap="none" spc="0" dirty="0" smtClean="0">
                <a:ln w="10160">
                  <a:solidFill>
                    <a:schemeClr val="tx2">
                      <a:lumMod val="50000"/>
                    </a:schemeClr>
                  </a:solidFill>
                  <a:prstDash val="solid"/>
                </a:ln>
                <a:solidFill>
                  <a:srgbClr val="FFFFFF"/>
                </a:solidFill>
                <a:effectLst>
                  <a:outerShdw blurRad="38100" dist="22860" dir="5400000" algn="tl" rotWithShape="0">
                    <a:srgbClr val="000000">
                      <a:alpha val="30000"/>
                    </a:srgbClr>
                  </a:outerShdw>
                </a:effectLst>
              </a:rPr>
              <a:t>Проект</a:t>
            </a:r>
            <a:endParaRPr lang="ru-RU" sz="6600" b="1" cap="none" spc="0" dirty="0">
              <a:ln w="10160">
                <a:solidFill>
                  <a:schemeClr val="tx2">
                    <a:lumMod val="50000"/>
                  </a:schemeClr>
                </a:solidFill>
                <a:prstDash val="solid"/>
              </a:ln>
              <a:solidFill>
                <a:srgbClr val="FFFFFF"/>
              </a:solidFill>
              <a:effectLst>
                <a:outerShdw blurRad="38100" dist="22860" dir="5400000" algn="tl" rotWithShape="0">
                  <a:srgbClr val="000000">
                    <a:alpha val="30000"/>
                  </a:srgbClr>
                </a:outerShdw>
              </a:effectLst>
            </a:endParaRPr>
          </a:p>
        </p:txBody>
      </p:sp>
      <p:sp>
        <p:nvSpPr>
          <p:cNvPr id="10" name="Прямоугольник 9"/>
          <p:cNvSpPr/>
          <p:nvPr/>
        </p:nvSpPr>
        <p:spPr>
          <a:xfrm>
            <a:off x="8120846" y="6021963"/>
            <a:ext cx="3327193" cy="584775"/>
          </a:xfrm>
          <a:prstGeom prst="rect">
            <a:avLst/>
          </a:prstGeom>
          <a:noFill/>
        </p:spPr>
        <p:txBody>
          <a:bodyPr wrap="none" lIns="91440" tIns="45720" rIns="91440" bIns="45720">
            <a:spAutoFit/>
          </a:bodyPr>
          <a:lstStyle/>
          <a:p>
            <a:pPr algn="ctr"/>
            <a:r>
              <a:rPr lang="ru-RU" sz="3200" b="1" dirty="0" smtClean="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rPr>
              <a:t>Новиковская Н.Н.</a:t>
            </a:r>
            <a:endParaRPr lang="ru-RU" sz="3200" b="1" dirty="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endParaRPr>
          </a:p>
        </p:txBody>
      </p:sp>
      <p:sp>
        <p:nvSpPr>
          <p:cNvPr id="11" name="Прямоугольник 10"/>
          <p:cNvSpPr/>
          <p:nvPr/>
        </p:nvSpPr>
        <p:spPr>
          <a:xfrm>
            <a:off x="7806439" y="4583768"/>
            <a:ext cx="4043736" cy="1569660"/>
          </a:xfrm>
          <a:prstGeom prst="rect">
            <a:avLst/>
          </a:prstGeom>
          <a:noFill/>
        </p:spPr>
        <p:txBody>
          <a:bodyPr wrap="none" lIns="91440" tIns="45720" rIns="91440" bIns="45720">
            <a:spAutoFit/>
          </a:bodyPr>
          <a:lstStyle/>
          <a:p>
            <a:pPr algn="ctr"/>
            <a:r>
              <a:rPr lang="ru-RU" sz="3200" b="1" cap="none" spc="0" dirty="0" smtClean="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rPr>
              <a:t>ГБДОУ №44</a:t>
            </a:r>
          </a:p>
          <a:p>
            <a:pPr algn="ctr"/>
            <a:r>
              <a:rPr lang="ru-RU" sz="3200" b="1" dirty="0" smtClean="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rPr>
              <a:t>Пушкинского района </a:t>
            </a:r>
          </a:p>
          <a:p>
            <a:pPr algn="ctr"/>
            <a:r>
              <a:rPr lang="ru-RU" sz="3200" b="1" cap="none" spc="0" dirty="0" smtClean="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rPr>
              <a:t>воспитатель:</a:t>
            </a:r>
            <a:endParaRPr lang="ru-RU" sz="3200" b="1" cap="none" spc="0" dirty="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437" y="3256533"/>
            <a:ext cx="2335790" cy="3129958"/>
          </a:xfrm>
          <a:prstGeom prst="rect">
            <a:avLst/>
          </a:prstGeom>
        </p:spPr>
      </p:pic>
    </p:spTree>
    <p:extLst>
      <p:ext uri="{BB962C8B-B14F-4D97-AF65-F5344CB8AC3E}">
        <p14:creationId xmlns:p14="http://schemas.microsoft.com/office/powerpoint/2010/main" val="2231295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15800" cy="6784848"/>
          </a:xfrm>
          <a:prstGeom prst="rect">
            <a:avLst/>
          </a:prstGeom>
        </p:spPr>
      </p:pic>
      <p:sp>
        <p:nvSpPr>
          <p:cNvPr id="4" name="Прямоугольник 3"/>
          <p:cNvSpPr/>
          <p:nvPr/>
        </p:nvSpPr>
        <p:spPr>
          <a:xfrm>
            <a:off x="1350607" y="322402"/>
            <a:ext cx="8968288"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Рисование по клеточкам  и раскраски </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pic>
        <p:nvPicPr>
          <p:cNvPr id="1026" name="Picture 2" descr="https://avatars.mds.yandex.net/get-pdb/404799/4097ab39-2a04-47a7-b63a-180d5838525e/s1200?webp=fals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3240" y="2954497"/>
            <a:ext cx="2645964" cy="3355657"/>
          </a:xfrm>
          <a:prstGeom prst="rect">
            <a:avLst/>
          </a:prstGeom>
          <a:noFill/>
          <a:extLst>
            <a:ext uri="{909E8E84-426E-40DD-AFC4-6F175D3DCCD1}">
              <a14:hiddenFill xmlns:a14="http://schemas.microsoft.com/office/drawing/2010/main">
                <a:solidFill>
                  <a:srgbClr val="FFFFFF"/>
                </a:solidFill>
              </a14:hiddenFill>
            </a:ext>
          </a:extLst>
        </p:spPr>
      </p:pic>
      <p:pic>
        <p:nvPicPr>
          <p:cNvPr id="8" name="Рисунок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21660" y="1420834"/>
            <a:ext cx="2586977" cy="3302050"/>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0493" y="1927702"/>
            <a:ext cx="4999651" cy="3749738"/>
          </a:xfrm>
          <a:prstGeom prst="rect">
            <a:avLst/>
          </a:prstGeom>
        </p:spPr>
      </p:pic>
    </p:spTree>
    <p:extLst>
      <p:ext uri="{BB962C8B-B14F-4D97-AF65-F5344CB8AC3E}">
        <p14:creationId xmlns:p14="http://schemas.microsoft.com/office/powerpoint/2010/main" val="780428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46429" cy="6858000"/>
          </a:xfrm>
          <a:prstGeom prst="rect">
            <a:avLst/>
          </a:prstGeom>
        </p:spPr>
      </p:pic>
      <p:sp>
        <p:nvSpPr>
          <p:cNvPr id="4" name="Прямоугольник 3"/>
          <p:cNvSpPr/>
          <p:nvPr/>
        </p:nvSpPr>
        <p:spPr>
          <a:xfrm>
            <a:off x="2354425" y="202000"/>
            <a:ext cx="6422464"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Лепка «Планеты и ракеты»</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6284" y="1374315"/>
            <a:ext cx="5924795" cy="4455446"/>
          </a:xfrm>
          <a:prstGeom prst="rect">
            <a:avLst/>
          </a:prstGeom>
        </p:spPr>
      </p:pic>
    </p:spTree>
    <p:extLst>
      <p:ext uri="{BB962C8B-B14F-4D97-AF65-F5344CB8AC3E}">
        <p14:creationId xmlns:p14="http://schemas.microsoft.com/office/powerpoint/2010/main" val="919359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1990502" cy="6714681"/>
          </a:xfrm>
          <a:prstGeom prst="rect">
            <a:avLst/>
          </a:prstGeom>
        </p:spPr>
      </p:pic>
      <p:sp>
        <p:nvSpPr>
          <p:cNvPr id="3" name="Прямоугольник 2"/>
          <p:cNvSpPr/>
          <p:nvPr/>
        </p:nvSpPr>
        <p:spPr>
          <a:xfrm>
            <a:off x="1722600" y="187559"/>
            <a:ext cx="8326189"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Рисование «Ракета летит в космос»</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pic>
        <p:nvPicPr>
          <p:cNvPr id="7" name="Рисунок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537960" y="1547710"/>
            <a:ext cx="5166971" cy="5166971"/>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067" y="1730974"/>
            <a:ext cx="4861560" cy="4861560"/>
          </a:xfrm>
          <a:prstGeom prst="rect">
            <a:avLst/>
          </a:prstGeom>
        </p:spPr>
      </p:pic>
    </p:spTree>
    <p:extLst>
      <p:ext uri="{BB962C8B-B14F-4D97-AF65-F5344CB8AC3E}">
        <p14:creationId xmlns:p14="http://schemas.microsoft.com/office/powerpoint/2010/main" val="892469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 y="0"/>
            <a:ext cx="12115800" cy="6784848"/>
          </a:xfrm>
          <a:prstGeom prst="rect">
            <a:avLst/>
          </a:prstGeom>
        </p:spPr>
      </p:pic>
      <p:sp>
        <p:nvSpPr>
          <p:cNvPr id="4" name="Прямоугольник 3"/>
          <p:cNvSpPr/>
          <p:nvPr/>
        </p:nvSpPr>
        <p:spPr>
          <a:xfrm>
            <a:off x="1213428" y="132695"/>
            <a:ext cx="9271384"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Подвижные и сюжетно-ролевые игры:</a:t>
            </a:r>
            <a:endParaRPr lang="ru-RU" sz="4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45265" y="1766133"/>
            <a:ext cx="5919216" cy="4439412"/>
          </a:xfrm>
          <a:prstGeom prst="rect">
            <a:avLst/>
          </a:prstGeom>
        </p:spPr>
      </p:pic>
      <p:pic>
        <p:nvPicPr>
          <p:cNvPr id="7" name="Рисунок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8767" y="996231"/>
            <a:ext cx="4155228" cy="5540304"/>
          </a:xfrm>
          <a:prstGeom prst="rect">
            <a:avLst/>
          </a:prstGeom>
        </p:spPr>
      </p:pic>
    </p:spTree>
    <p:extLst>
      <p:ext uri="{BB962C8B-B14F-4D97-AF65-F5344CB8AC3E}">
        <p14:creationId xmlns:p14="http://schemas.microsoft.com/office/powerpoint/2010/main" val="60796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6428" cy="6858000"/>
          </a:xfrm>
          <a:prstGeom prst="rect">
            <a:avLst/>
          </a:prstGeom>
        </p:spPr>
      </p:pic>
      <p:sp>
        <p:nvSpPr>
          <p:cNvPr id="4" name="Прямоугольник 3"/>
          <p:cNvSpPr/>
          <p:nvPr/>
        </p:nvSpPr>
        <p:spPr>
          <a:xfrm>
            <a:off x="352913" y="65515"/>
            <a:ext cx="11187614"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Выставка совместного с родителями творчества</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2936" y="1035621"/>
            <a:ext cx="2261534" cy="3013638"/>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77" y="878158"/>
            <a:ext cx="2987480" cy="2241904"/>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72936" y="4614156"/>
            <a:ext cx="2609760" cy="1958451"/>
          </a:xfrm>
          <a:prstGeom prst="rect">
            <a:avLst/>
          </a:prstGeom>
        </p:spPr>
      </p:pic>
      <p:pic>
        <p:nvPicPr>
          <p:cNvPr id="9" name="Рисунок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63169" y="1898571"/>
            <a:ext cx="5957367" cy="4470606"/>
          </a:xfrm>
          <a:prstGeom prst="rect">
            <a:avLst/>
          </a:prstGeom>
        </p:spPr>
      </p:pic>
      <p:pic>
        <p:nvPicPr>
          <p:cNvPr id="15" name="Рисунок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8702" y="3337163"/>
            <a:ext cx="2484030" cy="3310128"/>
          </a:xfrm>
          <a:prstGeom prst="rect">
            <a:avLst/>
          </a:prstGeom>
        </p:spPr>
      </p:pic>
    </p:spTree>
    <p:extLst>
      <p:ext uri="{BB962C8B-B14F-4D97-AF65-F5344CB8AC3E}">
        <p14:creationId xmlns:p14="http://schemas.microsoft.com/office/powerpoint/2010/main" val="2072656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46429" cy="6858000"/>
          </a:xfrm>
          <a:prstGeom prst="rect">
            <a:avLst/>
          </a:prstGeom>
        </p:spPr>
      </p:pic>
      <p:sp>
        <p:nvSpPr>
          <p:cNvPr id="3" name="Прямоугольник 2"/>
          <p:cNvSpPr/>
          <p:nvPr/>
        </p:nvSpPr>
        <p:spPr>
          <a:xfrm>
            <a:off x="3041633" y="507599"/>
            <a:ext cx="5222905" cy="923330"/>
          </a:xfrm>
          <a:prstGeom prst="rect">
            <a:avLst/>
          </a:prstGeom>
          <a:noFill/>
        </p:spPr>
        <p:txBody>
          <a:bodyPr wrap="none" lIns="91440" tIns="45720" rIns="91440" bIns="45720">
            <a:spAutoFit/>
          </a:bodyPr>
          <a:lstStyle/>
          <a:p>
            <a:pPr algn="ctr"/>
            <a:r>
              <a:rPr lang="ru-RU" sz="4000" b="1" cap="none" spc="0" dirty="0" smtClean="0">
                <a:ln w="22225">
                  <a:solidFill>
                    <a:schemeClr val="accent2"/>
                  </a:solidFill>
                  <a:prstDash val="solid"/>
                </a:ln>
                <a:solidFill>
                  <a:srgbClr val="FF0000"/>
                </a:solidFill>
                <a:effectLst/>
              </a:rPr>
              <a:t>Спасибо за внимание</a:t>
            </a:r>
            <a:r>
              <a:rPr lang="ru-RU" sz="5400" b="1" cap="none" spc="0" dirty="0" smtClean="0">
                <a:ln w="22225">
                  <a:solidFill>
                    <a:schemeClr val="accent2"/>
                  </a:solidFill>
                  <a:prstDash val="solid"/>
                </a:ln>
                <a:solidFill>
                  <a:srgbClr val="FF0000"/>
                </a:solidFill>
                <a:effectLst/>
              </a:rPr>
              <a:t>!</a:t>
            </a:r>
            <a:endParaRPr lang="ru-RU" sz="5400" b="1" cap="none" spc="0" dirty="0">
              <a:ln w="22225">
                <a:solidFill>
                  <a:schemeClr val="accent2"/>
                </a:solidFill>
                <a:prstDash val="solid"/>
              </a:ln>
              <a:solidFill>
                <a:srgbClr val="FF0000"/>
              </a:solidFill>
              <a:effectLst/>
            </a:endParaRPr>
          </a:p>
        </p:txBody>
      </p:sp>
      <p:pic>
        <p:nvPicPr>
          <p:cNvPr id="4" name="Рисунок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13048" y="1586376"/>
            <a:ext cx="3639309" cy="4964017"/>
          </a:xfrm>
          <a:prstGeom prst="rect">
            <a:avLst/>
          </a:prstGeom>
        </p:spPr>
      </p:pic>
    </p:spTree>
    <p:extLst>
      <p:ext uri="{BB962C8B-B14F-4D97-AF65-F5344CB8AC3E}">
        <p14:creationId xmlns:p14="http://schemas.microsoft.com/office/powerpoint/2010/main" val="2952225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709" y="13623"/>
            <a:ext cx="12429709" cy="6960637"/>
          </a:xfrm>
          <a:prstGeom prst="rect">
            <a:avLst/>
          </a:prstGeom>
        </p:spPr>
      </p:pic>
      <p:sp>
        <p:nvSpPr>
          <p:cNvPr id="4" name="Прямоугольник 3"/>
          <p:cNvSpPr/>
          <p:nvPr/>
        </p:nvSpPr>
        <p:spPr>
          <a:xfrm>
            <a:off x="566928" y="1476254"/>
            <a:ext cx="11539728" cy="2047740"/>
          </a:xfrm>
          <a:prstGeom prst="rect">
            <a:avLst/>
          </a:prstGeom>
        </p:spPr>
        <p:txBody>
          <a:bodyPr wrap="square">
            <a:spAutoFit/>
          </a:bodyPr>
          <a:lstStyle/>
          <a:p>
            <a:pPr>
              <a:lnSpc>
                <a:spcPct val="115000"/>
              </a:lnSpc>
              <a:spcAft>
                <a:spcPts val="1000"/>
              </a:spcAft>
            </a:pPr>
            <a:r>
              <a:rPr lang="ru-RU" sz="3200" dirty="0" smtClean="0">
                <a:latin typeface="Times New Roman" panose="02020603050405020304" pitchFamily="18" charset="0"/>
                <a:ea typeface="Calibri" panose="020F0502020204030204" pitchFamily="34" charset="0"/>
                <a:cs typeface="Times New Roman" panose="02020603050405020304" pitchFamily="18" charset="0"/>
              </a:rPr>
              <a:t>-</a:t>
            </a:r>
            <a:r>
              <a:rPr lang="ru-RU" sz="3200" i="1" dirty="0">
                <a:latin typeface="Times New Roman" panose="02020603050405020304" pitchFamily="18" charset="0"/>
                <a:ea typeface="Calibri" panose="020F0502020204030204" pitchFamily="34" charset="0"/>
                <a:cs typeface="Times New Roman" panose="02020603050405020304" pitchFamily="18" charset="0"/>
              </a:rPr>
              <a:t>По количеству участников:</a:t>
            </a:r>
            <a:r>
              <a:rPr lang="ru-RU" sz="3200" dirty="0">
                <a:latin typeface="Times New Roman" panose="02020603050405020304" pitchFamily="18" charset="0"/>
                <a:ea typeface="Calibri" panose="020F0502020204030204" pitchFamily="34" charset="0"/>
                <a:cs typeface="Times New Roman" panose="02020603050405020304" pitchFamily="18" charset="0"/>
              </a:rPr>
              <a:t>  групповой</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3200" i="1" dirty="0">
                <a:latin typeface="Times New Roman" panose="02020603050405020304" pitchFamily="18" charset="0"/>
                <a:ea typeface="Calibri" panose="020F0502020204030204" pitchFamily="34" charset="0"/>
                <a:cs typeface="Times New Roman" panose="02020603050405020304" pitchFamily="18" charset="0"/>
              </a:rPr>
              <a:t>-По тематике:</a:t>
            </a:r>
            <a:r>
              <a:rPr lang="ru-RU" sz="3200" dirty="0">
                <a:latin typeface="Times New Roman" panose="02020603050405020304" pitchFamily="18" charset="0"/>
                <a:ea typeface="Calibri" panose="020F0502020204030204" pitchFamily="34" charset="0"/>
                <a:cs typeface="Times New Roman" panose="02020603050405020304" pitchFamily="18" charset="0"/>
              </a:rPr>
              <a:t>  </a:t>
            </a:r>
            <a:r>
              <a:rPr lang="ru-RU" sz="3200" dirty="0" err="1" smtClean="0">
                <a:latin typeface="Times New Roman" panose="02020603050405020304" pitchFamily="18" charset="0"/>
                <a:ea typeface="Calibri" panose="020F0502020204030204" pitchFamily="34" charset="0"/>
                <a:cs typeface="Times New Roman" panose="02020603050405020304" pitchFamily="18" charset="0"/>
              </a:rPr>
              <a:t>исследовательско</a:t>
            </a:r>
            <a:r>
              <a:rPr lang="ru-RU" sz="3200"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3200" dirty="0">
                <a:latin typeface="Times New Roman" panose="02020603050405020304" pitchFamily="18" charset="0"/>
                <a:ea typeface="Calibri" panose="020F0502020204030204" pitchFamily="34" charset="0"/>
                <a:cs typeface="Times New Roman" panose="02020603050405020304" pitchFamily="18" charset="0"/>
              </a:rPr>
              <a:t>- </a:t>
            </a:r>
            <a:r>
              <a:rPr lang="ru-RU" sz="3200" dirty="0" smtClean="0">
                <a:latin typeface="Times New Roman" panose="02020603050405020304" pitchFamily="18" charset="0"/>
                <a:ea typeface="Calibri" panose="020F0502020204030204" pitchFamily="34" charset="0"/>
                <a:cs typeface="Times New Roman" panose="02020603050405020304" pitchFamily="18" charset="0"/>
              </a:rPr>
              <a:t>творческий</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3200" i="1" dirty="0">
                <a:latin typeface="Times New Roman" panose="02020603050405020304" pitchFamily="18" charset="0"/>
                <a:ea typeface="Calibri" panose="020F0502020204030204" pitchFamily="34" charset="0"/>
                <a:cs typeface="Times New Roman" panose="02020603050405020304" pitchFamily="18" charset="0"/>
              </a:rPr>
              <a:t>-По продолжительности: </a:t>
            </a:r>
            <a:r>
              <a:rPr lang="ru-RU" sz="3200" dirty="0" smtClean="0">
                <a:latin typeface="Times New Roman" panose="02020603050405020304" pitchFamily="18" charset="0"/>
                <a:ea typeface="Calibri" panose="020F0502020204030204" pitchFamily="34" charset="0"/>
                <a:cs typeface="Times New Roman" panose="02020603050405020304" pitchFamily="18" charset="0"/>
              </a:rPr>
              <a:t>краткосрочный  </a:t>
            </a:r>
            <a:r>
              <a:rPr lang="ru-RU" sz="3200" dirty="0">
                <a:latin typeface="Times New Roman" panose="02020603050405020304" pitchFamily="18" charset="0"/>
                <a:ea typeface="Calibri" panose="020F0502020204030204" pitchFamily="34" charset="0"/>
                <a:cs typeface="Times New Roman" panose="02020603050405020304" pitchFamily="18" charset="0"/>
              </a:rPr>
              <a:t>(1 </a:t>
            </a:r>
            <a:r>
              <a:rPr lang="ru-RU" sz="3200" dirty="0" smtClean="0">
                <a:latin typeface="Times New Roman" panose="02020603050405020304" pitchFamily="18" charset="0"/>
                <a:ea typeface="Calibri" panose="020F0502020204030204" pitchFamily="34" charset="0"/>
                <a:cs typeface="Times New Roman" panose="02020603050405020304" pitchFamily="18" charset="0"/>
              </a:rPr>
              <a:t>неделя)</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Прямоугольник 6"/>
          <p:cNvSpPr/>
          <p:nvPr/>
        </p:nvSpPr>
        <p:spPr>
          <a:xfrm>
            <a:off x="4298048" y="375979"/>
            <a:ext cx="3102131" cy="707886"/>
          </a:xfrm>
          <a:prstGeom prst="rect">
            <a:avLst/>
          </a:prstGeom>
          <a:noFill/>
        </p:spPr>
        <p:txBody>
          <a:bodyPr wrap="none" lIns="91440" tIns="45720" rIns="91440" bIns="45720">
            <a:spAutoFit/>
          </a:bodyPr>
          <a:lstStyle/>
          <a:p>
            <a:pPr algn="ctr"/>
            <a:r>
              <a:rPr lang="ru-RU" sz="4000" b="1" cap="none" spc="0" dirty="0" smtClean="0">
                <a:ln w="10160">
                  <a:solidFill>
                    <a:schemeClr val="accent5"/>
                  </a:solidFill>
                  <a:prstDash val="solid"/>
                </a:ln>
                <a:solidFill>
                  <a:schemeClr val="accent5">
                    <a:lumMod val="50000"/>
                  </a:schemeClr>
                </a:solidFill>
                <a:effectLst>
                  <a:outerShdw blurRad="38100" dist="22860" dir="5400000" algn="tl" rotWithShape="0">
                    <a:srgbClr val="000000">
                      <a:alpha val="30000"/>
                    </a:srgbClr>
                  </a:outerShdw>
                </a:effectLst>
              </a:rPr>
              <a:t>Вид проекта:</a:t>
            </a:r>
            <a:endParaRPr lang="ru-RU" sz="4000" b="1" cap="none" spc="0" dirty="0">
              <a:ln w="10160">
                <a:solidFill>
                  <a:schemeClr val="accent5"/>
                </a:solidFill>
                <a:prstDash val="solid"/>
              </a:ln>
              <a:solidFill>
                <a:schemeClr val="accent5">
                  <a:lumMod val="50000"/>
                </a:schemeClr>
              </a:solidFill>
              <a:effectLst>
                <a:outerShdw blurRad="38100" dist="22860" dir="5400000" algn="tl" rotWithShape="0">
                  <a:srgbClr val="000000">
                    <a:alpha val="30000"/>
                  </a:srgbClr>
                </a:outerShdw>
              </a:effectLst>
            </a:endParaRPr>
          </a:p>
        </p:txBody>
      </p:sp>
      <p:sp>
        <p:nvSpPr>
          <p:cNvPr id="8" name="Прямоугольник 7"/>
          <p:cNvSpPr/>
          <p:nvPr/>
        </p:nvSpPr>
        <p:spPr>
          <a:xfrm>
            <a:off x="1033272" y="4305333"/>
            <a:ext cx="10963656" cy="1427955"/>
          </a:xfrm>
          <a:prstGeom prst="rect">
            <a:avLst/>
          </a:prstGeom>
        </p:spPr>
        <p:txBody>
          <a:bodyPr wrap="square">
            <a:spAutoFit/>
          </a:bodyPr>
          <a:lstStyle/>
          <a:p>
            <a:pPr>
              <a:lnSpc>
                <a:spcPct val="115000"/>
              </a:lnSpc>
              <a:spcAft>
                <a:spcPts val="1000"/>
              </a:spcAft>
            </a:pP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800" i="1" dirty="0">
                <a:latin typeface="Times New Roman" panose="02020603050405020304" pitchFamily="18" charset="0"/>
                <a:ea typeface="Times New Roman" panose="02020603050405020304" pitchFamily="18" charset="0"/>
                <a:cs typeface="Times New Roman" panose="02020603050405020304" pitchFamily="18" charset="0"/>
              </a:rPr>
              <a:t>У детей слабо развит познавательный интерес о космосе, космонавтах, о солнечной системе, о звёздах, созвездиях.</a:t>
            </a:r>
            <a:endParaRPr lang="ru-RU" sz="28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Прямоугольник 8"/>
          <p:cNvSpPr/>
          <p:nvPr/>
        </p:nvSpPr>
        <p:spPr>
          <a:xfrm>
            <a:off x="4210908" y="3782129"/>
            <a:ext cx="2664768" cy="707886"/>
          </a:xfrm>
          <a:prstGeom prst="rect">
            <a:avLst/>
          </a:prstGeom>
          <a:noFill/>
        </p:spPr>
        <p:txBody>
          <a:bodyPr wrap="none" lIns="91440" tIns="45720" rIns="91440" bIns="45720">
            <a:spAutoFit/>
          </a:bodyPr>
          <a:lstStyle/>
          <a:p>
            <a:pPr algn="ctr"/>
            <a:r>
              <a:rPr lang="ru-RU" sz="4000" b="1" cap="none" spc="50" dirty="0" smtClean="0">
                <a:ln w="9525" cmpd="sng">
                  <a:solidFill>
                    <a:schemeClr val="bg1"/>
                  </a:solidFill>
                  <a:prstDash val="solid"/>
                </a:ln>
                <a:solidFill>
                  <a:schemeClr val="accent5">
                    <a:lumMod val="50000"/>
                  </a:schemeClr>
                </a:solidFill>
                <a:effectLst>
                  <a:glow rad="38100">
                    <a:schemeClr val="accent1">
                      <a:alpha val="40000"/>
                    </a:schemeClr>
                  </a:glow>
                </a:effectLst>
              </a:rPr>
              <a:t>Проблема:</a:t>
            </a:r>
            <a:endParaRPr lang="ru-RU" sz="4000" b="1" cap="none" spc="50" dirty="0">
              <a:ln w="9525" cmpd="sng">
                <a:solidFill>
                  <a:schemeClr val="bg1"/>
                </a:solidFill>
                <a:prstDash val="solid"/>
              </a:ln>
              <a:solidFill>
                <a:schemeClr val="accent5">
                  <a:lumMod val="50000"/>
                </a:schemeClr>
              </a:solidFill>
              <a:effectLst>
                <a:glow rad="38100">
                  <a:schemeClr val="accent1">
                    <a:alpha val="40000"/>
                  </a:schemeClr>
                </a:glow>
              </a:effectLst>
            </a:endParaRPr>
          </a:p>
        </p:txBody>
      </p:sp>
    </p:spTree>
    <p:extLst>
      <p:ext uri="{BB962C8B-B14F-4D97-AF65-F5344CB8AC3E}">
        <p14:creationId xmlns:p14="http://schemas.microsoft.com/office/powerpoint/2010/main" val="758140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21847" cy="6844235"/>
          </a:xfrm>
          <a:prstGeom prst="rect">
            <a:avLst/>
          </a:prstGeom>
        </p:spPr>
      </p:pic>
      <p:sp>
        <p:nvSpPr>
          <p:cNvPr id="4" name="Прямоугольник 3"/>
          <p:cNvSpPr/>
          <p:nvPr/>
        </p:nvSpPr>
        <p:spPr>
          <a:xfrm>
            <a:off x="429208" y="1586204"/>
            <a:ext cx="11293399" cy="4764381"/>
          </a:xfrm>
          <a:prstGeom prst="rect">
            <a:avLst/>
          </a:prstGeom>
        </p:spPr>
        <p:txBody>
          <a:bodyPr wrap="square">
            <a:spAutoFit/>
          </a:bodyPr>
          <a:lstStyle/>
          <a:p>
            <a:pPr algn="ctr">
              <a:lnSpc>
                <a:spcPct val="115000"/>
              </a:lnSpc>
              <a:spcAft>
                <a:spcPts val="1000"/>
              </a:spcAft>
            </a:pP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Интерес </a:t>
            </a:r>
            <a:r>
              <a:rPr lang="ru-RU" sz="2400" i="1" dirty="0">
                <a:latin typeface="Times New Roman" panose="02020603050405020304" pitchFamily="18" charset="0"/>
                <a:ea typeface="Calibri" panose="020F0502020204030204" pitchFamily="34" charset="0"/>
                <a:cs typeface="Times New Roman" panose="02020603050405020304" pitchFamily="18" charset="0"/>
              </a:rPr>
              <a:t>к Космосу пробуждается у человека весьма рано, буквально с первых шагов. Загадки Вселенной будоражат воображение всегда, с раннего детства до старости. Солнце, Луна, звезды – это одновременно так близко, и в то же время так далеко. Возраст почемучек – это самый замечательный возраст для детей. С раннего возраста им интересны загадки вселенной. С помощью каких методов можно заинтересовать  ребенка, помочь ему узнавать новую, интересную информацию про космос? Проектная деятельность позволит детям усвоить сложный материал через совместный поиск решения проблемы. Проектная деятельность развивает творческую активность детей, помогает систематизировать полученные знания и применить их в различных видах детской деятельности.</a:t>
            </a:r>
            <a:endParaRPr lang="ru-RU" sz="24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3487982" y="243824"/>
            <a:ext cx="5290230" cy="923330"/>
          </a:xfrm>
          <a:prstGeom prst="rect">
            <a:avLst/>
          </a:prstGeom>
          <a:noFill/>
        </p:spPr>
        <p:txBody>
          <a:bodyPr wrap="none" lIns="91440" tIns="45720" rIns="91440" bIns="45720">
            <a:spAutoFit/>
          </a:bodyPr>
          <a:lstStyle/>
          <a:p>
            <a:pPr algn="ctr"/>
            <a:r>
              <a:rPr lang="ru-RU" sz="4000" b="1" cap="none" spc="0" dirty="0" smtClean="0">
                <a:ln w="12700">
                  <a:solidFill>
                    <a:schemeClr val="accent1"/>
                  </a:solidFill>
                  <a:prstDash val="solid"/>
                </a:ln>
                <a:solidFill>
                  <a:schemeClr val="accent5">
                    <a:lumMod val="50000"/>
                  </a:schemeClr>
                </a:solidFill>
                <a:effectLst>
                  <a:outerShdw dist="38100" dir="2640000" algn="bl" rotWithShape="0">
                    <a:schemeClr val="accent1"/>
                  </a:outerShdw>
                </a:effectLst>
              </a:rPr>
              <a:t>Актуальность проекта</a:t>
            </a:r>
            <a:r>
              <a:rPr lang="ru-RU" sz="5400" b="1" cap="none" spc="0" dirty="0" smtClean="0">
                <a:ln w="12700">
                  <a:solidFill>
                    <a:schemeClr val="accent1"/>
                  </a:solidFill>
                  <a:prstDash val="solid"/>
                </a:ln>
                <a:solidFill>
                  <a:schemeClr val="accent5">
                    <a:lumMod val="50000"/>
                  </a:schemeClr>
                </a:solidFill>
                <a:effectLst>
                  <a:outerShdw dist="38100" dir="2640000" algn="bl" rotWithShape="0">
                    <a:schemeClr val="accent1"/>
                  </a:outerShdw>
                </a:effectLst>
              </a:rPr>
              <a:t>:</a:t>
            </a:r>
            <a:endParaRPr lang="ru-RU" sz="5400" b="1" cap="none" spc="0" dirty="0">
              <a:ln w="12700">
                <a:solidFill>
                  <a:schemeClr val="accent1"/>
                </a:solidFill>
                <a:prstDash val="solid"/>
              </a:ln>
              <a:solidFill>
                <a:schemeClr val="accent5">
                  <a:lumMod val="50000"/>
                </a:schemeClr>
              </a:solidFill>
              <a:effectLst>
                <a:outerShdw dist="38100" dir="2640000" algn="bl" rotWithShape="0">
                  <a:schemeClr val="accent1"/>
                </a:outerShdw>
              </a:effectLst>
            </a:endParaRPr>
          </a:p>
        </p:txBody>
      </p:sp>
    </p:spTree>
    <p:extLst>
      <p:ext uri="{BB962C8B-B14F-4D97-AF65-F5344CB8AC3E}">
        <p14:creationId xmlns:p14="http://schemas.microsoft.com/office/powerpoint/2010/main" val="974192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72" y="0"/>
            <a:ext cx="12242420" cy="6855755"/>
          </a:xfrm>
          <a:prstGeom prst="rect">
            <a:avLst/>
          </a:prstGeom>
        </p:spPr>
      </p:pic>
      <p:sp>
        <p:nvSpPr>
          <p:cNvPr id="6" name="Прямоугольник 5"/>
          <p:cNvSpPr/>
          <p:nvPr/>
        </p:nvSpPr>
        <p:spPr>
          <a:xfrm>
            <a:off x="4257554" y="123676"/>
            <a:ext cx="1463542"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Цель:</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sp>
        <p:nvSpPr>
          <p:cNvPr id="7" name="Прямоугольник 6"/>
          <p:cNvSpPr/>
          <p:nvPr/>
        </p:nvSpPr>
        <p:spPr>
          <a:xfrm>
            <a:off x="505968" y="859324"/>
            <a:ext cx="11070336" cy="729430"/>
          </a:xfrm>
          <a:prstGeom prst="rect">
            <a:avLst/>
          </a:prstGeom>
        </p:spPr>
        <p:txBody>
          <a:bodyPr wrap="square">
            <a:spAutoFit/>
          </a:bodyPr>
          <a:lstStyle/>
          <a:p>
            <a:pPr>
              <a:lnSpc>
                <a:spcPct val="115000"/>
              </a:lnSpc>
              <a:spcAft>
                <a:spcPts val="1000"/>
              </a:spcAft>
            </a:pPr>
            <a:r>
              <a:rPr lang="ru-RU" i="1" dirty="0">
                <a:latin typeface="Times New Roman" panose="02020603050405020304" pitchFamily="18" charset="0"/>
                <a:ea typeface="Calibri" panose="020F0502020204030204" pitchFamily="34" charset="0"/>
                <a:cs typeface="Times New Roman" panose="02020603050405020304" pitchFamily="18" charset="0"/>
              </a:rPr>
              <a:t>Формирование  у  детей старшего дошкольного возраста представлений о космическом пространстве, о Вселенной, об  освоении космоса людьми.</a:t>
            </a:r>
            <a:endParaRPr lang="ru-RU" sz="14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332232" y="2371010"/>
            <a:ext cx="10777728" cy="1941557"/>
          </a:xfrm>
          <a:prstGeom prst="rect">
            <a:avLst/>
          </a:prstGeom>
        </p:spPr>
        <p:txBody>
          <a:bodyPr wrap="square">
            <a:spAutoFit/>
          </a:bodyPr>
          <a:lstStyle/>
          <a:p>
            <a:pPr>
              <a:lnSpc>
                <a:spcPct val="115000"/>
              </a:lnSpc>
              <a:spcAft>
                <a:spcPts val="100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1)Познакомить детей с Солнечной системой, зодиакальными созвездиями.</a:t>
            </a:r>
            <a:endParaRPr lang="ru-RU" sz="1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2) Познакомить детей с историей возникновения и изучения космоса, историей первого полёта в космос Белки и Стрелки, историей первого человека в космосе.</a:t>
            </a:r>
            <a:endParaRPr lang="ru-RU" sz="1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3) Вызвать интерес у детей к людям </a:t>
            </a:r>
            <a:r>
              <a:rPr lang="ru-RU" i="1" dirty="0" smtClean="0">
                <a:latin typeface="Times New Roman" panose="02020603050405020304" pitchFamily="18" charset="0"/>
                <a:ea typeface="Times New Roman" panose="02020603050405020304" pitchFamily="18" charset="0"/>
                <a:cs typeface="Times New Roman" panose="02020603050405020304" pitchFamily="18" charset="0"/>
              </a:rPr>
              <a:t>изучающие </a:t>
            </a:r>
            <a:r>
              <a:rPr lang="ru-RU" i="1" dirty="0">
                <a:latin typeface="Times New Roman" panose="02020603050405020304" pitchFamily="18" charset="0"/>
                <a:ea typeface="Times New Roman" panose="02020603050405020304" pitchFamily="18" charset="0"/>
                <a:cs typeface="Times New Roman" panose="02020603050405020304" pitchFamily="18" charset="0"/>
              </a:rPr>
              <a:t>космос и космическое пространство: учёные, конструкторы, лётчики-космонавты, исследователи, врачи.</a:t>
            </a:r>
            <a:endParaRPr lang="ru-RU" sz="14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Прямоугольник 8"/>
          <p:cNvSpPr/>
          <p:nvPr/>
        </p:nvSpPr>
        <p:spPr>
          <a:xfrm>
            <a:off x="4140535" y="1425282"/>
            <a:ext cx="2007281" cy="923330"/>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Задачи</a:t>
            </a:r>
            <a:r>
              <a:rPr lang="ru-RU" sz="54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a:t>
            </a:r>
            <a:endParaRPr lang="ru-RU" sz="54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sp>
        <p:nvSpPr>
          <p:cNvPr id="10" name="Прямоугольник 9"/>
          <p:cNvSpPr/>
          <p:nvPr/>
        </p:nvSpPr>
        <p:spPr>
          <a:xfrm>
            <a:off x="240792" y="4210928"/>
            <a:ext cx="11600688" cy="2644827"/>
          </a:xfrm>
          <a:prstGeom prst="rect">
            <a:avLst/>
          </a:prstGeom>
        </p:spPr>
        <p:txBody>
          <a:bodyPr wrap="square">
            <a:spAutoFit/>
          </a:bodyPr>
          <a:lstStyle/>
          <a:p>
            <a:pPr>
              <a:lnSpc>
                <a:spcPct val="115000"/>
              </a:lnSpc>
              <a:spcAft>
                <a:spcPts val="100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4) Закрепить знания о планетах, их названии.</a:t>
            </a:r>
            <a:endParaRPr lang="ru-RU" sz="1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5) Обогащать словарный запас детей названиями планет, космических объектов.</a:t>
            </a:r>
            <a:endParaRPr lang="ru-RU" sz="1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6) Воспитывать у детей любовь и уважение к людям, занимающимся исследованием космоса.</a:t>
            </a:r>
            <a:endParaRPr lang="ru-RU" sz="1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7) Воспитывать любознательность.</a:t>
            </a:r>
            <a:endParaRPr lang="ru-RU" sz="1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8) Развивать внимание, мышление, творческое воображение, зрительную память, умение анализировать.</a:t>
            </a:r>
            <a:endParaRPr lang="ru-RU" sz="1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i="1" dirty="0">
                <a:latin typeface="Times New Roman" panose="02020603050405020304" pitchFamily="18" charset="0"/>
                <a:ea typeface="Times New Roman" panose="02020603050405020304" pitchFamily="18" charset="0"/>
                <a:cs typeface="Times New Roman" panose="02020603050405020304" pitchFamily="18" charset="0"/>
              </a:rPr>
              <a:t>9) Привлечь родителей к совместной деятельности.</a:t>
            </a:r>
            <a:endParaRPr lang="ru-RU" sz="14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8284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6428" cy="6858000"/>
          </a:xfrm>
          <a:prstGeom prst="rect">
            <a:avLst/>
          </a:prstGeom>
        </p:spPr>
      </p:pic>
      <p:sp>
        <p:nvSpPr>
          <p:cNvPr id="6" name="Прямоугольник 5"/>
          <p:cNvSpPr/>
          <p:nvPr/>
        </p:nvSpPr>
        <p:spPr>
          <a:xfrm>
            <a:off x="2961008" y="322402"/>
            <a:ext cx="4642361"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Участники проекта:</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sp>
        <p:nvSpPr>
          <p:cNvPr id="7" name="Прямоугольник 6"/>
          <p:cNvSpPr/>
          <p:nvPr/>
        </p:nvSpPr>
        <p:spPr>
          <a:xfrm>
            <a:off x="469392" y="1122363"/>
            <a:ext cx="6096000" cy="1596143"/>
          </a:xfrm>
          <a:prstGeom prst="rect">
            <a:avLst/>
          </a:prstGeom>
        </p:spPr>
        <p:txBody>
          <a:bodyPr>
            <a:spAutoFit/>
          </a:bodyPr>
          <a:lstStyle/>
          <a:p>
            <a:pPr>
              <a:lnSpc>
                <a:spcPct val="115000"/>
              </a:lnSpc>
              <a:spcAft>
                <a:spcPts val="1000"/>
              </a:spcAft>
            </a:pPr>
            <a:r>
              <a:rPr lang="ru-RU" sz="2400" i="1" dirty="0">
                <a:latin typeface="Times New Roman" panose="02020603050405020304" pitchFamily="18" charset="0"/>
                <a:ea typeface="Calibri" panose="020F0502020204030204" pitchFamily="34" charset="0"/>
                <a:cs typeface="Times New Roman" panose="02020603050405020304" pitchFamily="18" charset="0"/>
              </a:rPr>
              <a:t>- дети подготовительной к школе группы</a:t>
            </a:r>
            <a:endParaRPr lang="ru-RU" sz="2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400" i="1" dirty="0">
                <a:latin typeface="Times New Roman" panose="02020603050405020304" pitchFamily="18" charset="0"/>
                <a:ea typeface="Calibri" panose="020F0502020204030204" pitchFamily="34" charset="0"/>
                <a:cs typeface="Times New Roman" panose="02020603050405020304" pitchFamily="18" charset="0"/>
              </a:rPr>
              <a:t>- воспитатели</a:t>
            </a:r>
            <a:endParaRPr lang="ru-RU" sz="2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400" i="1" dirty="0">
                <a:latin typeface="Times New Roman" panose="02020603050405020304" pitchFamily="18" charset="0"/>
                <a:ea typeface="Calibri" panose="020F0502020204030204" pitchFamily="34" charset="0"/>
                <a:cs typeface="Times New Roman" panose="02020603050405020304" pitchFamily="18" charset="0"/>
              </a:rPr>
              <a:t>- родители</a:t>
            </a:r>
            <a:endParaRPr lang="ru-RU" sz="24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2221744" y="3069818"/>
            <a:ext cx="6651243"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Предполагаемый результат:</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sp>
        <p:nvSpPr>
          <p:cNvPr id="9" name="Прямоугольник 8"/>
          <p:cNvSpPr/>
          <p:nvPr/>
        </p:nvSpPr>
        <p:spPr>
          <a:xfrm>
            <a:off x="469392" y="3897278"/>
            <a:ext cx="11189208" cy="1131720"/>
          </a:xfrm>
          <a:prstGeom prst="rect">
            <a:avLst/>
          </a:prstGeom>
        </p:spPr>
        <p:txBody>
          <a:bodyPr wrap="square">
            <a:spAutoFit/>
          </a:bodyPr>
          <a:lstStyle/>
          <a:p>
            <a:pPr>
              <a:lnSpc>
                <a:spcPct val="115000"/>
              </a:lnSpc>
              <a:spcAft>
                <a:spcPts val="1000"/>
              </a:spcAft>
            </a:pPr>
            <a:r>
              <a:rPr lang="ru-RU" sz="2000" i="1" dirty="0">
                <a:latin typeface="Times New Roman" panose="02020603050405020304" pitchFamily="18" charset="0"/>
                <a:ea typeface="Calibri" panose="020F0502020204030204" pitchFamily="34" charset="0"/>
                <a:cs typeface="Times New Roman" panose="02020603050405020304" pitchFamily="18" charset="0"/>
              </a:rPr>
              <a:t>Заинтересованность детей темой о космосе, проявление их познавательной активности: вместе с родителями находят информацию по теме, рассказывают и делятся своими знаниями с другими детьми в детском саду.</a:t>
            </a:r>
            <a:endParaRPr lang="ru-RU" sz="20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4151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64" y="0"/>
            <a:ext cx="12220064" cy="6843236"/>
          </a:xfrm>
          <a:prstGeom prst="rect">
            <a:avLst/>
          </a:prstGeom>
        </p:spPr>
      </p:pic>
      <p:sp>
        <p:nvSpPr>
          <p:cNvPr id="4" name="Прямоугольник 3"/>
          <p:cNvSpPr/>
          <p:nvPr/>
        </p:nvSpPr>
        <p:spPr>
          <a:xfrm>
            <a:off x="2065597" y="94278"/>
            <a:ext cx="6835525"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Формы реализации проекта:</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sp>
        <p:nvSpPr>
          <p:cNvPr id="6" name="Прямоугольник 5"/>
          <p:cNvSpPr/>
          <p:nvPr/>
        </p:nvSpPr>
        <p:spPr>
          <a:xfrm>
            <a:off x="350520" y="955997"/>
            <a:ext cx="11106912" cy="492122"/>
          </a:xfrm>
          <a:prstGeom prst="rect">
            <a:avLst/>
          </a:prstGeom>
        </p:spPr>
        <p:txBody>
          <a:bodyPr wrap="square">
            <a:spAutoFit/>
          </a:bodyPr>
          <a:lstStyle/>
          <a:p>
            <a:pPr>
              <a:lnSpc>
                <a:spcPct val="115000"/>
              </a:lnSpc>
              <a:spcAft>
                <a:spcPts val="1000"/>
              </a:spcAft>
            </a:pPr>
            <a:endParaRPr lang="ru-RU" sz="24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435302" y="2080040"/>
            <a:ext cx="10706892" cy="1131720"/>
          </a:xfrm>
          <a:prstGeom prst="rect">
            <a:avLst/>
          </a:prstGeom>
        </p:spPr>
        <p:txBody>
          <a:bodyPr wrap="square">
            <a:spAutoFit/>
          </a:bodyPr>
          <a:lstStyle/>
          <a:p>
            <a:pPr marL="342900" indent="-342900">
              <a:lnSpc>
                <a:spcPct val="115000"/>
              </a:lnSpc>
              <a:spcAft>
                <a:spcPts val="1000"/>
              </a:spcAft>
              <a:buFont typeface="Wingdings" panose="05000000000000000000" pitchFamily="2" charset="2"/>
              <a:buChar char="Ø"/>
            </a:pPr>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Чтение</a:t>
            </a:r>
            <a:r>
              <a:rPr lang="ru-RU" sz="2000" i="1" dirty="0">
                <a:latin typeface="Times New Roman" panose="02020603050405020304" pitchFamily="18" charset="0"/>
                <a:ea typeface="Calibri" panose="020F0502020204030204" pitchFamily="34" charset="0"/>
                <a:cs typeface="Times New Roman" panose="02020603050405020304" pitchFamily="18" charset="0"/>
              </a:rPr>
              <a:t> энциклопедической </a:t>
            </a:r>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информации, «Шаги </a:t>
            </a:r>
            <a:r>
              <a:rPr lang="ru-RU" sz="2000" i="1" dirty="0">
                <a:latin typeface="Times New Roman" panose="02020603050405020304" pitchFamily="18" charset="0"/>
                <a:ea typeface="Calibri" panose="020F0502020204030204" pitchFamily="34" charset="0"/>
                <a:cs typeface="Times New Roman" panose="02020603050405020304" pitchFamily="18" charset="0"/>
              </a:rPr>
              <a:t>над планетой» А. Леонов, «Грустная история найдёныша » В. Гагарин, «Первый в космосе» В</a:t>
            </a:r>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 Бороздин</a:t>
            </a:r>
            <a:r>
              <a:rPr lang="ru-RU" sz="2000" i="1" dirty="0">
                <a:latin typeface="Times New Roman" panose="02020603050405020304" pitchFamily="18" charset="0"/>
                <a:ea typeface="Calibri" panose="020F0502020204030204" pitchFamily="34" charset="0"/>
                <a:cs typeface="Times New Roman" panose="02020603050405020304" pitchFamily="18" charset="0"/>
              </a:rPr>
              <a:t>, «Незнайка на луне» Н. </a:t>
            </a:r>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Носов</a:t>
            </a:r>
            <a:endParaRPr lang="ru-RU" sz="20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822960" y="3300984"/>
            <a:ext cx="45719" cy="369332"/>
          </a:xfrm>
          <a:prstGeom prst="rect">
            <a:avLst/>
          </a:prstGeom>
          <a:noFill/>
        </p:spPr>
        <p:txBody>
          <a:bodyPr wrap="square" rtlCol="0">
            <a:spAutoFit/>
          </a:bodyPr>
          <a:lstStyle/>
          <a:p>
            <a:endParaRPr lang="ru-RU" dirty="0"/>
          </a:p>
        </p:txBody>
      </p:sp>
      <p:sp>
        <p:nvSpPr>
          <p:cNvPr id="9" name="Прямоугольник 8"/>
          <p:cNvSpPr/>
          <p:nvPr/>
        </p:nvSpPr>
        <p:spPr>
          <a:xfrm>
            <a:off x="435302" y="3248195"/>
            <a:ext cx="10176310" cy="400110"/>
          </a:xfrm>
          <a:prstGeom prst="rect">
            <a:avLst/>
          </a:prstGeom>
        </p:spPr>
        <p:txBody>
          <a:bodyPr wrap="square">
            <a:spAutoFit/>
          </a:bodyPr>
          <a:lstStyle/>
          <a:p>
            <a:pPr marL="342900" indent="-34290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Дидактические игры: «Парад </a:t>
            </a:r>
            <a:r>
              <a:rPr lang="ru-RU" sz="2000" i="1" dirty="0">
                <a:latin typeface="Times New Roman" panose="02020603050405020304" pitchFamily="18" charset="0"/>
                <a:cs typeface="Times New Roman" panose="02020603050405020304" pitchFamily="18" charset="0"/>
              </a:rPr>
              <a:t>планет», «Назови правильно», «Угадай по описанию</a:t>
            </a:r>
            <a:r>
              <a:rPr lang="ru-RU" sz="2000" i="1" dirty="0" smtClean="0">
                <a:latin typeface="Times New Roman" panose="02020603050405020304" pitchFamily="18" charset="0"/>
                <a:cs typeface="Times New Roman" panose="02020603050405020304" pitchFamily="18" charset="0"/>
              </a:rPr>
              <a:t>»</a:t>
            </a:r>
            <a:endParaRPr lang="ru-RU" sz="2000" i="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822960" y="4151376"/>
            <a:ext cx="184731" cy="369332"/>
          </a:xfrm>
          <a:prstGeom prst="rect">
            <a:avLst/>
          </a:prstGeom>
          <a:noFill/>
        </p:spPr>
        <p:txBody>
          <a:bodyPr wrap="none" rtlCol="0">
            <a:spAutoFit/>
          </a:bodyPr>
          <a:lstStyle/>
          <a:p>
            <a:endParaRPr lang="ru-RU"/>
          </a:p>
        </p:txBody>
      </p:sp>
      <p:sp>
        <p:nvSpPr>
          <p:cNvPr id="11" name="Прямоугольник 10"/>
          <p:cNvSpPr/>
          <p:nvPr/>
        </p:nvSpPr>
        <p:spPr>
          <a:xfrm>
            <a:off x="378914" y="1342284"/>
            <a:ext cx="10546642" cy="707886"/>
          </a:xfrm>
          <a:prstGeom prst="rect">
            <a:avLst/>
          </a:prstGeom>
        </p:spPr>
        <p:txBody>
          <a:bodyPr wrap="square">
            <a:spAutoFit/>
          </a:bodyPr>
          <a:lstStyle/>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Рассматривание изображений планет, созвездий, макета Солнечной системы, иллюстраций и книг по теме “Космос”</a:t>
            </a:r>
          </a:p>
        </p:txBody>
      </p:sp>
      <p:sp>
        <p:nvSpPr>
          <p:cNvPr id="12" name="Прямоугольник 11"/>
          <p:cNvSpPr/>
          <p:nvPr/>
        </p:nvSpPr>
        <p:spPr>
          <a:xfrm>
            <a:off x="435302" y="3787318"/>
            <a:ext cx="6191951" cy="399084"/>
          </a:xfrm>
          <a:prstGeom prst="rect">
            <a:avLst/>
          </a:prstGeom>
        </p:spPr>
        <p:txBody>
          <a:bodyPr wrap="none">
            <a:spAutoFit/>
          </a:bodyPr>
          <a:lstStyle/>
          <a:p>
            <a:pPr marL="342900" indent="-342900">
              <a:lnSpc>
                <a:spcPct val="107000"/>
              </a:lnSpc>
              <a:spcBef>
                <a:spcPts val="1125"/>
              </a:spcBef>
              <a:spcAft>
                <a:spcPts val="1125"/>
              </a:spcAft>
              <a:buFont typeface="Wingdings" panose="05000000000000000000" pitchFamily="2" charset="2"/>
              <a:buChar char="Ø"/>
            </a:pPr>
            <a:r>
              <a:rPr lang="ru-RU" sz="2000" i="1" dirty="0">
                <a:solidFill>
                  <a:srgbClr val="111111"/>
                </a:solidFill>
                <a:latin typeface="Times New Roman" panose="02020603050405020304" pitchFamily="18" charset="0"/>
                <a:ea typeface="Times New Roman" panose="02020603050405020304" pitchFamily="18" charset="0"/>
                <a:cs typeface="Times New Roman" panose="02020603050405020304" pitchFamily="18" charset="0"/>
              </a:rPr>
              <a:t>Заучивание стихов о космосе, отгадывание </a:t>
            </a:r>
            <a:r>
              <a:rPr lang="ru-RU" sz="2000" i="1" dirty="0" smtClean="0">
                <a:solidFill>
                  <a:srgbClr val="111111"/>
                </a:solidFill>
                <a:latin typeface="Times New Roman" panose="02020603050405020304" pitchFamily="18" charset="0"/>
                <a:ea typeface="Times New Roman" panose="02020603050405020304" pitchFamily="18" charset="0"/>
                <a:cs typeface="Times New Roman" panose="02020603050405020304" pitchFamily="18" charset="0"/>
              </a:rPr>
              <a:t>загадок</a:t>
            </a:r>
            <a:endParaRPr lang="ru-RU" sz="2000" dirty="0" smtClean="0">
              <a:solidFill>
                <a:srgbClr val="111111"/>
              </a:solidFill>
              <a:latin typeface="Arial" panose="020B0604020202020204" pitchFamily="34" charset="0"/>
              <a:ea typeface="Times New Roman" panose="02020603050405020304" pitchFamily="18" charset="0"/>
              <a:cs typeface="Times New Roman" panose="02020603050405020304" pitchFamily="18" charset="0"/>
            </a:endParaRPr>
          </a:p>
        </p:txBody>
      </p:sp>
      <p:sp>
        <p:nvSpPr>
          <p:cNvPr id="13" name="TextBox 12"/>
          <p:cNvSpPr txBox="1"/>
          <p:nvPr/>
        </p:nvSpPr>
        <p:spPr>
          <a:xfrm>
            <a:off x="435302" y="4303404"/>
            <a:ext cx="10289086" cy="1015663"/>
          </a:xfrm>
          <a:prstGeom prst="rect">
            <a:avLst/>
          </a:prstGeom>
          <a:noFill/>
        </p:spPr>
        <p:txBody>
          <a:bodyPr wrap="square" rtlCol="0">
            <a:spAutoFit/>
          </a:bodyPr>
          <a:lstStyle/>
          <a:p>
            <a:pPr marL="342900" indent="-34290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Подвижные и сюжетно-ролевые игры, пальчиковая гимнастика</a:t>
            </a:r>
            <a:r>
              <a:rPr lang="ru-RU" sz="2000" dirty="0" smtClean="0"/>
              <a:t>: </a:t>
            </a:r>
            <a:r>
              <a:rPr lang="ru-RU" sz="2000" i="1" dirty="0" smtClean="0">
                <a:latin typeface="Times New Roman" panose="02020603050405020304" pitchFamily="18" charset="0"/>
                <a:cs typeface="Times New Roman" panose="02020603050405020304" pitchFamily="18" charset="0"/>
              </a:rPr>
              <a:t>«Ждут нас быстрые ракеты», «Космонавты», «Строим космодром», «Отправляемся в полет», «Астрономическая считалка»</a:t>
            </a:r>
            <a:endParaRPr lang="ru-RU" sz="2000" i="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435303" y="886968"/>
            <a:ext cx="9418496" cy="400110"/>
          </a:xfrm>
          <a:prstGeom prst="rect">
            <a:avLst/>
          </a:prstGeom>
          <a:noFill/>
        </p:spPr>
        <p:txBody>
          <a:bodyPr wrap="square" rtlCol="0">
            <a:spAutoFit/>
          </a:bodyPr>
          <a:lstStyle/>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Беседы «Первый космонавт», «Планеты Солнечной системы</a:t>
            </a:r>
            <a:r>
              <a:rPr lang="ru-RU" sz="2000" i="1" dirty="0" smtClean="0">
                <a:latin typeface="Times New Roman" panose="02020603050405020304" pitchFamily="18" charset="0"/>
                <a:cs typeface="Times New Roman" panose="02020603050405020304" pitchFamily="18" charset="0"/>
              </a:rPr>
              <a:t>» </a:t>
            </a:r>
            <a:endParaRPr lang="ru-RU" sz="2000" i="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378914" y="5391668"/>
            <a:ext cx="10126939" cy="400110"/>
          </a:xfrm>
          <a:prstGeom prst="rect">
            <a:avLst/>
          </a:prstGeom>
          <a:noFill/>
        </p:spPr>
        <p:txBody>
          <a:bodyPr wrap="none" rtlCol="0">
            <a:spAutoFit/>
          </a:bodyPr>
          <a:lstStyle/>
          <a:p>
            <a:pPr marL="342900" indent="-342900">
              <a:buFont typeface="Wingdings" panose="05000000000000000000" pitchFamily="2" charset="2"/>
              <a:buChar char="Ø"/>
            </a:pPr>
            <a:r>
              <a:rPr lang="ru-RU" sz="2000" i="1" dirty="0" smtClean="0">
                <a:solidFill>
                  <a:srgbClr val="000000"/>
                </a:solidFill>
                <a:latin typeface="Times New Roman" panose="02020603050405020304" pitchFamily="18" charset="0"/>
                <a:cs typeface="Times New Roman" panose="02020603050405020304" pitchFamily="18" charset="0"/>
              </a:rPr>
              <a:t>Интерактивные игры и презентации: «Путешествие в космос», «Загадочный космос» </a:t>
            </a:r>
            <a:endParaRPr lang="ru-RU" sz="2000" i="1" dirty="0">
              <a:solidFill>
                <a:srgbClr val="000000"/>
              </a:solidFill>
              <a:latin typeface="Times New Roman" panose="02020603050405020304" pitchFamily="18" charset="0"/>
              <a:cs typeface="Times New Roman" panose="02020603050405020304" pitchFamily="18" charset="0"/>
            </a:endParaRPr>
          </a:p>
        </p:txBody>
      </p:sp>
      <p:sp>
        <p:nvSpPr>
          <p:cNvPr id="17" name="TextBox 16"/>
          <p:cNvSpPr txBox="1"/>
          <p:nvPr/>
        </p:nvSpPr>
        <p:spPr>
          <a:xfrm>
            <a:off x="378914" y="5912899"/>
            <a:ext cx="7476470" cy="400110"/>
          </a:xfrm>
          <a:prstGeom prst="rect">
            <a:avLst/>
          </a:prstGeom>
          <a:noFill/>
        </p:spPr>
        <p:txBody>
          <a:bodyPr wrap="none" rtlCol="0">
            <a:spAutoFit/>
          </a:bodyPr>
          <a:lstStyle/>
          <a:p>
            <a:pPr marL="342900" indent="-34290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Консультация для родителей: «Интересные факты о космосе»</a:t>
            </a:r>
            <a:endParaRPr lang="ru-RU"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2548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6428" cy="6858000"/>
          </a:xfrm>
          <a:prstGeom prst="rect">
            <a:avLst/>
          </a:prstGeom>
        </p:spPr>
      </p:pic>
      <p:sp>
        <p:nvSpPr>
          <p:cNvPr id="4" name="Прямоугольник 3"/>
          <p:cNvSpPr/>
          <p:nvPr/>
        </p:nvSpPr>
        <p:spPr>
          <a:xfrm>
            <a:off x="970362" y="428168"/>
            <a:ext cx="4154855" cy="2554545"/>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Выставка </a:t>
            </a:r>
          </a:p>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познавательной, </a:t>
            </a:r>
          </a:p>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художественной </a:t>
            </a:r>
          </a:p>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литературы</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pic>
        <p:nvPicPr>
          <p:cNvPr id="8" name="Рисунок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42031" y="3118328"/>
            <a:ext cx="2226429" cy="3250587"/>
          </a:xfrm>
          <a:prstGeom prst="rect">
            <a:avLst/>
          </a:prstGeom>
        </p:spPr>
      </p:pic>
      <p:pic>
        <p:nvPicPr>
          <p:cNvPr id="9" name="Рисунок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6506" y="3296023"/>
            <a:ext cx="2674524" cy="3072892"/>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26640" y="454714"/>
            <a:ext cx="4582874" cy="6110498"/>
          </a:xfrm>
          <a:prstGeom prst="rect">
            <a:avLst/>
          </a:prstGeom>
        </p:spPr>
      </p:pic>
    </p:spTree>
    <p:extLst>
      <p:ext uri="{BB962C8B-B14F-4D97-AF65-F5344CB8AC3E}">
        <p14:creationId xmlns:p14="http://schemas.microsoft.com/office/powerpoint/2010/main" val="204430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46429" cy="6858000"/>
          </a:xfrm>
          <a:prstGeom prst="rect">
            <a:avLst/>
          </a:prstGeom>
        </p:spPr>
      </p:pic>
      <p:sp>
        <p:nvSpPr>
          <p:cNvPr id="4" name="Прямоугольник 3"/>
          <p:cNvSpPr/>
          <p:nvPr/>
        </p:nvSpPr>
        <p:spPr>
          <a:xfrm>
            <a:off x="736224" y="-10477"/>
            <a:ext cx="10309041" cy="1323439"/>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Беседа о космосе, </a:t>
            </a:r>
          </a:p>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просмотр мультфильмов фильма о космосе</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pic>
        <p:nvPicPr>
          <p:cNvPr id="6" name="Объект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4422" y="1585076"/>
            <a:ext cx="6335620" cy="4751715"/>
          </a:xfrm>
          <a:prstGeom prst="rect">
            <a:avLst/>
          </a:prstGeom>
        </p:spPr>
      </p:pic>
    </p:spTree>
    <p:extLst>
      <p:ext uri="{BB962C8B-B14F-4D97-AF65-F5344CB8AC3E}">
        <p14:creationId xmlns:p14="http://schemas.microsoft.com/office/powerpoint/2010/main" val="2311918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46429" cy="6858000"/>
          </a:xfrm>
          <a:prstGeom prst="rect">
            <a:avLst/>
          </a:prstGeom>
        </p:spPr>
      </p:pic>
      <p:sp>
        <p:nvSpPr>
          <p:cNvPr id="4" name="Прямоугольник 3"/>
          <p:cNvSpPr/>
          <p:nvPr/>
        </p:nvSpPr>
        <p:spPr>
          <a:xfrm>
            <a:off x="2044050" y="207239"/>
            <a:ext cx="7805342" cy="707886"/>
          </a:xfrm>
          <a:prstGeom prst="rect">
            <a:avLst/>
          </a:prstGeom>
          <a:noFill/>
        </p:spPr>
        <p:txBody>
          <a:bodyPr wrap="none" lIns="91440" tIns="45720" rIns="91440" bIns="45720">
            <a:spAutoFit/>
          </a:bodyPr>
          <a:lstStyle/>
          <a:p>
            <a:pPr algn="ctr"/>
            <a:r>
              <a:rPr lang="ru-RU" sz="4000" b="1" cap="none" spc="50" dirty="0" smtClean="0">
                <a:ln w="9525" cmpd="sng">
                  <a:solidFill>
                    <a:schemeClr val="accent1"/>
                  </a:solidFill>
                  <a:prstDash val="solid"/>
                </a:ln>
                <a:solidFill>
                  <a:schemeClr val="accent5">
                    <a:lumMod val="50000"/>
                  </a:schemeClr>
                </a:solidFill>
                <a:effectLst>
                  <a:glow rad="38100">
                    <a:schemeClr val="accent1">
                      <a:alpha val="40000"/>
                    </a:schemeClr>
                  </a:glow>
                </a:effectLst>
              </a:rPr>
              <a:t>Рисование «Загадочный космос»</a:t>
            </a:r>
            <a:endParaRPr lang="ru-RU" sz="4000" b="1" cap="none" spc="50" dirty="0">
              <a:ln w="9525" cmpd="sng">
                <a:solidFill>
                  <a:schemeClr val="accent1"/>
                </a:solidFill>
                <a:prstDash val="solid"/>
              </a:ln>
              <a:solidFill>
                <a:schemeClr val="accent5">
                  <a:lumMod val="50000"/>
                </a:schemeClr>
              </a:solidFill>
              <a:effectLst>
                <a:glow rad="38100">
                  <a:schemeClr val="accent1">
                    <a:alpha val="40000"/>
                  </a:schemeClr>
                </a:glow>
              </a:effectLst>
            </a:endParaRP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9387" y="1246695"/>
            <a:ext cx="6570495" cy="4941012"/>
          </a:xfrm>
          <a:prstGeom prst="rect">
            <a:avLst/>
          </a:prstGeom>
        </p:spPr>
      </p:pic>
    </p:spTree>
    <p:extLst>
      <p:ext uri="{BB962C8B-B14F-4D97-AF65-F5344CB8AC3E}">
        <p14:creationId xmlns:p14="http://schemas.microsoft.com/office/powerpoint/2010/main" val="165657164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274</TotalTime>
  <Words>552</Words>
  <Application>Microsoft Office PowerPoint</Application>
  <PresentationFormat>Широкоэкранный</PresentationFormat>
  <Paragraphs>55</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30</cp:revision>
  <dcterms:created xsi:type="dcterms:W3CDTF">2019-05-05T15:38:05Z</dcterms:created>
  <dcterms:modified xsi:type="dcterms:W3CDTF">2019-05-12T18:07:58Z</dcterms:modified>
</cp:coreProperties>
</file>