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72" r:id="rId2"/>
    <p:sldId id="273" r:id="rId3"/>
    <p:sldId id="274" r:id="rId4"/>
    <p:sldId id="275" r:id="rId5"/>
    <p:sldId id="277" r:id="rId6"/>
    <p:sldId id="280" r:id="rId7"/>
    <p:sldId id="281" r:id="rId8"/>
    <p:sldId id="282" r:id="rId9"/>
    <p:sldId id="269" r:id="rId10"/>
    <p:sldId id="283" r:id="rId11"/>
    <p:sldId id="284" r:id="rId12"/>
    <p:sldId id="285" r:id="rId13"/>
    <p:sldId id="28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660C"/>
    <a:srgbClr val="D68610"/>
    <a:srgbClr val="99600B"/>
    <a:srgbClr val="CC00CC"/>
    <a:srgbClr val="FFCC00"/>
    <a:srgbClr val="D13BD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38" autoAdjust="0"/>
  </p:normalViewPr>
  <p:slideViewPr>
    <p:cSldViewPr>
      <p:cViewPr varScale="1">
        <p:scale>
          <a:sx n="80" d="100"/>
          <a:sy n="80" d="100"/>
        </p:scale>
        <p:origin x="-1042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0017_background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055673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6000" b="1" spc="50" dirty="0" smtClean="0">
                <a:ln w="11430"/>
                <a:solidFill>
                  <a:srgbClr val="A4660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«Математика </a:t>
            </a:r>
          </a:p>
          <a:p>
            <a:pPr algn="ctr"/>
            <a:r>
              <a:rPr lang="ru-RU" sz="6000" b="1" spc="50" dirty="0" smtClean="0">
                <a:ln w="11430"/>
                <a:solidFill>
                  <a:srgbClr val="A4660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ребусах, загадках и кроссвордах»</a:t>
            </a:r>
          </a:p>
          <a:p>
            <a:pPr algn="r"/>
            <a:endParaRPr lang="ru-RU" sz="2000" b="1" spc="50" dirty="0" smtClean="0">
              <a:ln w="11430"/>
              <a:solidFill>
                <a:srgbClr val="A4660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spc="50" dirty="0" smtClean="0">
              <a:ln w="11430"/>
              <a:solidFill>
                <a:srgbClr val="A4660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spc="50" dirty="0" smtClean="0">
                <a:ln w="11430"/>
                <a:solidFill>
                  <a:srgbClr val="A4660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3200" b="1" spc="50" dirty="0" smtClean="0">
                <a:ln w="11430"/>
                <a:solidFill>
                  <a:srgbClr val="A4660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Соревнование по математике </a:t>
            </a:r>
          </a:p>
          <a:p>
            <a:pPr algn="ctr"/>
            <a:r>
              <a:rPr lang="ru-RU" sz="2000" b="1" spc="50" dirty="0" smtClean="0">
                <a:ln w="11430"/>
                <a:solidFill>
                  <a:srgbClr val="A4660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3200" b="1" spc="50" dirty="0" smtClean="0">
                <a:ln w="11430"/>
                <a:solidFill>
                  <a:srgbClr val="A4660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учащихся 7 – 9 </a:t>
            </a:r>
            <a:r>
              <a:rPr lang="ru-RU" sz="3200" b="1" spc="50" dirty="0" smtClean="0">
                <a:ln w="11430"/>
                <a:solidFill>
                  <a:srgbClr val="A4660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классов</a:t>
            </a:r>
          </a:p>
          <a:p>
            <a:pPr algn="ctr"/>
            <a:endParaRPr lang="ru-RU" sz="3200" b="1" spc="50" dirty="0" smtClean="0">
              <a:ln w="11430"/>
              <a:solidFill>
                <a:srgbClr val="A4660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spc="50" dirty="0" smtClean="0">
              <a:ln w="11430"/>
              <a:solidFill>
                <a:srgbClr val="A4660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b="1" spc="50" dirty="0" smtClean="0">
                <a:ln w="11430"/>
                <a:solidFill>
                  <a:srgbClr val="A4660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Учитель: Аношина М.Д.</a:t>
            </a:r>
            <a:endParaRPr lang="ru-RU" sz="3200" b="1" spc="50" dirty="0" smtClean="0">
              <a:ln w="11430"/>
              <a:solidFill>
                <a:srgbClr val="A4660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smai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4000504"/>
            <a:ext cx="4357718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0017_background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7663636"/>
          </a:xfrm>
          <a:prstGeom prst="rect">
            <a:avLst/>
          </a:prstGeom>
          <a:solidFill>
            <a:schemeClr val="bg2"/>
          </a:solidFill>
        </p:spPr>
        <p:txBody>
          <a:bodyPr wrap="square" anchor="b">
            <a:spAutoFit/>
          </a:bodyPr>
          <a:lstStyle/>
          <a:p>
            <a:endParaRPr lang="ru-RU" sz="3200" b="1" dirty="0" smtClean="0">
              <a:solidFill>
                <a:srgbClr val="A4660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Кроссворд «Юный математик»</a:t>
            </a:r>
          </a:p>
          <a:p>
            <a:pPr algn="ctr"/>
            <a:endParaRPr lang="ru-RU" sz="3200" b="1" dirty="0" smtClean="0">
              <a:solidFill>
                <a:srgbClr val="A4660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6000" b="1" spc="50" dirty="0" smtClean="0">
              <a:ln w="11430"/>
              <a:solidFill>
                <a:srgbClr val="D6861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xn--i1abbnckbmcl9fb.xn--p1ai/%D1%81%D1%82%D0%B0%D1%82%D1%8C%D0%B8/412386/img3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071546"/>
            <a:ext cx="507209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 rot="10800000" flipV="1">
            <a:off x="214282" y="4569912"/>
            <a:ext cx="864399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горизонтали: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Мера времени.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Наименьшее четное число.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плохая оценка знаний.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Ряд чисел, соединенных знаками действий.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Мера земельной площади.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в пределах десяти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7.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Часть часа.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Знаки, которые ставятся тогда, когда нужно изменить порядок действий.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Наименьшее четырехзначное число.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Единица третьего разряда.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Столетие.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Арифметическое действие.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Название месяца.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A4660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вертикали: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Весенний месяц.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Прибор для вычислений.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Геометрическая фигура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15.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Малая мера времени.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16. 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Мера длины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17.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Предмет, преподаваемый в школе.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Мера жидкостей.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Денежная единица.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 для решения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21.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Некоторое количество единиц.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22. 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Название месяца.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23. 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Первый месяц года.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24. 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Последний месяц школьных каникул.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A4660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Ответы: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A4660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горизонтали: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Час. 2. Два. 3. Единица. 4. Пример. 5. Ар. 6. Четыре. 7. Минута. 8. Скобки. 9. Тысяча. 10. Сотня. 11. Век. 12. Деление. 13. Июль.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A4660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вертикали: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Март. 8. Счеты. 14. Квадрат. 15. Секунда. 16. Метр. 17. Арифметика. 18. Литр. 19. Рубль. 20. Задача. 21. Число. 22. Май. 23. Январь. 24. Август.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A4660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0017_background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7663636"/>
          </a:xfrm>
          <a:prstGeom prst="rect">
            <a:avLst/>
          </a:prstGeom>
          <a:solidFill>
            <a:schemeClr val="bg2"/>
          </a:solidFill>
        </p:spPr>
        <p:txBody>
          <a:bodyPr wrap="square" anchor="t">
            <a:spAutoFit/>
          </a:bodyPr>
          <a:lstStyle/>
          <a:p>
            <a:endParaRPr lang="ru-RU" sz="3200" b="1" dirty="0" smtClean="0">
              <a:solidFill>
                <a:srgbClr val="A4660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200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Кроссворд «Любителям математики»</a:t>
            </a:r>
          </a:p>
          <a:p>
            <a:pPr algn="ctr"/>
            <a:endParaRPr lang="ru-RU" sz="3200" b="1" dirty="0" smtClean="0">
              <a:solidFill>
                <a:srgbClr val="A4660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6000" b="1" spc="50" dirty="0" smtClean="0">
              <a:ln w="11430"/>
              <a:solidFill>
                <a:srgbClr val="D6861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xn--i1abbnckbmcl9fb.xn--p1ai/%D1%81%D1%82%D0%B0%D1%82%D1%8C%D0%B8/412386/img4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142984"/>
            <a:ext cx="471490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 rot="10800000" flipV="1">
            <a:off x="285720" y="4543532"/>
            <a:ext cx="8643998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горизонтали: 3.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Знаки, которые ставятся тогда, когда нужно изменить порядок действий.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 из точек, расположенных на координатном луче, имеющая большую координату.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Выдающийся советский математик, который в шестилетнем возрасте заметил, что 1</a:t>
            </a:r>
            <a:r>
              <a:rPr kumimoji="0" lang="ru-RU" sz="1400" b="0" i="0" u="none" strike="noStrike" cap="none" normalizeH="0" baseline="3000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= 1, 2</a:t>
            </a:r>
            <a:r>
              <a:rPr kumimoji="0" lang="ru-RU" sz="1400" b="0" i="0" u="none" strike="noStrike" cap="none" normalizeH="0" baseline="3000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= 1 + 3, 3</a:t>
            </a:r>
            <a:r>
              <a:rPr kumimoji="0" lang="ru-RU" sz="1400" b="0" i="0" u="none" strike="noStrike" cap="none" normalizeH="0" baseline="3000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= 1 + 3 + 5, 4</a:t>
            </a:r>
            <a:r>
              <a:rPr kumimoji="0" lang="ru-RU" sz="1400" b="0" i="0" u="none" strike="noStrike" cap="none" normalizeH="0" baseline="3000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= 1 + 3 + 5 + 7 и т. д.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Числа, которые перемножают.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Единица измерения отрезков учащимися в тетради.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единица массы.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Неограниченная геометрическая фигура, которая не имеет краёв.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A4660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вертикали: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Необходимая часть текста задачи.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Единица измерения объёма жидкости, которая используется в Англии и США (4л. ).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Прямоугольник, у которого все стороны равны.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 из измерений прямоугольного параллелепипеда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7.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Число, которое иногда получается при делении.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Число, которое делят.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Отрезок, соединяющий вершины треугольника.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A4660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Ответы: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A4660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горизонтали: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Скобки. 4. Правее. 8. Колмогоров. 9. Сомножители. 10. Сантиметр. 13. Килограмм. 14. Плоскость.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A4660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вертикали: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Вопрос. 2. Галлон. 5. Квадрат. 6. Длина. 7. Остаток. 11. Делимое. 12. Сторона.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A4660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0017_background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7663636"/>
          </a:xfrm>
          <a:prstGeom prst="rect">
            <a:avLst/>
          </a:prstGeom>
          <a:solidFill>
            <a:schemeClr val="bg2"/>
          </a:solidFill>
        </p:spPr>
        <p:txBody>
          <a:bodyPr wrap="square" anchor="t">
            <a:spAutoFit/>
          </a:bodyPr>
          <a:lstStyle/>
          <a:p>
            <a:endParaRPr lang="ru-RU" sz="3200" b="1" dirty="0" smtClean="0">
              <a:solidFill>
                <a:srgbClr val="A4660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Кроссворд «Любителям геометрии»</a:t>
            </a:r>
          </a:p>
          <a:p>
            <a:pPr algn="ctr"/>
            <a:endParaRPr lang="ru-RU" sz="3200" b="1" dirty="0" smtClean="0">
              <a:solidFill>
                <a:srgbClr val="A4660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6000" b="1" spc="50" dirty="0" smtClean="0">
              <a:ln w="11430"/>
              <a:solidFill>
                <a:srgbClr val="D6861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xn--i1abbnckbmcl9fb.xn--p1ai/%D1%81%D1%82%D0%B0%D1%82%D1%8C%D0%B8/412386/img7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142984"/>
            <a:ext cx="371477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57158" y="5027990"/>
            <a:ext cx="850112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горизонтали: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Луч, делящий угол пополам.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Элемент треугольника.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5, 6, 7. 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треугольника (по углам).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Математик древности.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Часть прямой.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Сторона прямоугольного треугольника.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16. 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Отрезок, соединяющий вершину треугольника с серединой противоположной стороны.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A4660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вертикали: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Вершина треугольника.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Фигура в геометрии.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Элемент треугольника.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треугольника (по сторонам).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Отрезок в треугольнике.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Треугольник, у которого две стороны равны.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Сторона прямоугольного треугольника.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17. 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Элемент треугольника.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A4660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Ответы: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A4660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горизонтали: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Биссектриса. 4. Сторона. 5. Прямоугольный. 6. Остроугольный. 7. Тупоугольный. 11. Пифагор. 12. Отрезок. 15. Гипотенуза. 16. Медиана.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A4660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вертикали: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A4660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Точка. 3. Треугольник. 8. Вершина. 9. Равносторонний. 10. Высота. 13. Равнобедренный. 14. Катет. 17. Угол.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A4660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0017_background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858696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endParaRPr lang="ru-RU" sz="44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latin typeface="Impact"/>
            </a:endParaRPr>
          </a:p>
          <a:p>
            <a:pPr algn="ctr"/>
            <a:endParaRPr lang="ru-RU" sz="44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latin typeface="Impact"/>
            </a:endParaRPr>
          </a:p>
          <a:p>
            <a:pPr algn="ctr"/>
            <a:r>
              <a:rPr lang="ru-RU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68610"/>
                </a:solidFill>
                <a:latin typeface="Times New Roman" pitchFamily="18" charset="0"/>
                <a:cs typeface="Times New Roman" pitchFamily="18" charset="0"/>
              </a:rPr>
              <a:t>Подведение итогов</a:t>
            </a:r>
          </a:p>
          <a:p>
            <a:pPr algn="ctr"/>
            <a:r>
              <a:rPr lang="ru-RU" sz="4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D68610"/>
                </a:solidFill>
                <a:latin typeface="Impact"/>
              </a:rPr>
              <a:t>                                       </a:t>
            </a: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-0-\Pictures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857496"/>
            <a:ext cx="4143404" cy="4000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0017_background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252650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endParaRPr lang="ru-RU" sz="44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latin typeface="Impact"/>
            </a:endParaRPr>
          </a:p>
          <a:p>
            <a:pPr algn="ctr"/>
            <a:endParaRPr lang="ru-RU" sz="44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latin typeface="Impact"/>
            </a:endParaRPr>
          </a:p>
          <a:p>
            <a:pPr algn="ctr"/>
            <a:r>
              <a:rPr lang="ru-RU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«Предмет  математики </a:t>
            </a:r>
          </a:p>
          <a:p>
            <a:pPr algn="ctr"/>
            <a:r>
              <a:rPr lang="ru-RU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настолько серьезен, что нельзя упускать случая </a:t>
            </a:r>
          </a:p>
          <a:p>
            <a:pPr algn="ctr"/>
            <a:r>
              <a:rPr lang="ru-RU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сделать его немного занимательным».</a:t>
            </a:r>
          </a:p>
          <a:p>
            <a:r>
              <a:rPr lang="ru-RU" sz="60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                     Блез Паскаль</a:t>
            </a: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0017_background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7909858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endParaRPr lang="ru-RU" sz="44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latin typeface="Impact"/>
            </a:endParaRPr>
          </a:p>
          <a:p>
            <a:pPr algn="ctr"/>
            <a:endParaRPr lang="ru-RU" sz="44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latin typeface="Impact"/>
            </a:endParaRPr>
          </a:p>
          <a:p>
            <a:pPr algn="ctr"/>
            <a:r>
              <a:rPr lang="ru-RU" sz="6000" dirty="0" smtClean="0">
                <a:ln w="11430"/>
                <a:solidFill>
                  <a:srgbClr val="A4660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РЕБУСЫ:</a:t>
            </a: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-0-\Pictures\Рисунок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428868"/>
            <a:ext cx="3995735" cy="1928826"/>
          </a:xfrm>
          <a:prstGeom prst="rect">
            <a:avLst/>
          </a:prstGeom>
          <a:noFill/>
        </p:spPr>
      </p:pic>
      <p:pic>
        <p:nvPicPr>
          <p:cNvPr id="4099" name="Picture 3" descr="C:\Users\-0-\Pictures\Рисунок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428868"/>
            <a:ext cx="4357718" cy="1928826"/>
          </a:xfrm>
          <a:prstGeom prst="rect">
            <a:avLst/>
          </a:prstGeom>
          <a:noFill/>
        </p:spPr>
      </p:pic>
      <p:pic>
        <p:nvPicPr>
          <p:cNvPr id="4100" name="Picture 4" descr="C:\Users\-0-\Pictures\Рисунок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714884"/>
            <a:ext cx="3929090" cy="2143116"/>
          </a:xfrm>
          <a:prstGeom prst="rect">
            <a:avLst/>
          </a:prstGeom>
          <a:noFill/>
        </p:spPr>
      </p:pic>
      <p:pic>
        <p:nvPicPr>
          <p:cNvPr id="1026" name="Picture 2" descr="C:\Users\-0-\Pictures\Рисунок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4786322"/>
            <a:ext cx="4357718" cy="2071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0017_background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766363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endParaRPr lang="ru-RU" sz="44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latin typeface="Impact"/>
            </a:endParaRPr>
          </a:p>
          <a:p>
            <a:pPr algn="ctr"/>
            <a:endParaRPr lang="ru-RU" sz="44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latin typeface="Impact"/>
            </a:endParaRPr>
          </a:p>
          <a:p>
            <a:pPr algn="ctr"/>
            <a:r>
              <a:rPr lang="ru-RU" sz="4400" b="1" dirty="0" smtClean="0">
                <a:ln w="11430"/>
                <a:solidFill>
                  <a:srgbClr val="D6861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user-pc\Downloads\40571_html_484bb67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428868"/>
            <a:ext cx="4714876" cy="2071702"/>
          </a:xfrm>
          <a:prstGeom prst="rect">
            <a:avLst/>
          </a:prstGeom>
          <a:noFill/>
        </p:spPr>
      </p:pic>
      <p:pic>
        <p:nvPicPr>
          <p:cNvPr id="11" name="Picture 1" descr="C:\Users\user-pc\Downloads\1364864715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85728"/>
            <a:ext cx="4071966" cy="2000264"/>
          </a:xfrm>
          <a:prstGeom prst="rect">
            <a:avLst/>
          </a:prstGeom>
          <a:solidFill>
            <a:srgbClr val="FFFF00"/>
          </a:solidFill>
        </p:spPr>
      </p:pic>
      <p:pic>
        <p:nvPicPr>
          <p:cNvPr id="12" name="Picture 1" descr="C:\Users\user-pc\Downloads\matematika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214290"/>
            <a:ext cx="4464496" cy="20717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50" name="Picture 2" descr="C:\Users\-0-\Pictures\Рисунок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5" y="2428868"/>
            <a:ext cx="4286280" cy="2071701"/>
          </a:xfrm>
          <a:prstGeom prst="rect">
            <a:avLst/>
          </a:prstGeom>
          <a:noFill/>
        </p:spPr>
      </p:pic>
      <p:pic>
        <p:nvPicPr>
          <p:cNvPr id="2051" name="Picture 3" descr="C:\Users\-0-\Pictures\Рисунок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2" y="4643446"/>
            <a:ext cx="4500594" cy="2214554"/>
          </a:xfrm>
          <a:prstGeom prst="rect">
            <a:avLst/>
          </a:prstGeom>
          <a:noFill/>
        </p:spPr>
      </p:pic>
      <p:pic>
        <p:nvPicPr>
          <p:cNvPr id="2052" name="Picture 4" descr="C:\Users\-0-\Pictures\Рисунок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4714884"/>
            <a:ext cx="4071966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0017_background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endParaRPr lang="ru-RU" sz="44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latin typeface="Impact"/>
            </a:endParaRPr>
          </a:p>
          <a:p>
            <a:pPr algn="ctr"/>
            <a:endParaRPr lang="ru-RU" sz="44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latin typeface="Impact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-0-\Pictures\Рисунок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57167"/>
            <a:ext cx="4000528" cy="2143140"/>
          </a:xfrm>
          <a:prstGeom prst="rect">
            <a:avLst/>
          </a:prstGeom>
          <a:noFill/>
        </p:spPr>
      </p:pic>
      <p:pic>
        <p:nvPicPr>
          <p:cNvPr id="2051" name="Picture 3" descr="C:\Users\-0-\Pictures\Рисунок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57166"/>
            <a:ext cx="4132263" cy="2143140"/>
          </a:xfrm>
          <a:prstGeom prst="rect">
            <a:avLst/>
          </a:prstGeom>
          <a:noFill/>
        </p:spPr>
      </p:pic>
      <p:pic>
        <p:nvPicPr>
          <p:cNvPr id="2052" name="Picture 4" descr="C:\Users\-0-\Pictures\Рисунок7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2571744"/>
            <a:ext cx="4143404" cy="2214578"/>
          </a:xfrm>
          <a:prstGeom prst="rect">
            <a:avLst/>
          </a:prstGeom>
          <a:noFill/>
        </p:spPr>
      </p:pic>
      <p:pic>
        <p:nvPicPr>
          <p:cNvPr id="3074" name="Picture 2" descr="C:\Users\-0-\Pictures\Рисунок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1" y="2714620"/>
            <a:ext cx="4143403" cy="2000264"/>
          </a:xfrm>
          <a:prstGeom prst="rect">
            <a:avLst/>
          </a:prstGeom>
          <a:noFill/>
        </p:spPr>
      </p:pic>
      <p:pic>
        <p:nvPicPr>
          <p:cNvPr id="3075" name="Picture 3" descr="C:\Users\-0-\Pictures\Рисунок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7752" y="4929198"/>
            <a:ext cx="3929090" cy="1928802"/>
          </a:xfrm>
          <a:prstGeom prst="rect">
            <a:avLst/>
          </a:prstGeom>
          <a:noFill/>
        </p:spPr>
      </p:pic>
      <p:pic>
        <p:nvPicPr>
          <p:cNvPr id="3076" name="Picture 4" descr="C:\Users\-0-\Pictures\Рисунок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5" y="4857760"/>
            <a:ext cx="4429156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0017_background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7478970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endParaRPr lang="ru-RU" sz="6000" b="1" spc="50" dirty="0" smtClean="0">
              <a:ln w="11430"/>
              <a:solidFill>
                <a:srgbClr val="D6861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solidFill>
                <a:srgbClr val="D6861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spc="50" dirty="0" smtClean="0">
                <a:ln w="11430"/>
                <a:solidFill>
                  <a:srgbClr val="D6861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загадки</a:t>
            </a: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smai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500042"/>
            <a:ext cx="3929090" cy="3714776"/>
          </a:xfrm>
          <a:prstGeom prst="rect">
            <a:avLst/>
          </a:prstGeom>
        </p:spPr>
      </p:pic>
      <p:pic>
        <p:nvPicPr>
          <p:cNvPr id="1026" name="Picture 2" descr="C:\Users\-0-\Pictures\Рисунок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286124"/>
            <a:ext cx="3429023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0017_background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3142059"/>
          </a:xfrm>
          <a:prstGeom prst="rect">
            <a:avLst/>
          </a:prstGeom>
          <a:solidFill>
            <a:schemeClr val="bg2"/>
          </a:solidFill>
        </p:spPr>
        <p:txBody>
          <a:bodyPr wrap="square" anchor="t">
            <a:spAutoFit/>
          </a:bodyPr>
          <a:lstStyle/>
          <a:p>
            <a:endParaRPr lang="ru-RU" sz="3000" b="1" dirty="0" smtClean="0">
              <a:solidFill>
                <a:srgbClr val="A4660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  1. В белом поле по дороге</a:t>
            </a:r>
          </a:p>
          <a:p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  Мчится конь мой одноногий</a:t>
            </a:r>
          </a:p>
          <a:p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  И на много— </a:t>
            </a:r>
            <a:r>
              <a:rPr lang="ru-RU" sz="3000" b="1" dirty="0" err="1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лет</a:t>
            </a:r>
          </a:p>
          <a:p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  Оставляет он свой след.</a:t>
            </a:r>
          </a:p>
          <a:p>
            <a:pPr algn="ctr"/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2.  Новый дом несу в руке,</a:t>
            </a:r>
          </a:p>
          <a:p>
            <a:pPr algn="ctr"/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   Дверца дома на замке.</a:t>
            </a:r>
          </a:p>
          <a:p>
            <a:pPr algn="ctr"/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     Тут жильцы бумажные,</a:t>
            </a:r>
          </a:p>
          <a:p>
            <a:pPr algn="ctr"/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Все ужасно важные.</a:t>
            </a:r>
          </a:p>
          <a:p>
            <a:r>
              <a:rPr lang="ru-RU" sz="3000" b="1" dirty="0" smtClean="0">
                <a:solidFill>
                  <a:srgbClr val="99600B"/>
                </a:solidFill>
                <a:latin typeface="Times New Roman" pitchFamily="18" charset="0"/>
                <a:cs typeface="Times New Roman" pitchFamily="18" charset="0"/>
              </a:rPr>
              <a:t>   3. То я в клетку,</a:t>
            </a:r>
          </a:p>
          <a:p>
            <a:r>
              <a:rPr lang="ru-RU" sz="3000" b="1" dirty="0" smtClean="0">
                <a:solidFill>
                  <a:srgbClr val="99600B"/>
                </a:solidFill>
                <a:latin typeface="Times New Roman" pitchFamily="18" charset="0"/>
                <a:cs typeface="Times New Roman" pitchFamily="18" charset="0"/>
              </a:rPr>
              <a:t>   То в линейку.</a:t>
            </a:r>
          </a:p>
          <a:p>
            <a:r>
              <a:rPr lang="ru-RU" sz="3000" b="1" dirty="0" smtClean="0">
                <a:solidFill>
                  <a:srgbClr val="99600B"/>
                </a:solidFill>
                <a:latin typeface="Times New Roman" pitchFamily="18" charset="0"/>
                <a:cs typeface="Times New Roman" pitchFamily="18" charset="0"/>
              </a:rPr>
              <a:t>   Написать по ним сумей—</a:t>
            </a:r>
            <a:r>
              <a:rPr lang="ru-RU" sz="3000" b="1" dirty="0" err="1" smtClean="0">
                <a:solidFill>
                  <a:srgbClr val="99600B"/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3000" b="1" dirty="0" smtClean="0">
                <a:solidFill>
                  <a:srgbClr val="99600B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3000" b="1" dirty="0" smtClean="0">
                <a:solidFill>
                  <a:srgbClr val="99600B"/>
                </a:solidFill>
                <a:latin typeface="Times New Roman" pitchFamily="18" charset="0"/>
                <a:cs typeface="Times New Roman" pitchFamily="18" charset="0"/>
              </a:rPr>
              <a:t>   Можешь и нарисовать…</a:t>
            </a:r>
          </a:p>
          <a:p>
            <a:r>
              <a:rPr lang="ru-RU" sz="3000" b="1" dirty="0" smtClean="0">
                <a:solidFill>
                  <a:srgbClr val="99600B"/>
                </a:solidFill>
                <a:latin typeface="Times New Roman" pitchFamily="18" charset="0"/>
                <a:cs typeface="Times New Roman" pitchFamily="18" charset="0"/>
              </a:rPr>
              <a:t>   Что такое я? …  </a:t>
            </a:r>
          </a:p>
          <a:p>
            <a:r>
              <a:rPr lang="ru-RU" sz="3200" b="1" dirty="0" smtClean="0">
                <a:solidFill>
                  <a:srgbClr val="99600B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6000" b="1" spc="50" dirty="0" smtClean="0">
              <a:ln w="11430"/>
              <a:solidFill>
                <a:srgbClr val="D6861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0017_background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2649617"/>
          </a:xfrm>
          <a:prstGeom prst="rect">
            <a:avLst/>
          </a:prstGeom>
          <a:solidFill>
            <a:schemeClr val="bg2"/>
          </a:solidFill>
        </p:spPr>
        <p:txBody>
          <a:bodyPr wrap="square" anchor="t">
            <a:spAutoFit/>
          </a:bodyPr>
          <a:lstStyle/>
          <a:p>
            <a:endParaRPr lang="ru-RU" sz="3200" b="1" dirty="0" smtClean="0">
              <a:solidFill>
                <a:srgbClr val="A4660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  4.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Три стороны и три угла.</a:t>
            </a:r>
          </a:p>
          <a:p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  И знает каждый школьник:</a:t>
            </a:r>
          </a:p>
          <a:p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  Фигура называется,</a:t>
            </a:r>
          </a:p>
          <a:p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  Конечно, ... .</a:t>
            </a:r>
          </a:p>
          <a:p>
            <a:pPr algn="r"/>
            <a:endParaRPr lang="ru-RU" sz="3000" b="1" dirty="0" smtClean="0">
              <a:solidFill>
                <a:srgbClr val="A4660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0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         5. </a:t>
            </a:r>
            <a:r>
              <a:rPr lang="ru-RU" sz="3000" b="1" dirty="0" smtClean="0">
                <a:solidFill>
                  <a:srgbClr val="99600B"/>
                </a:solidFill>
                <a:latin typeface="Times New Roman" pitchFamily="18" charset="0"/>
                <a:cs typeface="Times New Roman" pitchFamily="18" charset="0"/>
              </a:rPr>
              <a:t>Знает это целый мир:</a:t>
            </a:r>
          </a:p>
          <a:p>
            <a:pPr algn="ctr"/>
            <a:r>
              <a:rPr lang="ru-RU" sz="3000" b="1" dirty="0" smtClean="0">
                <a:solidFill>
                  <a:srgbClr val="99600B"/>
                </a:solidFill>
                <a:latin typeface="Times New Roman" pitchFamily="18" charset="0"/>
                <a:cs typeface="Times New Roman" pitchFamily="18" charset="0"/>
              </a:rPr>
              <a:t>Угол мерит….</a:t>
            </a:r>
          </a:p>
          <a:p>
            <a:pPr algn="ctr"/>
            <a:endParaRPr lang="ru-RU" sz="3000" b="1" dirty="0" smtClean="0">
              <a:solidFill>
                <a:srgbClr val="99600B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b="1" dirty="0" smtClean="0">
                <a:solidFill>
                  <a:srgbClr val="99600B"/>
                </a:solidFill>
                <a:latin typeface="Times New Roman" pitchFamily="18" charset="0"/>
                <a:cs typeface="Times New Roman" pitchFamily="18" charset="0"/>
              </a:rPr>
              <a:t>   6. До чего же скучно, братцы,</a:t>
            </a:r>
          </a:p>
          <a:p>
            <a:r>
              <a:rPr lang="ru-RU" sz="3000" b="1" dirty="0" smtClean="0">
                <a:solidFill>
                  <a:srgbClr val="99600B"/>
                </a:solidFill>
                <a:latin typeface="Times New Roman" pitchFamily="18" charset="0"/>
                <a:cs typeface="Times New Roman" pitchFamily="18" charset="0"/>
              </a:rPr>
              <a:t>   На чужой спине кататься!</a:t>
            </a:r>
          </a:p>
          <a:p>
            <a:r>
              <a:rPr lang="ru-RU" sz="3000" b="1" dirty="0" smtClean="0">
                <a:solidFill>
                  <a:srgbClr val="99600B"/>
                </a:solidFill>
                <a:latin typeface="Times New Roman" pitchFamily="18" charset="0"/>
                <a:cs typeface="Times New Roman" pitchFamily="18" charset="0"/>
              </a:rPr>
              <a:t>   Дал бы кто мне пару ног,</a:t>
            </a:r>
          </a:p>
          <a:p>
            <a:r>
              <a:rPr lang="ru-RU" sz="3000" b="1" dirty="0" smtClean="0">
                <a:solidFill>
                  <a:srgbClr val="99600B"/>
                </a:solidFill>
                <a:latin typeface="Times New Roman" pitchFamily="18" charset="0"/>
                <a:cs typeface="Times New Roman" pitchFamily="18" charset="0"/>
              </a:rPr>
              <a:t>   Чтобы сам я бегать мог. </a:t>
            </a:r>
          </a:p>
          <a:p>
            <a:endParaRPr lang="ru-RU" sz="3200" b="1" dirty="0" smtClean="0">
              <a:solidFill>
                <a:srgbClr val="99600B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A4660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6000" b="1" spc="50" dirty="0" smtClean="0">
              <a:ln w="11430"/>
              <a:solidFill>
                <a:srgbClr val="D6861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10" y="714356"/>
            <a:ext cx="10572824" cy="1569660"/>
          </a:xfrm>
          <a:prstGeom prst="rect">
            <a:avLst/>
          </a:prstGeom>
          <a:solidFill>
            <a:schemeClr val="accent4">
              <a:lumMod val="75000"/>
              <a:alpha val="82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A4660C"/>
                </a:solidFill>
              </a:rPr>
              <a:t>Кроссворды!</a:t>
            </a:r>
            <a:endParaRPr lang="ru-RU" sz="9600" dirty="0">
              <a:solidFill>
                <a:srgbClr val="A4660C"/>
              </a:solidFill>
            </a:endParaRPr>
          </a:p>
        </p:txBody>
      </p:sp>
      <p:pic>
        <p:nvPicPr>
          <p:cNvPr id="4099" name="Picture 3" descr="C:\Users\-0-\Pictures\Рисунок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496"/>
            <a:ext cx="4143404" cy="3786214"/>
          </a:xfrm>
          <a:prstGeom prst="rect">
            <a:avLst/>
          </a:prstGeom>
          <a:noFill/>
        </p:spPr>
      </p:pic>
      <p:pic>
        <p:nvPicPr>
          <p:cNvPr id="4100" name="Picture 4" descr="C:\Users\-0-\Pictures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1" y="2357430"/>
            <a:ext cx="3143240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754</TotalTime>
  <Words>235</Words>
  <Application>Microsoft Office PowerPoint</Application>
  <PresentationFormat>Экран (4:3)</PresentationFormat>
  <Paragraphs>135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Обычная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user-pc</dc:creator>
  <cp:lastModifiedBy>-0-</cp:lastModifiedBy>
  <cp:revision>171</cp:revision>
  <dcterms:created xsi:type="dcterms:W3CDTF">2013-11-28T19:07:47Z</dcterms:created>
  <dcterms:modified xsi:type="dcterms:W3CDTF">2019-04-19T11:20:40Z</dcterms:modified>
</cp:coreProperties>
</file>