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79" r:id="rId2"/>
    <p:sldId id="298" r:id="rId3"/>
    <p:sldId id="299" r:id="rId4"/>
    <p:sldId id="300" r:id="rId5"/>
    <p:sldId id="281" r:id="rId6"/>
    <p:sldId id="301" r:id="rId7"/>
    <p:sldId id="302" r:id="rId8"/>
    <p:sldId id="309" r:id="rId9"/>
    <p:sldId id="310" r:id="rId10"/>
    <p:sldId id="311" r:id="rId11"/>
    <p:sldId id="304" r:id="rId12"/>
    <p:sldId id="305" r:id="rId13"/>
    <p:sldId id="306" r:id="rId14"/>
    <p:sldId id="307" r:id="rId15"/>
    <p:sldId id="303" r:id="rId16"/>
    <p:sldId id="30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MS Mincho" pitchFamily="49" charset="-128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MS Mincho" pitchFamily="49" charset="-128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MS Mincho" pitchFamily="49" charset="-128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MS Mincho" pitchFamily="49" charset="-128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MS Mincho" pitchFamily="49" charset="-128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MS Mincho" pitchFamily="49" charset="-128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MS Mincho" pitchFamily="49" charset="-128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MS Mincho" pitchFamily="49" charset="-128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MS Mincho" pitchFamily="49" charset="-128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37EB"/>
    <a:srgbClr val="F80A15"/>
    <a:srgbClr val="C606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24" autoAdjust="0"/>
    <p:restoredTop sz="94366" autoAdjust="0"/>
  </p:normalViewPr>
  <p:slideViewPr>
    <p:cSldViewPr>
      <p:cViewPr varScale="1">
        <p:scale>
          <a:sx n="55" d="100"/>
          <a:sy n="55" d="100"/>
        </p:scale>
        <p:origin x="108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6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69" name="Text Box 70"/>
          <p:cNvSpPr txBox="1">
            <a:spLocks noChangeArrowheads="1"/>
          </p:cNvSpPr>
          <p:nvPr/>
        </p:nvSpPr>
        <p:spPr bwMode="auto">
          <a:xfrm>
            <a:off x="3060700" y="6319838"/>
            <a:ext cx="3057525" cy="5175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ru-RU" altLang="ru-RU" sz="1400">
                <a:latin typeface="Tahoma" pitchFamily="34" charset="0"/>
              </a:rPr>
              <a:t>Филимонова И.П.</a:t>
            </a:r>
          </a:p>
          <a:p>
            <a:pPr algn="ctr"/>
            <a:r>
              <a:rPr lang="ru-RU" altLang="ru-RU" sz="1400">
                <a:latin typeface="Tahoma" pitchFamily="34" charset="0"/>
              </a:rPr>
              <a:t>учитель математики школы  12</a:t>
            </a:r>
          </a:p>
        </p:txBody>
      </p:sp>
      <p:sp>
        <p:nvSpPr>
          <p:cNvPr id="70" name="Text Box 71"/>
          <p:cNvSpPr txBox="1">
            <a:spLocks noChangeArrowheads="1"/>
          </p:cNvSpPr>
          <p:nvPr/>
        </p:nvSpPr>
        <p:spPr bwMode="auto">
          <a:xfrm>
            <a:off x="327025" y="6302375"/>
            <a:ext cx="21209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ru-RU">
              <a:latin typeface="Tahoma" pitchFamily="34" charset="0"/>
            </a:endParaRPr>
          </a:p>
        </p:txBody>
      </p:sp>
      <p:sp>
        <p:nvSpPr>
          <p:cNvPr id="71" name="Text Box 72"/>
          <p:cNvSpPr txBox="1">
            <a:spLocks noChangeArrowheads="1"/>
          </p:cNvSpPr>
          <p:nvPr/>
        </p:nvSpPr>
        <p:spPr bwMode="auto">
          <a:xfrm>
            <a:off x="309563" y="6221413"/>
            <a:ext cx="223837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>
                <a:latin typeface="Tahoma" pitchFamily="34" charset="0"/>
              </a:rPr>
              <a:t> </a:t>
            </a:r>
            <a:r>
              <a:rPr lang="ru-RU" altLang="ru-RU" sz="1800">
                <a:latin typeface="Tahoma" pitchFamily="34" charset="0"/>
              </a:rPr>
              <a:t>октябрь,2002 год</a:t>
            </a:r>
          </a:p>
        </p:txBody>
      </p:sp>
      <p:sp>
        <p:nvSpPr>
          <p:cNvPr id="61507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61508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72" name="Rectangle 69"/>
          <p:cNvSpPr>
            <a:spLocks noGrp="1" noChangeArrowheads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48CB933-8938-4CA9-B5E0-7359240AA4C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D560D-99FC-4E4E-BD64-88386F68974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81E915-F22A-4217-9998-F351DC086C1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800600" y="19050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800600" y="40386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39DCE-4054-4313-B4F4-A8FCC00888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800600" y="19050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838200" y="40386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800600" y="40386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E50B2-C7D7-4160-8257-39E2D0432C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D1748-E28F-4EF2-9B6D-AE6F4D821A5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664F1-725C-484C-BB0D-F2148204A9F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7EBA7-2B4F-4AA2-8F05-D1A91A86D6A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49150-72BC-4F3E-8C05-63F53CC836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1D245-8551-4D61-99D8-233F1E086C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F767A7-ED41-4B8D-951B-169C7B943BD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ADEDD-375E-4FCD-BA49-AB3DEC50418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D3DCF-590F-49B5-98A8-F407B4ED12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T0" fmla="*/ 117 w 43195"/>
                  <a:gd name="T1" fmla="*/ 0 h 43200"/>
                  <a:gd name="T2" fmla="*/ 0 w 43195"/>
                  <a:gd name="T3" fmla="*/ 122 h 43200"/>
                  <a:gd name="T4" fmla="*/ 119 w 43195"/>
                  <a:gd name="T5" fmla="*/ 12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0481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0482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0483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>
              <a:defRPr/>
            </a:pPr>
            <a:fld id="{746BC7ED-3EFB-493D-91CC-8853DAA4CA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grustgr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54050" y="4164013"/>
            <a:ext cx="1571625" cy="2176462"/>
          </a:xfrm>
          <a:ln w="38100" cmpd="dbl">
            <a:solidFill>
              <a:srgbClr val="0000FF"/>
            </a:solidFill>
          </a:ln>
          <a:effectLst>
            <a:outerShdw dist="35921" dir="2700000" algn="ctr" rotWithShape="0">
              <a:schemeClr val="bg2"/>
            </a:outerShdw>
          </a:effectLst>
        </p:spPr>
      </p:pic>
      <p:sp>
        <p:nvSpPr>
          <p:cNvPr id="91139" name="Text Box 3"/>
          <p:cNvSpPr txBox="1">
            <a:spLocks noChangeArrowheads="1"/>
          </p:cNvSpPr>
          <p:nvPr/>
        </p:nvSpPr>
        <p:spPr bwMode="auto">
          <a:xfrm>
            <a:off x="2681288" y="4560888"/>
            <a:ext cx="5688012" cy="369887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altLang="ru-RU" sz="1800" b="1" i="1" dirty="0">
                <a:solidFill>
                  <a:srgbClr val="0000FF"/>
                </a:solidFill>
                <a:latin typeface="Arial" charset="0"/>
              </a:rPr>
              <a:t>Учитель: Колесниченко Алена Сергеевна</a:t>
            </a:r>
          </a:p>
        </p:txBody>
      </p:sp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468313" y="333375"/>
            <a:ext cx="6048375" cy="4175125"/>
          </a:xfrm>
          <a:prstGeom prst="rect">
            <a:avLst/>
          </a:prstGeom>
        </p:spPr>
        <p:txBody>
          <a:bodyPr wrap="none" fromWordArt="1">
            <a:prstTxWarp prst="textFadeRight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Построение графика</a:t>
            </a:r>
          </a:p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квадратичной</a:t>
            </a:r>
          </a:p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функции </a:t>
            </a:r>
          </a:p>
        </p:txBody>
      </p:sp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4356100" y="333375"/>
            <a:ext cx="2303463" cy="519113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altLang="ru-RU" sz="2800" b="1" i="1">
                <a:solidFill>
                  <a:srgbClr val="0000FF"/>
                </a:solidFill>
                <a:latin typeface="Arial" charset="0"/>
              </a:rPr>
              <a:t>8 класс</a:t>
            </a:r>
          </a:p>
        </p:txBody>
      </p:sp>
      <p:grpSp>
        <p:nvGrpSpPr>
          <p:cNvPr id="3078" name="Group 6"/>
          <p:cNvGrpSpPr>
            <a:grpSpLocks/>
          </p:cNvGrpSpPr>
          <p:nvPr/>
        </p:nvGrpSpPr>
        <p:grpSpPr bwMode="auto">
          <a:xfrm>
            <a:off x="7659688" y="282575"/>
            <a:ext cx="981075" cy="990600"/>
            <a:chOff x="6741" y="5760"/>
            <a:chExt cx="2880" cy="2700"/>
          </a:xfrm>
        </p:grpSpPr>
        <p:grpSp>
          <p:nvGrpSpPr>
            <p:cNvPr id="3080" name="Group 7"/>
            <p:cNvGrpSpPr>
              <a:grpSpLocks/>
            </p:cNvGrpSpPr>
            <p:nvPr/>
          </p:nvGrpSpPr>
          <p:grpSpPr bwMode="auto">
            <a:xfrm>
              <a:off x="6741" y="5760"/>
              <a:ext cx="2880" cy="2700"/>
              <a:chOff x="6921" y="4140"/>
              <a:chExt cx="2880" cy="2700"/>
            </a:xfrm>
          </p:grpSpPr>
          <p:sp>
            <p:nvSpPr>
              <p:cNvPr id="3084" name="Oval 8"/>
              <p:cNvSpPr>
                <a:spLocks noChangeArrowheads="1"/>
              </p:cNvSpPr>
              <p:nvPr/>
            </p:nvSpPr>
            <p:spPr bwMode="auto">
              <a:xfrm>
                <a:off x="7281" y="4500"/>
                <a:ext cx="2160" cy="1980"/>
              </a:xfrm>
              <a:prstGeom prst="ellipse">
                <a:avLst/>
              </a:prstGeom>
              <a:gradFill rotWithShape="0">
                <a:gsLst>
                  <a:gs pos="0">
                    <a:srgbClr val="FFCC66"/>
                  </a:gs>
                  <a:gs pos="100000">
                    <a:srgbClr val="003366"/>
                  </a:gs>
                </a:gsLst>
                <a:path path="shape">
                  <a:fillToRect l="50000" t="50000" r="50000" b="50000"/>
                </a:path>
              </a:gradFill>
              <a:ln w="57150" cmpd="thickThin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5" name="WordArt 9"/>
              <p:cNvSpPr>
                <a:spLocks noChangeArrowheads="1" noChangeShapeType="1"/>
              </p:cNvSpPr>
              <p:nvPr/>
            </p:nvSpPr>
            <p:spPr bwMode="auto">
              <a:xfrm>
                <a:off x="6921" y="4140"/>
                <a:ext cx="2880" cy="2700"/>
              </a:xfrm>
              <a:prstGeom prst="rect">
                <a:avLst/>
              </a:prstGeom>
            </p:spPr>
            <p:txBody>
              <a:bodyPr spcFirstLastPara="1" wrap="none" fromWordArt="1">
                <a:prstTxWarp prst="textCircle">
                  <a:avLst>
                    <a:gd name="adj" fmla="val 10856251"/>
                  </a:avLst>
                </a:prstTxWarp>
              </a:bodyPr>
              <a:lstStyle/>
              <a:p>
                <a:pPr algn="ctr"/>
                <a:r>
                  <a:rPr lang="ru-RU" sz="4000" kern="10">
                    <a:ln w="9525">
                      <a:noFill/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Impact"/>
                  </a:rPr>
                  <a:t>  *  Санкт-Петербургский ЦЕНТР ИНФОРМАЦИОННЫХ   технологий   и  телекоммуникаций</a:t>
                </a:r>
              </a:p>
            </p:txBody>
          </p:sp>
        </p:grpSp>
        <p:grpSp>
          <p:nvGrpSpPr>
            <p:cNvPr id="3081" name="Group 10"/>
            <p:cNvGrpSpPr>
              <a:grpSpLocks/>
            </p:cNvGrpSpPr>
            <p:nvPr/>
          </p:nvGrpSpPr>
          <p:grpSpPr bwMode="auto">
            <a:xfrm>
              <a:off x="7641" y="6480"/>
              <a:ext cx="1260" cy="1440"/>
              <a:chOff x="7821" y="4860"/>
              <a:chExt cx="1260" cy="1440"/>
            </a:xfrm>
          </p:grpSpPr>
          <p:sp>
            <p:nvSpPr>
              <p:cNvPr id="3082" name="AutoShape 11"/>
              <p:cNvSpPr>
                <a:spLocks noChangeArrowheads="1"/>
              </p:cNvSpPr>
              <p:nvPr/>
            </p:nvSpPr>
            <p:spPr bwMode="auto">
              <a:xfrm>
                <a:off x="8361" y="5580"/>
                <a:ext cx="180" cy="720"/>
              </a:xfrm>
              <a:prstGeom prst="triangle">
                <a:avLst>
                  <a:gd name="adj" fmla="val 50000"/>
                </a:avLst>
              </a:prstGeom>
              <a:gradFill rotWithShape="0">
                <a:gsLst>
                  <a:gs pos="0">
                    <a:srgbClr val="3366FF"/>
                  </a:gs>
                  <a:gs pos="100000">
                    <a:srgbClr val="FFFF99"/>
                  </a:gs>
                </a:gsLst>
                <a:path path="rect">
                  <a:fillToRect r="100000" b="100000"/>
                </a:path>
              </a:gra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pic>
            <p:nvPicPr>
              <p:cNvPr id="3083" name="Picture 12" descr="15_ShipT"/>
              <p:cNvPicPr>
                <a:picLocks noChangeAspect="1" noChangeArrowheads="1" noCrop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7821" y="4860"/>
                <a:ext cx="1260" cy="10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91150" name="Picture 14" descr="vesel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6967538" y="1482725"/>
            <a:ext cx="1720850" cy="2365375"/>
          </a:xfrm>
          <a:noFill/>
          <a:ln w="38100" cmpd="dbl">
            <a:solidFill>
              <a:srgbClr val="0000FF"/>
            </a:solidFill>
          </a:ln>
          <a:effectLst>
            <a:outerShdw dist="35921" dir="2700000" algn="ctr" rotWithShape="0">
              <a:srgbClr val="80808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1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1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 descr="p1x2m2xp3.ep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4071942"/>
            <a:ext cx="2357454" cy="2357454"/>
          </a:xfrm>
          <a:prstGeom prst="rect">
            <a:avLst/>
          </a:prstGeom>
          <a:noFill/>
        </p:spPr>
      </p:pic>
      <p:pic>
        <p:nvPicPr>
          <p:cNvPr id="32772" name="Picture 4" descr="p1x2p2xp3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1285860"/>
            <a:ext cx="2428892" cy="2428892"/>
          </a:xfrm>
          <a:prstGeom prst="rect">
            <a:avLst/>
          </a:prstGeom>
          <a:noFill/>
        </p:spPr>
      </p:pic>
      <p:pic>
        <p:nvPicPr>
          <p:cNvPr id="32773" name="Picture 5" descr="m1x2p2xm3.ep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4000504"/>
            <a:ext cx="2571736" cy="2571736"/>
          </a:xfrm>
          <a:prstGeom prst="rect">
            <a:avLst/>
          </a:prstGeom>
          <a:noFill/>
        </p:spPr>
      </p:pic>
      <p:pic>
        <p:nvPicPr>
          <p:cNvPr id="32774" name="Picture 6" descr="m1x2m2xm3.ep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60" y="1357298"/>
            <a:ext cx="2428892" cy="2428892"/>
          </a:xfrm>
          <a:prstGeom prst="rect">
            <a:avLst/>
          </a:prstGeom>
          <a:noFill/>
        </p:spPr>
      </p:pic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642910" y="0"/>
            <a:ext cx="7643866" cy="1538883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 одном из рисунков изображен график функции 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Укажите номер этого рисунка.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S Mincho"/>
                <a:cs typeface="Times New Roman" pitchFamily="18" charset="0"/>
              </a:rPr>
              <a:t> 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6" name="Picture 8" descr="https://oge.sdamgia.ru/formula/6a/6aeccad30d7f6b16260e37db8bc98f89p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0298" y="500042"/>
            <a:ext cx="2320307" cy="50006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928794" y="1571612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1)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8596" y="4071942"/>
            <a:ext cx="7857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2)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00628" y="1500174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3)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43372" y="4286256"/>
            <a:ext cx="785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4)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C:\oboi\Алгебра\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8610600" cy="555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C:\oboi\Алгебра\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81000"/>
            <a:ext cx="8686800" cy="602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C:\oboi\Алгебра\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610600" cy="568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C:\oboi\Алгебра\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0"/>
            <a:ext cx="2698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38" name="Text Box 54"/>
          <p:cNvSpPr txBox="1">
            <a:spLocks noChangeArrowheads="1"/>
          </p:cNvSpPr>
          <p:nvPr/>
        </p:nvSpPr>
        <p:spPr bwMode="auto">
          <a:xfrm>
            <a:off x="7308850" y="4843463"/>
            <a:ext cx="576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ru-RU" sz="2000" b="1" i="1">
              <a:latin typeface="Arial" charset="0"/>
            </a:endParaRPr>
          </a:p>
        </p:txBody>
      </p:sp>
      <p:sp>
        <p:nvSpPr>
          <p:cNvPr id="93241" name="Text Box 57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5435600" y="260350"/>
            <a:ext cx="3312863" cy="719138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10244" name="Text Box 58"/>
          <p:cNvSpPr txBox="1">
            <a:spLocks noChangeArrowheads="1"/>
          </p:cNvSpPr>
          <p:nvPr/>
        </p:nvSpPr>
        <p:spPr bwMode="auto">
          <a:xfrm>
            <a:off x="684213" y="476250"/>
            <a:ext cx="574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ru-RU" sz="1800">
              <a:latin typeface="Arial" charset="0"/>
            </a:endParaRPr>
          </a:p>
        </p:txBody>
      </p:sp>
      <p:sp>
        <p:nvSpPr>
          <p:cNvPr id="10245" name="WordArt 59"/>
          <p:cNvSpPr>
            <a:spLocks noChangeArrowheads="1" noChangeShapeType="1" noTextEdit="1"/>
          </p:cNvSpPr>
          <p:nvPr/>
        </p:nvSpPr>
        <p:spPr bwMode="auto">
          <a:xfrm>
            <a:off x="188913" y="379413"/>
            <a:ext cx="5030787" cy="611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План построение графика</a:t>
            </a:r>
          </a:p>
        </p:txBody>
      </p:sp>
      <p:sp>
        <p:nvSpPr>
          <p:cNvPr id="10246" name="Объект 1" descr="Rectangle: Click to edit Master text styles&#10;Second level&#10;Third level&#10;Fourth level&#10;Fifth level"/>
          <p:cNvSpPr>
            <a:spLocks noGrp="1"/>
          </p:cNvSpPr>
          <p:nvPr>
            <p:ph sz="half" idx="1"/>
          </p:nvPr>
        </p:nvSpPr>
        <p:spPr>
          <a:xfrm>
            <a:off x="320675" y="1557338"/>
            <a:ext cx="8397875" cy="4967287"/>
          </a:xfrm>
        </p:spPr>
        <p:txBody>
          <a:bodyPr/>
          <a:lstStyle/>
          <a:p>
            <a:pPr marL="533400" indent="-53340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   Самостоятельная работа </a:t>
            </a:r>
          </a:p>
          <a:p>
            <a:pPr marL="533400" indent="-533400" algn="ctr" eaLnBrk="1" hangingPunct="1">
              <a:lnSpc>
                <a:spcPct val="90000"/>
              </a:lnSpc>
              <a:buFontTx/>
              <a:buNone/>
            </a:pPr>
            <a:r>
              <a:rPr lang="ru-RU" altLang="ru-RU" dirty="0" smtClean="0">
                <a:solidFill>
                  <a:srgbClr val="FF0000"/>
                </a:solidFill>
                <a:latin typeface="Times New Roman" pitchFamily="18" charset="0"/>
              </a:rPr>
              <a:t>Вариант 1.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ru-RU" alt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Постройте график функции</a:t>
            </a:r>
            <a:r>
              <a:rPr lang="ru-RU" altLang="ru-RU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у=2х</a:t>
            </a:r>
            <a:r>
              <a:rPr lang="ru-RU" altLang="ru-RU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+4х+1</a:t>
            </a:r>
            <a:r>
              <a:rPr lang="ru-RU" alt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Найдите наибольшее и наименьшее значение функции на отрезке</a:t>
            </a:r>
            <a:r>
              <a:rPr lang="ru-RU" altLang="ru-RU" dirty="0" smtClean="0">
                <a:solidFill>
                  <a:srgbClr val="FF0000"/>
                </a:solidFill>
                <a:latin typeface="Times New Roman" pitchFamily="18" charset="0"/>
              </a:rPr>
              <a:t>   </a:t>
            </a:r>
            <a:r>
              <a:rPr lang="en-US" alt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alt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-3;0</a:t>
            </a:r>
            <a:r>
              <a:rPr lang="en-US" alt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alt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533400" indent="-533400" algn="ctr" eaLnBrk="1" hangingPunct="1">
              <a:lnSpc>
                <a:spcPct val="90000"/>
              </a:lnSpc>
              <a:buFontTx/>
              <a:buNone/>
            </a:pPr>
            <a:r>
              <a:rPr lang="ru-RU" altLang="ru-RU" dirty="0" smtClean="0">
                <a:solidFill>
                  <a:srgbClr val="0000FF"/>
                </a:solidFill>
                <a:latin typeface="Times New Roman" pitchFamily="18" charset="0"/>
              </a:rPr>
              <a:t>Вариант 2.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ru-RU" alt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Постройте график функции</a:t>
            </a:r>
            <a:r>
              <a:rPr lang="ru-RU" altLang="ru-RU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ru-RU" alt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у=3х</a:t>
            </a:r>
            <a:r>
              <a:rPr lang="ru-RU" altLang="ru-RU" b="1" baseline="300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alt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+6х+1</a:t>
            </a:r>
            <a:r>
              <a:rPr lang="ru-RU" alt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. Найдите наибольшее и наименьшее значение функции на отрезке</a:t>
            </a:r>
            <a:r>
              <a:rPr lang="ru-RU" altLang="ru-RU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ru-RU" alt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alt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altLang="ru-RU" dirty="0" smtClean="0">
                <a:solidFill>
                  <a:srgbClr val="0000FF"/>
                </a:solidFill>
                <a:latin typeface="Times New Roman" pitchFamily="18" charset="0"/>
              </a:rPr>
              <a:t>1</a:t>
            </a:r>
            <a:r>
              <a:rPr lang="ru-RU" alt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altLang="ru-RU" dirty="0" smtClean="0">
                <a:solidFill>
                  <a:srgbClr val="0000FF"/>
                </a:solidFill>
                <a:latin typeface="Times New Roman" pitchFamily="18" charset="0"/>
              </a:rPr>
              <a:t>-2</a:t>
            </a:r>
            <a:r>
              <a:rPr lang="en-US" alt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alt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altLang="ru-RU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endParaRPr lang="ru-RU" altLang="ru-RU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93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0" presetClass="emph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8" dur="500" autoRev="1" fill="hold"/>
                                        <p:tgtEl>
                                          <p:spTgt spid="932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500" autoRev="1" fill="hold"/>
                                        <p:tgtEl>
                                          <p:spTgt spid="932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" dur="500" autoRev="1" fill="hold"/>
                                        <p:tgtEl>
                                          <p:spTgt spid="932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5000" fill="hold" grpId="2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12" dur="500" fill="hold"/>
                                        <p:tgtEl>
                                          <p:spTgt spid="93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38" grpId="0" autoUpdateAnimBg="0"/>
      <p:bldP spid="93238" grpId="1"/>
      <p:bldP spid="93238" grpId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088" y="1628775"/>
            <a:ext cx="6769100" cy="3540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Принести картинки современных объектов, в которых используется парабола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Выучить алгоритм построения графика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№624 (1,3)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 descr="Rectangle: Click to edit Master text styles&#10;Second level&#10;Third level&#10;Fourth level&#10;Fifth level"/>
          <p:cNvSpPr>
            <a:spLocks noGrp="1" noRot="1" noChangeAspect="1" noMove="1" noResize="1" noEditPoints="1" noAdjustHandles="1" noChangeArrowheads="1" noChangeShapeType="1" noTextEdit="1"/>
          </p:cNvSpPr>
          <p:nvPr>
            <p:ph type="body" idx="1"/>
          </p:nvPr>
        </p:nvSpPr>
        <p:spPr>
          <a:xfrm>
            <a:off x="797321" y="1556792"/>
            <a:ext cx="7231063" cy="4464496"/>
          </a:xfrm>
          <a:blipFill rotWithShape="1">
            <a:blip r:embed="rId2"/>
            <a:stretch>
              <a:fillRect l="-1684" t="-3129" r="-2694"/>
            </a:stretch>
          </a:blipFill>
          <a:ln>
            <a:solidFill>
              <a:srgbClr val="0000FF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None/>
            </a:pPr>
            <a:r>
              <a:rPr lang="ru-RU" dirty="0">
                <a:noFill/>
              </a:rPr>
              <a:t> </a:t>
            </a:r>
          </a:p>
        </p:txBody>
      </p:sp>
      <p:pic>
        <p:nvPicPr>
          <p:cNvPr id="4099" name="Picture 4" descr="Рисунок2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6659563" y="4868863"/>
            <a:ext cx="2009775" cy="1333500"/>
          </a:xfrm>
        </p:spPr>
      </p:pic>
      <p:sp>
        <p:nvSpPr>
          <p:cNvPr id="2" name="TextBox 1"/>
          <p:cNvSpPr txBox="1"/>
          <p:nvPr/>
        </p:nvSpPr>
        <p:spPr>
          <a:xfrm>
            <a:off x="1063625" y="260350"/>
            <a:ext cx="6985000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Устно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4" descr="Рисунок2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659563" y="4868863"/>
            <a:ext cx="2009775" cy="1333500"/>
          </a:xfrm>
        </p:spPr>
      </p:pic>
      <p:sp>
        <p:nvSpPr>
          <p:cNvPr id="2" name="TextBox 1"/>
          <p:cNvSpPr txBox="1"/>
          <p:nvPr/>
        </p:nvSpPr>
        <p:spPr>
          <a:xfrm>
            <a:off x="1063625" y="260350"/>
            <a:ext cx="6985000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Устно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Не выполняя построения графика функции </a:t>
                </a:r>
                <a:r>
                  <a:rPr lang="ru-RU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</a:t>
                </a:r>
                <a:r>
                  <a:rPr lang="ru-RU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=-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𝟑</m:t>
                        </m:r>
                        <m:r>
                          <a:rPr lang="ru-RU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b="1" i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−</m:t>
                    </m:r>
                  </m:oMath>
                </a14:m>
                <a:r>
                  <a:rPr lang="ru-RU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6х+1,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ответьте:</a:t>
                </a:r>
              </a:p>
              <a:p>
                <a:pPr marL="514350" indent="-514350">
                  <a:buAutoNum type="arabicPeriod"/>
                </a:pP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Каковы координаты вершины параболы</a:t>
                </a:r>
              </a:p>
              <a:p>
                <a:pPr marL="0" indent="0" algn="ctr">
                  <a:buNone/>
                </a:pPr>
                <a:r>
                  <a:rPr lang="ru-RU" sz="2400" dirty="0" smtClean="0">
                    <a:solidFill>
                      <a:srgbClr val="0D37EB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(-1;4)</a:t>
                </a:r>
                <a:endParaRPr lang="ru-RU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 Какая 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прямая служит осью симметрии 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параболы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>
                            <a:solidFill>
                              <a:srgbClr val="0D37EB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b="1" i="1">
                            <a:solidFill>
                              <a:srgbClr val="0D37EB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e>
                      <m:sub>
                        <m:r>
                          <a:rPr lang="ru-RU" sz="2400" b="1" i="1">
                            <a:solidFill>
                              <a:srgbClr val="0D37EB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ru-RU" sz="2400" b="1" dirty="0">
                    <a:solidFill>
                      <a:srgbClr val="0D37EB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-</a:t>
                </a:r>
                <a:r>
                  <a:rPr lang="ru-RU" sz="2400" b="1" dirty="0" smtClean="0">
                    <a:solidFill>
                      <a:srgbClr val="0D37EB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lang="ru-RU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3.  Чему равно наименьшее и наибольшее значение           функции. </a:t>
                </a:r>
              </a:p>
              <a:p>
                <a:pPr marL="0" indent="0">
                  <a:buNone/>
                </a:pPr>
                <a:r>
                  <a:rPr lang="ru-RU" sz="2400" dirty="0" smtClean="0">
                    <a:solidFill>
                      <a:srgbClr val="0D37EB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 наиб.=4, у </a:t>
                </a:r>
                <a:r>
                  <a:rPr lang="ru-RU" sz="2400" dirty="0" err="1" smtClean="0">
                    <a:solidFill>
                      <a:srgbClr val="0D37EB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наим</a:t>
                </a:r>
                <a:r>
                  <a:rPr lang="ru-RU" sz="2400" dirty="0" smtClean="0">
                    <a:solidFill>
                      <a:srgbClr val="0D37EB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ru-RU" sz="2400" dirty="0">
                    <a:solidFill>
                      <a:srgbClr val="0D37EB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</a:t>
                </a:r>
                <a:r>
                  <a:rPr lang="ru-RU" sz="2400" dirty="0" smtClean="0">
                    <a:solidFill>
                      <a:srgbClr val="0D37EB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 существует</a:t>
                </a:r>
                <a:endParaRPr lang="ru-RU" sz="2400" dirty="0">
                  <a:solidFill>
                    <a:srgbClr val="0D37EB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2118" t="-2074" r="-2353" b="-23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 descr="Rectangle: Click to edit Master text styles&#10;Second level&#10;Third level&#10;Fourth level&#10;Fifth level"/>
          <p:cNvSpPr>
            <a:spLocks noGrp="1" noRot="1" noChangeAspect="1" noMove="1" noResize="1" noEditPoints="1" noAdjustHandles="1" noChangeArrowheads="1" noChangeShapeType="1" noTextEdit="1"/>
          </p:cNvSpPr>
          <p:nvPr>
            <p:ph type="body" idx="1"/>
          </p:nvPr>
        </p:nvSpPr>
        <p:spPr>
          <a:xfrm>
            <a:off x="797321" y="1556792"/>
            <a:ext cx="7231063" cy="4464496"/>
          </a:xfrm>
          <a:blipFill rotWithShape="1">
            <a:blip r:embed="rId2"/>
            <a:stretch>
              <a:fillRect l="-1684" t="-3129"/>
            </a:stretch>
          </a:blipFill>
          <a:ln>
            <a:solidFill>
              <a:srgbClr val="0000FF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None/>
            </a:pPr>
            <a:r>
              <a:rPr lang="ru-RU" dirty="0">
                <a:noFill/>
              </a:rPr>
              <a:t> </a:t>
            </a:r>
          </a:p>
        </p:txBody>
      </p:sp>
      <p:pic>
        <p:nvPicPr>
          <p:cNvPr id="6147" name="Picture 4" descr="Рисунок2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6659563" y="4868863"/>
            <a:ext cx="2009775" cy="1333500"/>
          </a:xfrm>
        </p:spPr>
      </p:pic>
      <p:sp>
        <p:nvSpPr>
          <p:cNvPr id="2" name="TextBox 1"/>
          <p:cNvSpPr txBox="1"/>
          <p:nvPr/>
        </p:nvSpPr>
        <p:spPr>
          <a:xfrm>
            <a:off x="1063625" y="260350"/>
            <a:ext cx="6985000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Устно</a:t>
            </a:r>
          </a:p>
        </p:txBody>
      </p:sp>
      <p:cxnSp>
        <p:nvCxnSpPr>
          <p:cNvPr id="4" name="Прямая со стрелкой 3"/>
          <p:cNvCxnSpPr>
            <a:cxnSpLocks noChangeShapeType="1"/>
          </p:cNvCxnSpPr>
          <p:nvPr/>
        </p:nvCxnSpPr>
        <p:spPr bwMode="auto">
          <a:xfrm>
            <a:off x="4284663" y="3213100"/>
            <a:ext cx="935037" cy="64770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  <a:effectLst/>
        </p:spPr>
      </p:cxnSp>
      <p:cxnSp>
        <p:nvCxnSpPr>
          <p:cNvPr id="6" name="Прямая со стрелкой 5"/>
          <p:cNvCxnSpPr>
            <a:cxnSpLocks noChangeShapeType="1"/>
          </p:cNvCxnSpPr>
          <p:nvPr/>
        </p:nvCxnSpPr>
        <p:spPr bwMode="auto">
          <a:xfrm>
            <a:off x="3924300" y="3860800"/>
            <a:ext cx="1295400" cy="64770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  <a:effectLst/>
        </p:spPr>
      </p:cxnSp>
      <p:cxnSp>
        <p:nvCxnSpPr>
          <p:cNvPr id="8" name="Прямая со стрелкой 7"/>
          <p:cNvCxnSpPr>
            <a:cxnSpLocks noChangeShapeType="1"/>
          </p:cNvCxnSpPr>
          <p:nvPr/>
        </p:nvCxnSpPr>
        <p:spPr bwMode="auto">
          <a:xfrm flipV="1">
            <a:off x="3924300" y="3213100"/>
            <a:ext cx="1295400" cy="129540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187" name="Group 3"/>
          <p:cNvGraphicFramePr>
            <a:graphicFrameLocks noGrp="1"/>
          </p:cNvGraphicFramePr>
          <p:nvPr>
            <p:ph sz="half" idx="2"/>
          </p:nvPr>
        </p:nvGraphicFramePr>
        <p:xfrm>
          <a:off x="5508625" y="1196975"/>
          <a:ext cx="2732088" cy="2492375"/>
        </p:xfrm>
        <a:graphic>
          <a:graphicData uri="http://schemas.openxmlformats.org/drawingml/2006/table">
            <a:tbl>
              <a:tblPr/>
              <a:tblGrid>
                <a:gridCol w="13636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11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х</a:t>
                      </a:r>
                      <a:endParaRPr kumimoji="0" lang="en-US" alt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у</a:t>
                      </a:r>
                      <a:endParaRPr kumimoji="0" lang="en-US" altLang="ru-RU" sz="2000" b="1" i="1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9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alt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-1</a:t>
                      </a:r>
                      <a:endParaRPr kumimoji="0" lang="en-US" alt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3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endParaRPr kumimoji="0" lang="en-US" alt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  <a:endParaRPr kumimoji="0" lang="en-US" alt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9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  <a:endParaRPr kumimoji="0" lang="en-US" alt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  <a:endParaRPr kumimoji="0" lang="en-US" alt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9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  <a:endParaRPr kumimoji="0" lang="en-US" alt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  <a:endParaRPr kumimoji="0" lang="en-US" alt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</a:t>
                      </a:r>
                      <a:endParaRPr kumimoji="0" lang="en-US" alt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  <a:endParaRPr kumimoji="0" lang="en-US" alt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3238" name="Text Box 54"/>
          <p:cNvSpPr txBox="1">
            <a:spLocks noChangeArrowheads="1"/>
          </p:cNvSpPr>
          <p:nvPr/>
        </p:nvSpPr>
        <p:spPr bwMode="auto">
          <a:xfrm>
            <a:off x="7308850" y="4843463"/>
            <a:ext cx="576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ru-RU" sz="2000" b="1" i="1">
              <a:latin typeface="Arial" charset="0"/>
            </a:endParaRPr>
          </a:p>
        </p:txBody>
      </p:sp>
      <p:sp>
        <p:nvSpPr>
          <p:cNvPr id="93241" name="Text Box 57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5435600" y="260350"/>
            <a:ext cx="3312863" cy="719138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7195" name="Text Box 58"/>
          <p:cNvSpPr txBox="1">
            <a:spLocks noChangeArrowheads="1"/>
          </p:cNvSpPr>
          <p:nvPr/>
        </p:nvSpPr>
        <p:spPr bwMode="auto">
          <a:xfrm>
            <a:off x="684213" y="476250"/>
            <a:ext cx="574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ru-RU" sz="1800">
              <a:latin typeface="Arial" charset="0"/>
            </a:endParaRPr>
          </a:p>
        </p:txBody>
      </p:sp>
      <p:sp>
        <p:nvSpPr>
          <p:cNvPr id="7196" name="WordArt 59"/>
          <p:cNvSpPr>
            <a:spLocks noChangeArrowheads="1" noChangeShapeType="1" noTextEdit="1"/>
          </p:cNvSpPr>
          <p:nvPr/>
        </p:nvSpPr>
        <p:spPr bwMode="auto">
          <a:xfrm>
            <a:off x="188913" y="379413"/>
            <a:ext cx="5030787" cy="611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построение графика</a:t>
            </a:r>
          </a:p>
        </p:txBody>
      </p:sp>
      <p:sp>
        <p:nvSpPr>
          <p:cNvPr id="7197" name="Объект 1" descr="Rectangle: Click to edit Master text styles&#10;Second level&#10;Third level&#10;Fourth level&#10;Fifth level"/>
          <p:cNvSpPr>
            <a:spLocks noGrp="1"/>
          </p:cNvSpPr>
          <p:nvPr>
            <p:ph sz="half" idx="1"/>
          </p:nvPr>
        </p:nvSpPr>
        <p:spPr>
          <a:xfrm>
            <a:off x="684213" y="1625600"/>
            <a:ext cx="4824412" cy="4114800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Вычислите координаты вершины</a:t>
            </a:r>
          </a:p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Ось симметрии. </a:t>
            </a:r>
          </a:p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Найти нули функции</a:t>
            </a:r>
          </a:p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Вычислите у(0)</a:t>
            </a:r>
          </a:p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Вычислите у(4)</a:t>
            </a:r>
          </a:p>
          <a:p>
            <a:pPr marL="514350" indent="-514350" eaLnBrk="1" hangingPunct="1">
              <a:buFont typeface="Wingdings" pitchFamily="2" charset="2"/>
              <a:buAutoNum type="arabicPeriod"/>
            </a:pPr>
            <a:endParaRPr lang="ru-RU" dirty="0" smtClean="0"/>
          </a:p>
        </p:txBody>
      </p:sp>
      <p:pic>
        <p:nvPicPr>
          <p:cNvPr id="11469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3817938"/>
            <a:ext cx="2419350" cy="284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93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0" presetClass="emph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8" dur="500" autoRev="1" fill="hold"/>
                                        <p:tgtEl>
                                          <p:spTgt spid="932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500" autoRev="1" fill="hold"/>
                                        <p:tgtEl>
                                          <p:spTgt spid="932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" dur="500" autoRev="1" fill="hold"/>
                                        <p:tgtEl>
                                          <p:spTgt spid="932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5000" fill="hold" grpId="2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12" dur="500" fill="hold"/>
                                        <p:tgtEl>
                                          <p:spTgt spid="93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4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38" grpId="0" autoUpdateAnimBg="0"/>
      <p:bldP spid="93238" grpId="1"/>
      <p:bldP spid="93238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38" name="Text Box 54"/>
          <p:cNvSpPr txBox="1">
            <a:spLocks noChangeArrowheads="1"/>
          </p:cNvSpPr>
          <p:nvPr/>
        </p:nvSpPr>
        <p:spPr bwMode="auto">
          <a:xfrm>
            <a:off x="7308850" y="4843463"/>
            <a:ext cx="576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ru-RU" sz="2000" b="1" i="1">
              <a:latin typeface="Arial" charset="0"/>
            </a:endParaRPr>
          </a:p>
        </p:txBody>
      </p:sp>
      <p:sp>
        <p:nvSpPr>
          <p:cNvPr id="93241" name="Text Box 57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5435600" y="260350"/>
            <a:ext cx="3312863" cy="719138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8196" name="Text Box 58"/>
          <p:cNvSpPr txBox="1">
            <a:spLocks noChangeArrowheads="1"/>
          </p:cNvSpPr>
          <p:nvPr/>
        </p:nvSpPr>
        <p:spPr bwMode="auto">
          <a:xfrm>
            <a:off x="684213" y="476250"/>
            <a:ext cx="574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ru-RU" sz="1800">
              <a:latin typeface="Arial" charset="0"/>
            </a:endParaRPr>
          </a:p>
        </p:txBody>
      </p:sp>
      <p:sp>
        <p:nvSpPr>
          <p:cNvPr id="8197" name="WordArt 59"/>
          <p:cNvSpPr>
            <a:spLocks noChangeArrowheads="1" noChangeShapeType="1" noTextEdit="1"/>
          </p:cNvSpPr>
          <p:nvPr/>
        </p:nvSpPr>
        <p:spPr bwMode="auto">
          <a:xfrm>
            <a:off x="188913" y="379413"/>
            <a:ext cx="5030787" cy="611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План построение графика</a:t>
            </a:r>
          </a:p>
        </p:txBody>
      </p:sp>
      <p:sp>
        <p:nvSpPr>
          <p:cNvPr id="8198" name="Объект 1" descr="Rectangle: Click to edit Master text styles&#10;Second level&#10;Third level&#10;Fourth level&#10;Fifth level"/>
          <p:cNvSpPr>
            <a:spLocks noGrp="1"/>
          </p:cNvSpPr>
          <p:nvPr>
            <p:ph sz="half" idx="1"/>
          </p:nvPr>
        </p:nvSpPr>
        <p:spPr>
          <a:xfrm>
            <a:off x="684213" y="1625600"/>
            <a:ext cx="8064500" cy="4114800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Вычислите координаты вершины. Отметьте ее на координатной плоскости </a:t>
            </a:r>
          </a:p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Через вершину проведите ось </a:t>
            </a:r>
          </a:p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Найти нули функции и отметьте их на координатной плоскости</a:t>
            </a:r>
          </a:p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Вычисли значения дополнительных точек (у(0) и ей симметричная).Отметьте их</a:t>
            </a:r>
          </a:p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Проведите параболу.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93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0" presetClass="emph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8" dur="500" autoRev="1" fill="hold"/>
                                        <p:tgtEl>
                                          <p:spTgt spid="932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500" autoRev="1" fill="hold"/>
                                        <p:tgtEl>
                                          <p:spTgt spid="932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" dur="500" autoRev="1" fill="hold"/>
                                        <p:tgtEl>
                                          <p:spTgt spid="932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5000" fill="hold" grpId="2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12" dur="500" fill="hold"/>
                                        <p:tgtEl>
                                          <p:spTgt spid="93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38" grpId="0" autoUpdateAnimBg="0"/>
      <p:bldP spid="93238" grpId="1"/>
      <p:bldP spid="93238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38" name="Text Box 54"/>
          <p:cNvSpPr txBox="1">
            <a:spLocks noChangeArrowheads="1"/>
          </p:cNvSpPr>
          <p:nvPr/>
        </p:nvSpPr>
        <p:spPr bwMode="auto">
          <a:xfrm>
            <a:off x="7308850" y="4843463"/>
            <a:ext cx="576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ru-RU" sz="2000" b="1" i="1">
              <a:latin typeface="Arial" charset="0"/>
            </a:endParaRPr>
          </a:p>
        </p:txBody>
      </p:sp>
      <p:sp>
        <p:nvSpPr>
          <p:cNvPr id="93241" name="Text Box 57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5435600" y="260350"/>
            <a:ext cx="3312863" cy="719138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9220" name="Text Box 58"/>
          <p:cNvSpPr txBox="1">
            <a:spLocks noChangeArrowheads="1"/>
          </p:cNvSpPr>
          <p:nvPr/>
        </p:nvSpPr>
        <p:spPr bwMode="auto">
          <a:xfrm>
            <a:off x="684213" y="476250"/>
            <a:ext cx="574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ru-RU" sz="1800">
              <a:latin typeface="Arial" charset="0"/>
            </a:endParaRPr>
          </a:p>
        </p:txBody>
      </p:sp>
      <p:sp>
        <p:nvSpPr>
          <p:cNvPr id="9221" name="WordArt 59"/>
          <p:cNvSpPr>
            <a:spLocks noChangeArrowheads="1" noChangeShapeType="1" noTextEdit="1"/>
          </p:cNvSpPr>
          <p:nvPr/>
        </p:nvSpPr>
        <p:spPr bwMode="auto">
          <a:xfrm>
            <a:off x="188913" y="379413"/>
            <a:ext cx="5030787" cy="611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План построение графика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717748" y="1628800"/>
                <a:ext cx="8030715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4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Постройте график функции </a:t>
                </a:r>
                <a:r>
                  <a:rPr lang="ru-RU" sz="48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</a:t>
                </a:r>
                <a:r>
                  <a:rPr lang="ru-RU" sz="48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800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4800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4800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4800" b="1" i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−</m:t>
                    </m:r>
                    <m:r>
                      <a:rPr lang="ru-RU" sz="4800" b="1" i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ru-RU" sz="48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х+2, </a:t>
                </a:r>
                <a:r>
                  <a:rPr lang="ru-RU" sz="4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работая в парах, действуя по алгоритму.</a:t>
                </a:r>
                <a:endParaRPr lang="ru-RU" sz="4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748" y="1628800"/>
                <a:ext cx="8030715" cy="2308324"/>
              </a:xfrm>
              <a:prstGeom prst="rect">
                <a:avLst/>
              </a:prstGeom>
              <a:blipFill>
                <a:blip r:embed="rId3"/>
                <a:stretch>
                  <a:fillRect l="-3569" t="-5805" r="-4935" b="-1372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93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0" presetClass="emph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8" dur="500" autoRev="1" fill="hold"/>
                                        <p:tgtEl>
                                          <p:spTgt spid="932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500" autoRev="1" fill="hold"/>
                                        <p:tgtEl>
                                          <p:spTgt spid="932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" dur="500" autoRev="1" fill="hold"/>
                                        <p:tgtEl>
                                          <p:spTgt spid="932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5000" fill="hold" grpId="2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12" dur="500" fill="hold"/>
                                        <p:tgtEl>
                                          <p:spTgt spid="93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38" grpId="0" autoUpdateAnimBg="0"/>
      <p:bldP spid="93238" grpId="1"/>
      <p:bldP spid="93238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38" name="Text Box 54"/>
          <p:cNvSpPr txBox="1">
            <a:spLocks noChangeArrowheads="1"/>
          </p:cNvSpPr>
          <p:nvPr/>
        </p:nvSpPr>
        <p:spPr bwMode="auto">
          <a:xfrm>
            <a:off x="7308850" y="4843463"/>
            <a:ext cx="576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ru-RU" sz="2000" b="1" i="1">
              <a:latin typeface="Arial" charset="0"/>
            </a:endParaRPr>
          </a:p>
        </p:txBody>
      </p:sp>
      <p:sp>
        <p:nvSpPr>
          <p:cNvPr id="93241" name="Text Box 57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5435600" y="260350"/>
            <a:ext cx="3312863" cy="719138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9220" name="Text Box 58"/>
          <p:cNvSpPr txBox="1">
            <a:spLocks noChangeArrowheads="1"/>
          </p:cNvSpPr>
          <p:nvPr/>
        </p:nvSpPr>
        <p:spPr bwMode="auto">
          <a:xfrm>
            <a:off x="684213" y="476250"/>
            <a:ext cx="574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ru-RU" sz="1800">
              <a:latin typeface="Arial" charset="0"/>
            </a:endParaRPr>
          </a:p>
        </p:txBody>
      </p:sp>
      <p:sp>
        <p:nvSpPr>
          <p:cNvPr id="9221" name="WordArt 59"/>
          <p:cNvSpPr>
            <a:spLocks noChangeArrowheads="1" noChangeShapeType="1" noTextEdit="1"/>
          </p:cNvSpPr>
          <p:nvPr/>
        </p:nvSpPr>
        <p:spPr bwMode="auto">
          <a:xfrm>
            <a:off x="188913" y="379413"/>
            <a:ext cx="5030787" cy="611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 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построение графика</a:t>
            </a:r>
          </a:p>
        </p:txBody>
      </p:sp>
      <p:pic>
        <p:nvPicPr>
          <p:cNvPr id="8" name="Содержимое 7" descr="get_file.pn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42910" y="2857496"/>
            <a:ext cx="7916387" cy="2428892"/>
          </a:xfrm>
        </p:spPr>
      </p:pic>
      <p:sp>
        <p:nvSpPr>
          <p:cNvPr id="9" name="TextBox 8"/>
          <p:cNvSpPr txBox="1"/>
          <p:nvPr/>
        </p:nvSpPr>
        <p:spPr>
          <a:xfrm>
            <a:off x="0" y="1500174"/>
            <a:ext cx="93583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Monotype Corsiva" pitchFamily="66" charset="0"/>
              </a:rPr>
              <a:t>Установите </a:t>
            </a:r>
            <a:r>
              <a:rPr lang="ru-RU" sz="3600" dirty="0" smtClean="0">
                <a:latin typeface="Monotype Corsiva" pitchFamily="66" charset="0"/>
              </a:rPr>
              <a:t>соответствие </a:t>
            </a:r>
            <a:r>
              <a:rPr lang="ru-RU" sz="3600" dirty="0">
                <a:latin typeface="Monotype Corsiva" pitchFamily="66" charset="0"/>
              </a:rPr>
              <a:t>между </a:t>
            </a:r>
            <a:r>
              <a:rPr lang="ru-RU" sz="3600" dirty="0" smtClean="0">
                <a:latin typeface="Monotype Corsiva" pitchFamily="66" charset="0"/>
              </a:rPr>
              <a:t>графиками функций </a:t>
            </a:r>
            <a:r>
              <a:rPr lang="ru-RU" sz="3600" dirty="0">
                <a:latin typeface="Monotype Corsiva" pitchFamily="66" charset="0"/>
              </a:rPr>
              <a:t>и формулами, </a:t>
            </a:r>
            <a:r>
              <a:rPr lang="ru-RU" sz="3600" dirty="0" smtClean="0">
                <a:latin typeface="Monotype Corsiva" pitchFamily="66" charset="0"/>
              </a:rPr>
              <a:t>которые </a:t>
            </a:r>
            <a:r>
              <a:rPr lang="ru-RU" sz="3600" dirty="0">
                <a:latin typeface="Monotype Corsiva" pitchFamily="66" charset="0"/>
              </a:rPr>
              <a:t>их задают.</a:t>
            </a:r>
          </a:p>
        </p:txBody>
      </p:sp>
      <p:pic>
        <p:nvPicPr>
          <p:cNvPr id="17412" name="Picture 4" descr="https://oge.sdamgia.ru/formula/57/570201776491d89a9559514065e192fep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1142984"/>
            <a:ext cx="542925" cy="200025"/>
          </a:xfrm>
          <a:prstGeom prst="rect">
            <a:avLst/>
          </a:prstGeom>
          <a:noFill/>
        </p:spPr>
      </p:pic>
      <p:pic>
        <p:nvPicPr>
          <p:cNvPr id="17413" name="Picture 5" descr="https://oge.sdamgia.ru/formula/0b/0b808145a4319d5278175df4fe3d0903p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5500702"/>
            <a:ext cx="898077" cy="857256"/>
          </a:xfrm>
          <a:prstGeom prst="rect">
            <a:avLst/>
          </a:prstGeom>
          <a:noFill/>
        </p:spPr>
      </p:pic>
      <p:pic>
        <p:nvPicPr>
          <p:cNvPr id="17415" name="Picture 7" descr="https://oge.sdamgia.ru/formula/6e/6e3935bb1907e05aef6649527518e040p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00826" y="5572140"/>
            <a:ext cx="1074427" cy="571504"/>
          </a:xfrm>
          <a:prstGeom prst="rect">
            <a:avLst/>
          </a:prstGeom>
          <a:noFill/>
        </p:spPr>
      </p:pic>
      <p:pic>
        <p:nvPicPr>
          <p:cNvPr id="17416" name="Picture 8" descr="https://oge.sdamgia.ru/formula/f6/f6ed274f4cbbe859cc5f5ae69d48ea62p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00562" y="5500702"/>
            <a:ext cx="1000132" cy="818290"/>
          </a:xfrm>
          <a:prstGeom prst="rect">
            <a:avLst/>
          </a:prstGeom>
          <a:noFill/>
        </p:spPr>
      </p:pic>
      <p:pic>
        <p:nvPicPr>
          <p:cNvPr id="17417" name="Picture 9" descr="https://oge.sdamgia.ru/formula/57/570201776491d89a9559514065e192fep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5715016"/>
            <a:ext cx="1357322" cy="500066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428596" y="5786454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071934" y="5715016"/>
            <a:ext cx="490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000760" y="5643578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rot="10800000" flipH="1" flipV="1">
            <a:off x="2071670" y="5734216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93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0" presetClass="emph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8" dur="500" autoRev="1" fill="hold"/>
                                        <p:tgtEl>
                                          <p:spTgt spid="932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500" autoRev="1" fill="hold"/>
                                        <p:tgtEl>
                                          <p:spTgt spid="932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33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" dur="500" autoRev="1" fill="hold"/>
                                        <p:tgtEl>
                                          <p:spTgt spid="932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5000" fill="hold" grpId="2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12" dur="500" fill="hold"/>
                                        <p:tgtEl>
                                          <p:spTgt spid="93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38" grpId="0" autoUpdateAnimBg="0"/>
      <p:bldP spid="93238" grpId="1"/>
      <p:bldP spid="93238" grpId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https://oge.sdamgia.ru/get_file?id=13044&amp;png=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000504"/>
            <a:ext cx="2071702" cy="2071703"/>
          </a:xfrm>
          <a:prstGeom prst="rect">
            <a:avLst/>
          </a:prstGeom>
          <a:noFill/>
        </p:spPr>
      </p:pic>
      <p:pic>
        <p:nvPicPr>
          <p:cNvPr id="31750" name="Picture 6" descr="https://oge.sdamgia.ru/get_file?id=13045&amp;png=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46" y="1714488"/>
            <a:ext cx="2357454" cy="2357455"/>
          </a:xfrm>
          <a:prstGeom prst="rect">
            <a:avLst/>
          </a:prstGeom>
          <a:noFill/>
        </p:spPr>
      </p:pic>
      <p:pic>
        <p:nvPicPr>
          <p:cNvPr id="31752" name="Picture 8" descr="https://oge.sdamgia.ru/get_file?id=13046&amp;png=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4286256"/>
            <a:ext cx="2286016" cy="2286017"/>
          </a:xfrm>
          <a:prstGeom prst="rect">
            <a:avLst/>
          </a:prstGeom>
          <a:noFill/>
        </p:spPr>
      </p:pic>
      <p:pic>
        <p:nvPicPr>
          <p:cNvPr id="31754" name="Picture 10" descr="https://oge.sdamgia.ru/get_file?id=13047&amp;png=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3857628"/>
            <a:ext cx="2143140" cy="2143141"/>
          </a:xfrm>
          <a:prstGeom prst="rect">
            <a:avLst/>
          </a:prstGeom>
          <a:noFill/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14348" y="2714620"/>
          <a:ext cx="5715039" cy="1000132"/>
        </p:xfrm>
        <a:graphic>
          <a:graphicData uri="http://schemas.openxmlformats.org/drawingml/2006/table">
            <a:tbl>
              <a:tblPr/>
              <a:tblGrid>
                <a:gridCol w="1905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5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5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00132">
                <a:tc>
                  <a:txBody>
                    <a:bodyPr/>
                    <a:lstStyle/>
                    <a:p>
                      <a:pPr algn="l"/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</a:rPr>
                        <a:t>А) </a:t>
                      </a:r>
                      <a:r>
                        <a:rPr lang="ru-RU" sz="2400" i="1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a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</a:rPr>
                        <a:t> &gt; 0, </a:t>
                      </a:r>
                      <a:r>
                        <a:rPr lang="ru-RU" sz="2400" i="1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c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</a:rPr>
                        <a:t> &lt; 0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2400" dirty="0">
                          <a:solidFill>
                            <a:srgbClr val="000000"/>
                          </a:solidFill>
                          <a:latin typeface="Times New Roman"/>
                        </a:rPr>
                        <a:t>Б) </a:t>
                      </a:r>
                      <a:r>
                        <a:rPr lang="pt-BR" sz="2400" i="1" dirty="0">
                          <a:solidFill>
                            <a:srgbClr val="000000"/>
                          </a:solidFill>
                          <a:latin typeface="Times New Roman"/>
                        </a:rPr>
                        <a:t>a</a:t>
                      </a:r>
                      <a:r>
                        <a:rPr lang="pt-BR" sz="2400" dirty="0">
                          <a:solidFill>
                            <a:srgbClr val="000000"/>
                          </a:solidFill>
                          <a:latin typeface="Times New Roman"/>
                        </a:rPr>
                        <a:t> &lt; 0, </a:t>
                      </a:r>
                      <a:r>
                        <a:rPr lang="pt-BR" sz="2400" i="1" dirty="0">
                          <a:solidFill>
                            <a:srgbClr val="000000"/>
                          </a:solidFill>
                          <a:latin typeface="Times New Roman"/>
                        </a:rPr>
                        <a:t>c</a:t>
                      </a:r>
                      <a:r>
                        <a:rPr lang="pt-BR" sz="2400" dirty="0">
                          <a:solidFill>
                            <a:srgbClr val="000000"/>
                          </a:solidFill>
                          <a:latin typeface="Times New Roman"/>
                        </a:rPr>
                        <a:t> &gt; 0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</a:rPr>
                        <a:t>В) </a:t>
                      </a:r>
                      <a:r>
                        <a:rPr lang="ru-RU" sz="2400" i="1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a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</a:rPr>
                        <a:t> &gt; 0, </a:t>
                      </a:r>
                      <a:r>
                        <a:rPr lang="ru-RU" sz="2400" i="1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c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</a:rPr>
                        <a:t> &gt; 0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1357290" y="2500306"/>
            <a:ext cx="3643338" cy="548812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88872" rIns="91440" bIns="8887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666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Коэффициенты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8662" y="0"/>
            <a:ext cx="764386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рисунке изображены графики функций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вида </a:t>
            </a:r>
            <a:r>
              <a:rPr lang="ru-RU" sz="28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= 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ru-RU" sz="28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+ </a:t>
            </a:r>
            <a:r>
              <a:rPr lang="ru-RU" sz="28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bx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+ </a:t>
            </a:r>
            <a:r>
              <a:rPr lang="ru-RU" sz="28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Установите соответствие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между 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знаками коэффициентов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sz="28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графиками функций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15074" y="2285992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1)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4071942"/>
            <a:ext cx="7857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2)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43240" y="3786190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3)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15074" y="4500570"/>
            <a:ext cx="785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4)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Эскиз">
  <a:themeElements>
    <a:clrScheme name="Эскиз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Эски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S Mincho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S Mincho" pitchFamily="49" charset="-128"/>
          </a:defRPr>
        </a:defPPr>
      </a:lstStyle>
    </a:lnDef>
  </a:objectDefaults>
  <a:extraClrSchemeLst>
    <a:extraClrScheme>
      <a:clrScheme name="Эскиз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эскиз</Template>
  <TotalTime>518</TotalTime>
  <Words>247</Words>
  <Application>Microsoft Office PowerPoint</Application>
  <PresentationFormat>Экран (4:3)</PresentationFormat>
  <Paragraphs>83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6" baseType="lpstr">
      <vt:lpstr>MS Mincho</vt:lpstr>
      <vt:lpstr>Arial</vt:lpstr>
      <vt:lpstr>Cambria Math</vt:lpstr>
      <vt:lpstr>Impact</vt:lpstr>
      <vt:lpstr>Monotype Corsiva</vt:lpstr>
      <vt:lpstr>Segoe Script</vt:lpstr>
      <vt:lpstr>Tahoma</vt:lpstr>
      <vt:lpstr>Times New Roman</vt:lpstr>
      <vt:lpstr>Wingdings</vt:lpstr>
      <vt:lpstr>Эскиз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ЦИТиТ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4.41.36</dc:creator>
  <cp:lastModifiedBy>Гость</cp:lastModifiedBy>
  <cp:revision>32</cp:revision>
  <dcterms:created xsi:type="dcterms:W3CDTF">2006-03-25T09:08:13Z</dcterms:created>
  <dcterms:modified xsi:type="dcterms:W3CDTF">2019-03-13T08:28:41Z</dcterms:modified>
</cp:coreProperties>
</file>