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7" r:id="rId2"/>
    <p:sldId id="281" r:id="rId3"/>
    <p:sldId id="259" r:id="rId4"/>
    <p:sldId id="260" r:id="rId5"/>
    <p:sldId id="282" r:id="rId6"/>
    <p:sldId id="261" r:id="rId7"/>
    <p:sldId id="283" r:id="rId8"/>
    <p:sldId id="264" r:id="rId9"/>
    <p:sldId id="285" r:id="rId10"/>
    <p:sldId id="284" r:id="rId11"/>
    <p:sldId id="273" r:id="rId12"/>
    <p:sldId id="274" r:id="rId13"/>
    <p:sldId id="286" r:id="rId14"/>
    <p:sldId id="272" r:id="rId15"/>
    <p:sldId id="275" r:id="rId16"/>
    <p:sldId id="276" r:id="rId17"/>
    <p:sldId id="277" r:id="rId18"/>
    <p:sldId id="266" r:id="rId19"/>
    <p:sldId id="26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D"/>
    <a:srgbClr val="F9F5BF"/>
    <a:srgbClr val="E68900"/>
    <a:srgbClr val="FF9900"/>
    <a:srgbClr val="ABC7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1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95EF7-0803-41D6-B509-63E21F837300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28D1B-DFE9-44A4-983F-D3AAF327CF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320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1F6DF8-9AB1-4E79-B4F4-F25CB117F288}" type="datetimeFigureOut">
              <a:rPr lang="ru-RU" smtClean="0"/>
              <a:pPr/>
              <a:t>12.05.2019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gif"/><Relationship Id="rId4" Type="http://schemas.openxmlformats.org/officeDocument/2006/relationships/hyperlink" Target="http://smiles.33b.ru/smile.165360.htm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65360.html" TargetMode="Externa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4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115616" y="1340768"/>
            <a:ext cx="7056784" cy="3816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348880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Расчет  сопротивления проводника.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Удельное сопротивление.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124744"/>
            <a:ext cx="2541805" cy="32304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4437112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</a:rPr>
              <a:t>Георг Ом</a:t>
            </a:r>
          </a:p>
          <a:p>
            <a:pPr algn="ctr"/>
            <a:r>
              <a:rPr lang="ru-RU" sz="2400" dirty="0" smtClean="0">
                <a:latin typeface="Times New Roman" pitchFamily="18" charset="0"/>
              </a:rPr>
              <a:t>1787—1854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332656"/>
            <a:ext cx="5256584" cy="101566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Зависимость сопротивления проводника от его размеров и вещества впервые на опытах изучил Георг Ом.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3501008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Сопротивление прямо пропорционально длине проводника, обратно пропорционально площади его поперечного сечения и зависит от вещества проводника</a:t>
            </a:r>
            <a:endParaRPr lang="ru-RU" sz="2400" b="1" i="1" dirty="0"/>
          </a:p>
        </p:txBody>
      </p:sp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44208" y="1700808"/>
            <a:ext cx="1224136" cy="1152128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9"/>
            <a:ext cx="5112568" cy="432047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Удельное сопротивление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427984" y="987574"/>
                <a:ext cx="3672408" cy="10081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b="1" dirty="0" smtClean="0">
                    <a:latin typeface="Times New Roman" pitchFamily="18" charset="0"/>
                  </a:rPr>
                  <a:t>Удельное сопротивление </a:t>
                </a:r>
                <a:r>
                  <a:rPr lang="ru-RU" sz="2400" dirty="0" smtClean="0">
                    <a:latin typeface="Times New Roman" pitchFamily="18" charset="0"/>
                  </a:rPr>
                  <a:t>обозначается буквой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2400" b="0" i="0" baseline="0" smtClean="0">
                        <a:latin typeface="Cambria Math"/>
                        <a:ea typeface="Cambria Math"/>
                      </a:rPr>
                      <m:t>ρ</m:t>
                    </m:r>
                  </m:oMath>
                </a14:m>
                <a:endParaRPr lang="ru-RU" sz="2400" dirty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27984" y="1316765"/>
                <a:ext cx="3672408" cy="1344149"/>
              </a:xfrm>
              <a:blipFill rotWithShape="1">
                <a:blip r:embed="rId2" cstate="print"/>
                <a:stretch>
                  <a:fillRect l="-2488" t="-4848" r="-2653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4427984" y="2067694"/>
                <a:ext cx="4464496" cy="27363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Удельное сопротивление проводника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—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это сопротивление проводника из данного вещества с площадью поперечного сечения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и длиной 1 м. 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756926"/>
                <a:ext cx="4464496" cy="364840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046" t="-17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7590232"/>
              </p:ext>
            </p:extLst>
          </p:nvPr>
        </p:nvGraphicFramePr>
        <p:xfrm>
          <a:off x="179512" y="908720"/>
          <a:ext cx="3996952" cy="4953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041"/>
                <a:gridCol w="1653911"/>
              </a:tblGrid>
              <a:tr h="1036374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Вещество</a:t>
                      </a:r>
                      <a:endParaRPr lang="ru-RU" sz="3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7619" b="-521905"/>
                      </a:stretch>
                    </a:blipFill>
                  </a:tcPr>
                </a:tc>
              </a:tr>
              <a:tr h="40378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954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312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Нихром (сплав)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650667" b="-130667"/>
                      </a:stretch>
                    </a:blipFill>
                  </a:tcPr>
                </a:tc>
              </a:tr>
              <a:tr h="29852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Фарфор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650667" b="-130667"/>
                      </a:stretch>
                    </a:blipFill>
                  </a:tcPr>
                </a:tc>
              </a:tr>
              <a:tr h="59704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Эбонит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750667" b="-30667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87824" y="4941168"/>
            <a:ext cx="720080" cy="288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10</a:t>
            </a:r>
            <a:r>
              <a:rPr lang="ru-RU" sz="2800" baseline="30000" dirty="0" smtClean="0">
                <a:solidFill>
                  <a:schemeClr val="tx1"/>
                </a:solidFill>
              </a:rPr>
              <a:t>19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827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50405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Расчет сопротивления и единицы измерения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Цилиндр 3"/>
          <p:cNvSpPr/>
          <p:nvPr/>
        </p:nvSpPr>
        <p:spPr>
          <a:xfrm rot="5400000">
            <a:off x="1323787" y="1911637"/>
            <a:ext cx="1887915" cy="3456384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223522">
            <a:off x="2005113" y="2518924"/>
            <a:ext cx="403166" cy="2260616"/>
          </a:xfrm>
          <a:prstGeom prst="ellipse">
            <a:avLst/>
          </a:prstGeom>
          <a:scene3d>
            <a:camera prst="isometricLeftDown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539552" y="4965171"/>
            <a:ext cx="34563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1" name="Объект 2"/>
          <p:cNvSpPr txBox="1">
            <a:spLocks/>
          </p:cNvSpPr>
          <p:nvPr/>
        </p:nvSpPr>
        <p:spPr>
          <a:xfrm>
            <a:off x="1886870" y="5072074"/>
            <a:ext cx="576064" cy="373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Объект 2"/>
          <p:cNvSpPr txBox="1">
            <a:spLocks/>
          </p:cNvSpPr>
          <p:nvPr/>
        </p:nvSpPr>
        <p:spPr>
          <a:xfrm>
            <a:off x="2987824" y="1927784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4" name="Прямая со стрелкой 93"/>
          <p:cNvCxnSpPr/>
          <p:nvPr/>
        </p:nvCxnSpPr>
        <p:spPr>
          <a:xfrm flipH="1">
            <a:off x="2267744" y="2372883"/>
            <a:ext cx="864096" cy="9601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5" name="Прямоугольник 94"/>
              <p:cNvSpPr/>
              <p:nvPr/>
            </p:nvSpPr>
            <p:spPr>
              <a:xfrm>
                <a:off x="536866" y="2470125"/>
                <a:ext cx="4347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0" baseline="0" smtClean="0">
                          <a:latin typeface="Cambria Math"/>
                          <a:ea typeface="Cambria Math"/>
                        </a:rPr>
                        <m:t>𝛒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95" name="Прямоугольник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66" y="3293501"/>
                <a:ext cx="434734" cy="61555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8" name="TextBox 97"/>
              <p:cNvSpPr txBox="1"/>
              <p:nvPr/>
            </p:nvSpPr>
            <p:spPr>
              <a:xfrm>
                <a:off x="6192742" y="2304181"/>
                <a:ext cx="1160318" cy="7861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  <a:ea typeface="Cambria Math"/>
                        </a:rPr>
                        <m:t>ρ</m:t>
                      </m:r>
                      <m:r>
                        <a:rPr lang="en-US" sz="24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RS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2742" y="3072242"/>
                <a:ext cx="1160318" cy="1048236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9" name="TextBox 98"/>
              <p:cNvSpPr txBox="1"/>
              <p:nvPr/>
            </p:nvSpPr>
            <p:spPr>
              <a:xfrm>
                <a:off x="5652120" y="3296872"/>
                <a:ext cx="2373277" cy="9257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  <a:ea typeface="Cambria Math"/>
                        </a:rPr>
                        <m:t>ρ</m:t>
                      </m:r>
                      <m:r>
                        <a:rPr lang="en-US" sz="2400" b="0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b="0" i="1" smtClean="0">
                                  <a:latin typeface="Cambria Math"/>
                                </a:rPr>
                                <m:t>Ом</m:t>
                              </m:r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ru-RU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/>
                                      <a:ea typeface="Cambria Math"/>
                                    </a:rPr>
                                    <m:t>мм</m:t>
                                  </m:r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ru-RU" sz="2400" b="0" i="1" smtClean="0">
                                  <a:latin typeface="Cambria Math"/>
                                </a:rPr>
                                <m:t>м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1" y="4395830"/>
                <a:ext cx="2373277" cy="123427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0" name="Прямоугольник 99"/>
              <p:cNvSpPr/>
              <p:nvPr/>
            </p:nvSpPr>
            <p:spPr>
              <a:xfrm>
                <a:off x="6444208" y="1275606"/>
                <a:ext cx="1224136" cy="86409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0" name="Прямоугольник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700808"/>
                <a:ext cx="1224136" cy="115212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1435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91" grpId="0"/>
      <p:bldP spid="92" grpId="0"/>
      <p:bldP spid="95" grpId="0" animBg="1"/>
      <p:bldP spid="98" grpId="0" animBg="1"/>
      <p:bldP spid="99" grpId="0" animBg="1"/>
      <p:bldP spid="1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"/>
            <a:ext cx="8496944" cy="980728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Удельное 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электрическое сопротивление некоторых веществ ( при </a:t>
            </a:r>
            <a:r>
              <a:rPr lang="en-US" sz="3600" b="1" dirty="0" smtClean="0">
                <a:solidFill>
                  <a:srgbClr val="C00000"/>
                </a:solidFill>
                <a:latin typeface="+mn-lt"/>
              </a:rPr>
              <a:t>t=20 C)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7590232"/>
              </p:ext>
            </p:extLst>
          </p:nvPr>
        </p:nvGraphicFramePr>
        <p:xfrm>
          <a:off x="179512" y="1124742"/>
          <a:ext cx="8064896" cy="5256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7698"/>
                <a:gridCol w="3337198"/>
              </a:tblGrid>
              <a:tr h="1099736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Вещество</a:t>
                      </a:r>
                      <a:endParaRPr lang="ru-RU" sz="3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7619" b="-521905"/>
                      </a:stretch>
                    </a:blipFill>
                  </a:tcPr>
                </a:tc>
              </a:tr>
              <a:tr h="42847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576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53487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Нихром (сплав)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650667" b="-130667"/>
                      </a:stretch>
                    </a:blipFill>
                  </a:tcPr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Фарфор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650667" b="-130667"/>
                      </a:stretch>
                    </a:blipFill>
                  </a:tcPr>
                </a:tc>
              </a:tr>
              <a:tr h="63354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Эбонит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750667" b="-30667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56176" y="5229200"/>
            <a:ext cx="936104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10</a:t>
            </a:r>
            <a:r>
              <a:rPr lang="ru-RU" sz="2800" baseline="30000" dirty="0" smtClean="0">
                <a:solidFill>
                  <a:schemeClr val="tx1"/>
                </a:solidFill>
              </a:rPr>
              <a:t>19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827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1373088" y="0"/>
            <a:ext cx="6223248" cy="1440160"/>
            <a:chOff x="323528" y="0"/>
            <a:chExt cx="6223248" cy="1440160"/>
          </a:xfrm>
        </p:grpSpPr>
        <p:sp>
          <p:nvSpPr>
            <p:cNvPr id="676868" name="AutoShape 4"/>
            <p:cNvSpPr>
              <a:spLocks noChangeArrowheads="1"/>
            </p:cNvSpPr>
            <p:nvPr/>
          </p:nvSpPr>
          <p:spPr bwMode="gray">
            <a:xfrm>
              <a:off x="323528" y="0"/>
              <a:ext cx="6223248" cy="1440160"/>
            </a:xfrm>
            <a:prstGeom prst="horizontalScroll">
              <a:avLst/>
            </a:prstGeom>
            <a:solidFill>
              <a:schemeClr val="bg2"/>
            </a:soli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 sz="2000" b="1" dirty="0">
                <a:solidFill>
                  <a:srgbClr val="336699"/>
                </a:solidFill>
                <a:latin typeface="Verdana" pitchFamily="34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71600" y="332656"/>
              <a:ext cx="532870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Решение задач</a:t>
              </a:r>
              <a:endPara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pic>
        <p:nvPicPr>
          <p:cNvPr id="35842" name="Picture 2" descr="D:\Disc 0\Disc 1\Документы Анна\8 класс\Урок 8 класс\Тепловые явления\BolshakovaAA\AN_0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447551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251520" y="205979"/>
                <a:ext cx="8640960" cy="857250"/>
              </a:xfrm>
            </p:spPr>
            <p:txBody>
              <a:bodyPr>
                <a:noAutofit/>
              </a:bodyPr>
              <a:lstStyle/>
              <a:p>
                <a:pPr marL="0" indent="0" algn="l"/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Железный провод длиной 250 м </a:t>
                </a:r>
                <a:r>
                  <a:rPr lang="ru-RU" sz="2000" b="1" dirty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имеет площадь поперечного </a:t>
                </a:r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сечения</a:t>
                </a:r>
                <a:b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 Найдите </a:t>
                </a:r>
                <a:r>
                  <a:rPr lang="ru-RU" sz="2000" b="1" dirty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сопротивление данного провода.</a:t>
                </a: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1520" y="274639"/>
                <a:ext cx="8640960" cy="1143000"/>
              </a:xfrm>
              <a:blipFill rotWithShape="1">
                <a:blip r:embed="rId2" cstate="print"/>
                <a:stretch>
                  <a:fillRect l="-705" b="-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21"/>
          <p:cNvSpPr/>
          <p:nvPr/>
        </p:nvSpPr>
        <p:spPr>
          <a:xfrm>
            <a:off x="425762" y="1508787"/>
            <a:ext cx="1841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</a:rPr>
              <a:t>Дано: </a:t>
            </a:r>
            <a:endParaRPr lang="en-CA" sz="2400" dirty="0" smtClean="0">
              <a:latin typeface="Cambria Math" panose="02040503050406030204" pitchFamily="18" charset="0"/>
            </a:endParaRPr>
          </a:p>
        </p:txBody>
      </p:sp>
      <p:cxnSp>
        <p:nvCxnSpPr>
          <p:cNvPr id="6" name="Straight Connector 22"/>
          <p:cNvCxnSpPr/>
          <p:nvPr/>
        </p:nvCxnSpPr>
        <p:spPr>
          <a:xfrm>
            <a:off x="2024110" y="1862969"/>
            <a:ext cx="0" cy="227759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42"/>
          <p:cNvCxnSpPr/>
          <p:nvPr/>
        </p:nvCxnSpPr>
        <p:spPr>
          <a:xfrm flipH="1">
            <a:off x="504022" y="3516539"/>
            <a:ext cx="15200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19058" y="1563638"/>
                <a:ext cx="15451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𝑙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=250 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59" y="2084852"/>
                <a:ext cx="1545167" cy="61555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09586" y="2643758"/>
                <a:ext cx="8172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smtClean="0">
                          <a:latin typeface="Cambria Math"/>
                        </a:rPr>
                        <m:t>R</m:t>
                      </m:r>
                      <m:r>
                        <a:rPr lang="en-US" sz="2400" b="0" i="0" smtClean="0">
                          <a:latin typeface="Cambria Math"/>
                        </a:rPr>
                        <m:t>−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?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87" y="3525012"/>
                <a:ext cx="817275" cy="61555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22873" y="2099721"/>
                <a:ext cx="15994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1" smtClean="0">
                          <a:latin typeface="Cambria Math"/>
                        </a:rPr>
                        <m:t>S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=2 </m:t>
                      </m:r>
                      <m:sSup>
                        <m:sSupPr>
                          <m:ctrlPr>
                            <a:rPr lang="en-US" sz="2400" b="0" i="1" baseline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0" i="1" baseline="0" smtClean="0">
                              <a:latin typeface="Cambria Math"/>
                            </a:rPr>
                            <m:t>мм</m:t>
                          </m:r>
                        </m:e>
                        <m:sup>
                          <m:r>
                            <a:rPr lang="ru-RU" sz="2400" b="0" i="1" baseline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874" y="2799629"/>
                <a:ext cx="1599477" cy="615553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2699792" y="1491630"/>
                <a:ext cx="1224136" cy="86409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988840"/>
                <a:ext cx="1224136" cy="1152128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71308419"/>
              </p:ext>
            </p:extLst>
          </p:nvPr>
        </p:nvGraphicFramePr>
        <p:xfrm>
          <a:off x="5220072" y="1604797"/>
          <a:ext cx="3384376" cy="4486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58"/>
                <a:gridCol w="1532118"/>
              </a:tblGrid>
              <a:tr h="756440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Вещество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79587" marR="79587" marT="53057" marB="53057">
                    <a:blipFill rotWithShape="1">
                      <a:blip r:embed="rId7"/>
                      <a:stretch>
                        <a:fillRect l="-100361" t="-7527" r="-361" b="-516129"/>
                      </a:stretch>
                    </a:blipFill>
                  </a:tcPr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Фарфор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79587" marR="79587" marT="53057" marB="53057">
                    <a:blipFill rotWithShape="1">
                      <a:blip r:embed="rId7"/>
                      <a:stretch>
                        <a:fillRect l="-100361" t="-658462" r="-361" b="-133846"/>
                      </a:stretch>
                    </a:blipFill>
                  </a:tcPr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Эбонит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9587" marR="79587" marT="53057" marB="53057">
                    <a:blipFill rotWithShape="1">
                      <a:blip r:embed="rId7"/>
                      <a:stretch>
                        <a:fillRect l="-100361" t="-746970" r="-361" b="-31818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220072" y="4485117"/>
            <a:ext cx="338437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2097969" y="2813210"/>
                <a:ext cx="2427781" cy="7913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0,1×250</m:t>
                          </m:r>
                        </m:num>
                        <m:den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970" y="3750947"/>
                <a:ext cx="2427781" cy="1055076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Прямоугольник 19"/>
              <p:cNvSpPr/>
              <p:nvPr/>
            </p:nvSpPr>
            <p:spPr>
              <a:xfrm>
                <a:off x="2380878" y="3766269"/>
                <a:ext cx="16150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2,5 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Ом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878" y="5021693"/>
                <a:ext cx="1615058" cy="615553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2137940" y="5789778"/>
            <a:ext cx="22900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Arial" pitchFamily="34" charset="0"/>
              </a:rPr>
              <a:t>Ответ: 12,5 Ом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3203848" y="237877"/>
                <a:ext cx="10374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2</m:t>
                      </m:r>
                      <m:r>
                        <a:rPr lang="ru-RU" sz="2400" b="0" i="1" smtClean="0">
                          <a:latin typeface="Cambria Math"/>
                        </a:rPr>
                        <m:t>50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ru-RU" sz="2400" b="0" i="1" smtClean="0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9" y="317170"/>
                <a:ext cx="1037463" cy="615553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179512" y="555526"/>
                <a:ext cx="1045414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2 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ru-RU" sz="2400" b="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мм</m:t>
                          </m:r>
                        </m:e>
                        <m:sup>
                          <m:r>
                            <a:rPr lang="ru-RU" sz="2400" b="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40701"/>
                <a:ext cx="1045414" cy="626667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6548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17284E-7 L -0.28351 0.2549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127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0.06892 0.290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145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animBg="1"/>
      <p:bldP spid="14" grpId="0" animBg="1"/>
      <p:bldP spid="16" grpId="0" animBg="1"/>
      <p:bldP spid="19" grpId="0" animBg="1"/>
      <p:bldP spid="20" grpId="0" animBg="1"/>
      <p:bldP spid="21" grpId="0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64637"/>
            <a:ext cx="8507288" cy="11521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напряжение должно быть на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эбонитовом диске толщиной 1 мм,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через него прошел ток в 1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мкА?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Диаметр диска составляет 1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6" name="Прямоугольник 21"/>
          <p:cNvSpPr/>
          <p:nvPr/>
        </p:nvSpPr>
        <p:spPr>
          <a:xfrm>
            <a:off x="425762" y="1648844"/>
            <a:ext cx="1841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</a:rPr>
              <a:t>Дано: </a:t>
            </a:r>
            <a:endParaRPr lang="en-CA" sz="2400" dirty="0" smtClean="0">
              <a:latin typeface="Cambria Math" panose="02040503050406030204" pitchFamily="18" charset="0"/>
            </a:endParaRPr>
          </a:p>
        </p:txBody>
      </p:sp>
      <p:cxnSp>
        <p:nvCxnSpPr>
          <p:cNvPr id="7" name="Straight Connector 22"/>
          <p:cNvCxnSpPr/>
          <p:nvPr/>
        </p:nvCxnSpPr>
        <p:spPr>
          <a:xfrm>
            <a:off x="2024110" y="2126924"/>
            <a:ext cx="0" cy="30743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 flipH="1">
            <a:off x="504022" y="4358925"/>
            <a:ext cx="15200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99111" y="1674788"/>
                <a:ext cx="14121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𝑙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1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 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мм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11" y="2233052"/>
                <a:ext cx="1412118" cy="61555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609586" y="3367256"/>
                <a:ext cx="8114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U</m:t>
                      </m:r>
                      <m:r>
                        <a:rPr lang="en-US" sz="2400" b="0" i="0" smtClean="0">
                          <a:latin typeface="Cambria Math"/>
                        </a:rPr>
                        <m:t>−?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87" y="4489676"/>
                <a:ext cx="811441" cy="61555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22873" y="2165756"/>
                <a:ext cx="13382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latin typeface="Cambria Math"/>
                        </a:rPr>
                        <m:t>d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=1см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874" y="2887676"/>
                <a:ext cx="1338251" cy="61555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488309" y="2719184"/>
                <a:ext cx="15562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latin typeface="Cambria Math"/>
                        </a:rPr>
                        <m:t>I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=1 мк</m:t>
                      </m:r>
                      <m:r>
                        <m:rPr>
                          <m:sty m:val="p"/>
                        </m:rPr>
                        <a:rPr lang="en-US" sz="2400" b="0" i="0" baseline="0" smtClean="0">
                          <a:latin typeface="Cambria Math"/>
                        </a:rPr>
                        <m:t>A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309" y="3625580"/>
                <a:ext cx="1556260" cy="615553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единительная линия 20"/>
          <p:cNvCxnSpPr/>
          <p:nvPr/>
        </p:nvCxnSpPr>
        <p:spPr>
          <a:xfrm>
            <a:off x="3203848" y="2126924"/>
            <a:ext cx="0" cy="30743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339752" y="1617498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</a:t>
            </a:r>
            <a:endParaRPr lang="ru-RU" sz="2400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2001332" y="1674788"/>
                <a:ext cx="126989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0" baseline="0" smtClean="0">
                          <a:latin typeface="Cambria Math"/>
                        </a:rPr>
                        <m:t>0,001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 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1333" y="2233052"/>
                <a:ext cx="1269899" cy="615553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2000893" y="2182093"/>
                <a:ext cx="109998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0" baseline="0" smtClean="0">
                          <a:latin typeface="Cambria Math"/>
                        </a:rPr>
                        <m:t>0,01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 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893" y="2909458"/>
                <a:ext cx="1099980" cy="615553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2013850" y="2719184"/>
                <a:ext cx="11592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0" i="1" baseline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baseline="0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baseline="0" smtClean="0">
                              <a:latin typeface="Cambria Math"/>
                            </a:rPr>
                            <m:t>−6</m:t>
                          </m:r>
                        </m:sup>
                      </m:sSup>
                      <m:r>
                        <a:rPr lang="en-US" sz="2400" b="0" i="0" baseline="0" smtClean="0">
                          <a:latin typeface="Cambria Math"/>
                        </a:rPr>
                        <m:t> 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851" y="3625580"/>
                <a:ext cx="1159227" cy="615553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347864" y="1596673"/>
                <a:ext cx="114268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U</m:t>
                      </m:r>
                      <m:r>
                        <a:rPr lang="en-US" sz="2400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IR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5" y="2128898"/>
                <a:ext cx="1142685" cy="615553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3361425" y="2100729"/>
                <a:ext cx="1115562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425" y="2800973"/>
                <a:ext cx="1115562" cy="1058068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33" name="Таблица 3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8317964"/>
                  </p:ext>
                </p:extLst>
              </p:nvPr>
            </p:nvGraphicFramePr>
            <p:xfrm>
              <a:off x="5148064" y="1367278"/>
              <a:ext cx="3384376" cy="33647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2188"/>
                    <a:gridCol w="1692188"/>
                  </a:tblGrid>
                  <a:tr h="5571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b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Вещество</a:t>
                          </a:r>
                          <a:endParaRPr lang="ru-RU" sz="2100" b="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ru-RU" sz="1600" b="0" i="0" smtClean="0">
                                    <a:latin typeface="Cambria Math"/>
                                    <a:ea typeface="Cambria Math"/>
                                  </a:rPr>
                                  <m:t>ρ</m:t>
                                </m:r>
                                <m:r>
                                  <a:rPr lang="ru-RU" sz="1600" b="0" i="0" smtClean="0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f>
                                  <m:fPr>
                                    <m:ctrlPr>
                                      <a:rPr lang="ru-RU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600" b="0" i="0" smtClean="0">
                                        <a:latin typeface="Cambria Math"/>
                                        <a:ea typeface="Cambria Math"/>
                                      </a:rPr>
                                      <m:t>Ом×</m:t>
                                    </m:r>
                                    <m:sSup>
                                      <m:sSupPr>
                                        <m:ctrlPr>
                                          <a:rPr lang="ru-RU" sz="16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600" b="0" i="0" smtClean="0">
                                            <a:latin typeface="Cambria Math"/>
                                            <a:ea typeface="Cambria Math"/>
                                          </a:rPr>
                                          <m:t>мм</m:t>
                                        </m:r>
                                      </m:e>
                                      <m:sup>
                                        <m:r>
                                          <a:rPr lang="ru-RU" sz="1600" b="0" i="0" smtClean="0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ru-RU" sz="1600" b="0" i="0" smtClean="0">
                                        <a:latin typeface="Cambria Math"/>
                                        <a:ea typeface="Cambria Math"/>
                                      </a:rPr>
                                      <m:t>м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600" b="0" i="0" dirty="0"/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Серебро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0,016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Медь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0,017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Золото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0,024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Вольфрам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0,055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Железо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0,1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Фарфор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100" i="1" smtClean="0">
                                        <a:latin typeface="Cambria Math"/>
                                        <a:cs typeface="Times New Roman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100" b="0" i="1" smtClean="0">
                                        <a:latin typeface="Cambria Math"/>
                                        <a:cs typeface="Times New Roman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ru-RU" sz="2100" b="0" i="1" smtClean="0">
                                        <a:latin typeface="Cambria Math"/>
                                        <a:cs typeface="Times New Roman" pitchFamily="18" charset="0"/>
                                      </a:rPr>
                                      <m:t>19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  <a:tr h="3979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1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Эбонит</a:t>
                          </a:r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100" i="1" smtClean="0">
                                        <a:latin typeface="Cambria Math"/>
                                        <a:cs typeface="Times New Roman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100" b="0" i="1" smtClean="0">
                                        <a:latin typeface="Cambria Math"/>
                                        <a:cs typeface="Times New Roman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ru-RU" sz="2100" b="0" i="1" smtClean="0">
                                        <a:latin typeface="Cambria Math"/>
                                        <a:cs typeface="Times New Roman" pitchFamily="18" charset="0"/>
                                      </a:rPr>
                                      <m:t>20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1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39793" marB="39793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3" name="Таблица 3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758317964"/>
                  </p:ext>
                </p:extLst>
              </p:nvPr>
            </p:nvGraphicFramePr>
            <p:xfrm>
              <a:off x="5148064" y="1823037"/>
              <a:ext cx="3384376" cy="49130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92188"/>
                    <a:gridCol w="1692188"/>
                  </a:tblGrid>
                  <a:tr h="7564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Вещество</a:t>
                          </a:r>
                          <a:endParaRPr lang="ru-RU" sz="2800" b="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endParaRPr lang="ru-RU" sz="2400"/>
                        </a:p>
                      </a:txBody>
                      <a:tcPr marL="79587" marR="79587" marT="53057" marB="53057">
                        <a:blipFill rotWithShape="1">
                          <a:blip r:embed="rId11"/>
                          <a:stretch>
                            <a:fillRect l="-100000" t="-7527" b="-516129"/>
                          </a:stretch>
                        </a:blipFill>
                      </a:tcPr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Серебро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0,016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Медь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0,017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Золото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0,024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Вольфрам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0,055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Железо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0,1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Фарфор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endParaRPr lang="ru-RU" sz="2400"/>
                        </a:p>
                      </a:txBody>
                      <a:tcPr marL="79587" marR="79587" marT="53057" marB="53057">
                        <a:blipFill rotWithShape="1">
                          <a:blip r:embed="rId11"/>
                          <a:stretch>
                            <a:fillRect l="-100000" t="-658462" b="-133846"/>
                          </a:stretch>
                        </a:blipFill>
                      </a:tcPr>
                    </a:tc>
                  </a:tr>
                  <a:tr h="53283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Эбонит</a:t>
                          </a:r>
                          <a:endParaRPr lang="ru-RU" sz="2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 marL="79587" marR="79587" marT="53057" marB="53057"/>
                    </a:tc>
                    <a:tc>
                      <a:txBody>
                        <a:bodyPr/>
                        <a:lstStyle/>
                        <a:p>
                          <a:endParaRPr lang="ru-RU" sz="2400"/>
                        </a:p>
                      </a:txBody>
                      <a:tcPr marL="79587" marR="79587" marT="53057" marB="53057">
                        <a:blipFill rotWithShape="1">
                          <a:blip r:embed="rId11"/>
                          <a:stretch>
                            <a:fillRect l="-100000" t="-746970" b="-3181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4" name="Прямоугольник 33"/>
          <p:cNvSpPr/>
          <p:nvPr/>
        </p:nvSpPr>
        <p:spPr>
          <a:xfrm>
            <a:off x="5143504" y="5715016"/>
            <a:ext cx="338437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2123728" y="3795886"/>
                <a:ext cx="2173544" cy="8310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S</m:t>
                      </m:r>
                      <m:r>
                        <a:rPr lang="en-US" sz="2400" b="0" i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  <a:ea typeface="Cambria Math"/>
                        </a:rPr>
                        <m:t>π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r</m:t>
                          </m:r>
                        </m:e>
                        <m:sup>
                          <m: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</m:e>
                            <m:sup>
                              <m:r>
                                <a:rPr lang="en-US" sz="2400" b="0" i="0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0" smtClean="0">
                              <a:latin typeface="Cambria Math"/>
                              <a:ea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061182"/>
                <a:ext cx="2173544" cy="1108081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7844049" y="165869"/>
                <a:ext cx="90441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1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ru-RU" sz="2400" b="0" i="1" smtClean="0">
                          <a:latin typeface="Cambria Math"/>
                        </a:rPr>
                        <m:t>мм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4050" y="221160"/>
                <a:ext cx="904415" cy="615553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7956376" y="483518"/>
                <a:ext cx="83388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1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ru-RU" sz="2400" b="0" i="1" smtClean="0">
                          <a:latin typeface="Cambria Math"/>
                        </a:rPr>
                        <m:t>см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7" y="644692"/>
                <a:ext cx="833883" cy="615553"/>
              </a:xfrm>
              <a:prstGeom prst="rect">
                <a:avLst/>
              </a:prstGeom>
              <a:blipFill rotWithShape="1">
                <a:blip r:embed="rId1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3919206" y="483518"/>
                <a:ext cx="10567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1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ru-RU" sz="2400" b="0" i="1" smtClean="0">
                          <a:latin typeface="Cambria Math"/>
                        </a:rPr>
                        <m:t>мкА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206" y="644692"/>
                <a:ext cx="1056700" cy="615553"/>
              </a:xfrm>
              <a:prstGeom prst="rect">
                <a:avLst/>
              </a:prstGeom>
              <a:blipFill rotWithShape="1">
                <a:blip r:embed="rId1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12481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-0.73802 0.3111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10" y="1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11111E-6 L -0.76997 0.333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07" y="166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L -0.30121 0.4311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69" y="215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11" grpId="0" animBg="1"/>
      <p:bldP spid="12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4" grpId="0" animBg="1"/>
      <p:bldP spid="37" grpId="0" animBg="1"/>
      <p:bldP spid="31" grpId="0" animBg="1"/>
      <p:bldP spid="31" grpId="1" animBg="1"/>
      <p:bldP spid="31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187624" y="915566"/>
                <a:ext cx="2554545" cy="1009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/>
                                      <a:ea typeface="Cambria Math"/>
                                    </a:rPr>
                                    <m:t>d</m:t>
                                  </m:r>
                                </m:e>
                                <m:sup>
                                  <m:r>
                                    <a:rPr lang="en-US" sz="2400" b="0" i="0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den>
                          </m:f>
                        </m:den>
                      </m:f>
                      <m:r>
                        <a:rPr lang="en-US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</m:e>
                            <m:sup>
                              <m:r>
                                <a:rPr lang="en-US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220756"/>
                <a:ext cx="2554545" cy="134600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369383" y="1851670"/>
                <a:ext cx="2100832" cy="793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U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IR</m:t>
                      </m:r>
                      <m:r>
                        <a:rPr lang="en-US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I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π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</m:e>
                            <m:sup>
                              <m:r>
                                <a:rPr lang="en-US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383" y="2468894"/>
                <a:ext cx="2100832" cy="105806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65088" y="2931790"/>
                <a:ext cx="4406912" cy="872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U</m:t>
                      </m:r>
                      <m:r>
                        <a:rPr lang="en-US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20</m:t>
                              </m:r>
                            </m:sup>
                          </m:sSup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0,</m:t>
                          </m:r>
                          <m:r>
                            <a:rPr lang="ru-RU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</m:t>
                          </m:r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01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ru-RU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π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0,01</m:t>
                              </m:r>
                            </m:e>
                            <m:sup>
                              <m:r>
                                <a:rPr lang="en-US" sz="2400" b="0" i="0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088" y="3909054"/>
                <a:ext cx="4406912" cy="1163396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755576" y="3916512"/>
                <a:ext cx="2357568" cy="4658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smtClean="0">
                          <a:latin typeface="Cambria Math"/>
                        </a:rPr>
                        <m:t>=</m:t>
                      </m:r>
                      <m:r>
                        <a:rPr lang="ru-RU" sz="2400" b="0" i="0" smtClean="0">
                          <a:latin typeface="Cambria Math"/>
                        </a:rPr>
                        <m:t>1,27</m:t>
                      </m:r>
                      <m:r>
                        <a:rPr lang="ru-RU" sz="2400" b="0" i="0" smtClean="0"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ru-RU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 b="0" i="0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ru-RU" sz="2400" b="0" i="0" smtClean="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sup>
                      </m:sSup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 В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222017"/>
                <a:ext cx="2357568" cy="62111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239"/>
          <a:stretch/>
        </p:blipFill>
        <p:spPr>
          <a:xfrm>
            <a:off x="5409958" y="1354480"/>
            <a:ext cx="3122482" cy="2842605"/>
          </a:xfrm>
          <a:prstGeom prst="rect">
            <a:avLst/>
          </a:prstGeom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23528" y="164637"/>
            <a:ext cx="8507288" cy="115212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напряжение должно быть на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эбонитовом диске толщиной 1 мм,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через него прошел ток в 1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мкА?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Диаметр диска составляет 1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5364088" y="4197086"/>
            <a:ext cx="3250704" cy="2121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Большой адронный коллайдер в Женеве. Протяженность составляет около 27 км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940152" y="1988840"/>
            <a:ext cx="2736304" cy="13770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532440" y="1354480"/>
            <a:ext cx="288032" cy="2842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6"/>
          <p:cNvGrpSpPr/>
          <p:nvPr/>
        </p:nvGrpSpPr>
        <p:grpSpPr>
          <a:xfrm>
            <a:off x="7214613" y="1809496"/>
            <a:ext cx="219618" cy="292825"/>
            <a:chOff x="1619672" y="2355726"/>
            <a:chExt cx="1008112" cy="1008112"/>
          </a:xfrm>
        </p:grpSpPr>
        <p:sp>
          <p:nvSpPr>
            <p:cNvPr id="37" name="Овал 36"/>
            <p:cNvSpPr/>
            <p:nvPr/>
          </p:nvSpPr>
          <p:spPr>
            <a:xfrm>
              <a:off x="1619672" y="2355726"/>
              <a:ext cx="1008112" cy="100811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36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Минус 37"/>
            <p:cNvSpPr/>
            <p:nvPr/>
          </p:nvSpPr>
          <p:spPr>
            <a:xfrm>
              <a:off x="1840273" y="2510594"/>
              <a:ext cx="576064" cy="698376"/>
            </a:xfrm>
            <a:prstGeom prst="mathMinus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189325" y="2931790"/>
                <a:ext cx="4310667" cy="8334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U</m:t>
                      </m:r>
                      <m:r>
                        <a:rPr lang="en-US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20</m:t>
                              </m:r>
                            </m:sup>
                          </m:sSup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ru-RU" sz="2400" b="0" i="1" baseline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−6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π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ru-RU" sz="24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326" y="3909054"/>
                <a:ext cx="4310667" cy="1111244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2987824" y="3939902"/>
                <a:ext cx="16855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  <a:ea typeface="Cambria Math"/>
                        </a:rPr>
                        <m:t>=1270 ТВ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5253204"/>
                <a:ext cx="1685590" cy="615553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755576" y="4299942"/>
                <a:ext cx="246606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/>
                          <a:ea typeface="Cambria Math"/>
                        </a:rPr>
                        <m:t>=1270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ru-RU" sz="2400">
                              <a:latin typeface="Cambria Math"/>
                              <a:ea typeface="Cambria Math"/>
                            </a:rPr>
                            <m:t>×10</m:t>
                          </m:r>
                        </m:e>
                        <m:sup>
                          <m:r>
                            <a:rPr lang="ru-RU" sz="2400">
                              <a:latin typeface="Cambria Math"/>
                              <a:ea typeface="Cambria Math"/>
                            </a:rPr>
                            <m:t>1</m:t>
                          </m:r>
                          <m:r>
                            <a:rPr lang="ru-RU" sz="24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>
                          <a:latin typeface="Cambria Math"/>
                          <a:ea typeface="Cambria Math"/>
                        </a:rPr>
                        <m:t>В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5733257"/>
                <a:ext cx="2466060" cy="615553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70321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4.81481E-6 C 0.08455 4.81481E-6 0.15365 0.04475 0.15365 0.1003 C 0.15365 0.15586 0.08455 0.20092 5E-6 0.20092 C -0.08472 0.20092 -0.15348 0.15586 -0.15348 0.1003 C -0.15348 0.04475 -0.08472 4.81481E-6 5E-6 4.81481E-6 Z " pathEditMode="relative" rAng="0" ptsTypes="fffff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9" grpId="1" animBg="1"/>
      <p:bldP spid="10" grpId="0" animBg="1"/>
      <p:bldP spid="17" grpId="0" build="p"/>
      <p:bldP spid="18" grpId="0" animBg="1"/>
      <p:bldP spid="20" grpId="0" animBg="1"/>
      <p:bldP spid="21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11560" y="775157"/>
            <a:ext cx="853244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какого из медных проводников сопротивление больше и во сколько раз, если: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А). Площадь сечения проводов одинакова, а длина одного провода в 3 раза больше другого?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 smtClean="0"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Б)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Длина проводов одинакова, а площадь сечения второго больше первого в 2,5 раза?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Сопротивление.gif"/>
          <p:cNvPicPr>
            <a:picLocks noChangeAspect="1"/>
          </p:cNvPicPr>
          <p:nvPr/>
        </p:nvPicPr>
        <p:blipFill>
          <a:blip r:embed="rId2" cstate="print"/>
          <a:srcRect t="37000" r="74107" b="59250"/>
          <a:stretch>
            <a:fillRect/>
          </a:stretch>
        </p:blipFill>
        <p:spPr>
          <a:xfrm>
            <a:off x="5076056" y="3429000"/>
            <a:ext cx="2071702" cy="21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опротивление.gif"/>
          <p:cNvPicPr>
            <a:picLocks noChangeAspect="1"/>
          </p:cNvPicPr>
          <p:nvPr/>
        </p:nvPicPr>
        <p:blipFill>
          <a:blip r:embed="rId2" cstate="print"/>
          <a:srcRect t="49500" r="73782" b="38109"/>
          <a:stretch>
            <a:fillRect/>
          </a:stretch>
        </p:blipFill>
        <p:spPr>
          <a:xfrm>
            <a:off x="5148064" y="3789040"/>
            <a:ext cx="2071702" cy="42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опротивление.gif"/>
          <p:cNvPicPr>
            <a:picLocks noChangeAspect="1"/>
          </p:cNvPicPr>
          <p:nvPr/>
        </p:nvPicPr>
        <p:blipFill>
          <a:blip r:embed="rId2" cstate="print"/>
          <a:srcRect t="8290" r="74094" b="87565"/>
          <a:stretch>
            <a:fillRect/>
          </a:stretch>
        </p:blipFill>
        <p:spPr>
          <a:xfrm>
            <a:off x="3491880" y="2708920"/>
            <a:ext cx="1875248" cy="214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Сопротивление.gif"/>
          <p:cNvPicPr>
            <a:picLocks noChangeAspect="1"/>
          </p:cNvPicPr>
          <p:nvPr/>
        </p:nvPicPr>
        <p:blipFill>
          <a:blip r:embed="rId2" cstate="print"/>
          <a:srcRect t="18652" r="58551" b="77203"/>
          <a:stretch>
            <a:fillRect/>
          </a:stretch>
        </p:blipFill>
        <p:spPr>
          <a:xfrm>
            <a:off x="3419872" y="2348880"/>
            <a:ext cx="4786346" cy="2353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 descr="businessman_wh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92280" y="4797152"/>
            <a:ext cx="1872208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Овал 11"/>
          <p:cNvSpPr/>
          <p:nvPr/>
        </p:nvSpPr>
        <p:spPr>
          <a:xfrm>
            <a:off x="179512" y="836712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pic>
        <p:nvPicPr>
          <p:cNvPr id="15" name="Picture 24" descr="http://s19.rimg.info/441777720e721538fff20fab7ed82c5a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6093296"/>
            <a:ext cx="520189" cy="52019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835696" y="44624"/>
            <a:ext cx="53287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задач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3528" y="4581128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27584" y="4581128"/>
            <a:ext cx="626469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Проволоку согнули пополам и включили в сеть. Как изменилось сопротивление проводника?</a:t>
            </a:r>
            <a:endParaRPr lang="ru-RU" sz="22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6672"/>
            <a:ext cx="64807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Длина медного провода 200 м, площадь поперечного сечения 2 мм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. Чему равно сопротивление такого проводника?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126466"/>
            <a:ext cx="81003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Никелиновый провод длиной 50 м и площадью поперечного сечения 0,5 мм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 включён в электрическую цепь с напряжением 220 В. Определите силу тока в этой цепи?</a:t>
            </a:r>
            <a:endParaRPr lang="ru-RU" sz="2200" dirty="0"/>
          </a:p>
        </p:txBody>
      </p:sp>
      <p:pic>
        <p:nvPicPr>
          <p:cNvPr id="8" name="Рисунок 7" descr="AN_01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60648"/>
            <a:ext cx="1996861" cy="158417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251520" y="476672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0" name="Овал 9"/>
          <p:cNvSpPr/>
          <p:nvPr/>
        </p:nvSpPr>
        <p:spPr>
          <a:xfrm>
            <a:off x="323528" y="2132856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pic>
        <p:nvPicPr>
          <p:cNvPr id="12" name="Picture 24" descr="http://s19.rimg.info/441777720e721538fff20fab7ed82c5a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093296"/>
            <a:ext cx="520189" cy="52019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29322" y="5357826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20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1"/>
          </p:cNvCxnSpPr>
          <p:nvPr/>
        </p:nvCxnSpPr>
        <p:spPr>
          <a:xfrm rot="10800000">
            <a:off x="4929190" y="5572140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6715140" y="5572140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4714876" y="535782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572397" y="4572009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715670" y="464265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4929190" y="4429132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6357951" y="4429132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5892809" y="4464851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6143636" y="4429132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679157" y="4822041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7572396" y="5429264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7429520" y="471488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5036347" y="5964255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6964379" y="5964255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6143636" y="6143644"/>
            <a:ext cx="500066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0800000">
            <a:off x="5429256" y="6357958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>
            <a:off x="6643703" y="6357958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0" name="Объект 39"/>
          <p:cNvGraphicFramePr>
            <a:graphicFrameLocks noChangeAspect="1"/>
          </p:cNvGraphicFramePr>
          <p:nvPr/>
        </p:nvGraphicFramePr>
        <p:xfrm>
          <a:off x="1071538" y="4572008"/>
          <a:ext cx="2754277" cy="1054106"/>
        </p:xfrm>
        <a:graphic>
          <a:graphicData uri="http://schemas.openxmlformats.org/presentationml/2006/ole">
            <p:oleObj spid="_x0000_s35842" name="Формула" r:id="rId3" imgW="1028254" imgH="393529" progId="">
              <p:embed/>
            </p:oleObj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2643174" y="4357694"/>
            <a:ext cx="1428760" cy="142876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2643174" y="500042"/>
            <a:ext cx="5500726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643174" y="4286256"/>
            <a:ext cx="1500198" cy="150019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1560" y="98072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Причиной сопротивления проводника является взаимодействие электронов с ионами кристаллической решетки металла.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691680" y="1700808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Можно предположить, что сопротивление проводника зависит от :</a:t>
            </a:r>
          </a:p>
          <a:p>
            <a:r>
              <a:rPr lang="ru-RU" dirty="0" smtClean="0"/>
              <a:t>1  длины проводника</a:t>
            </a:r>
          </a:p>
          <a:p>
            <a:r>
              <a:rPr lang="ru-RU" dirty="0" smtClean="0"/>
              <a:t>2 площади  поперечного сечения проводника</a:t>
            </a:r>
          </a:p>
          <a:p>
            <a:r>
              <a:rPr lang="ru-RU" dirty="0" smtClean="0"/>
              <a:t>3 вещества из которого он изготовлен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vertical)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6" grpId="0" animBg="1"/>
      <p:bldP spid="46" grpId="0" animBg="1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7"/>
            <a:ext cx="5400600" cy="576064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</a:rPr>
              <a:t>Основные выводы</a:t>
            </a:r>
            <a:endParaRPr lang="ru-RU" sz="3600" b="1" dirty="0">
              <a:solidFill>
                <a:srgbClr val="C0000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5566"/>
                <a:ext cx="8229600" cy="3888432"/>
              </a:xfrm>
            </p:spPr>
            <p:txBody>
              <a:bodyPr>
                <a:noAutofit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ru-RU" sz="2200" b="1" dirty="0">
                    <a:latin typeface="Times New Roman" pitchFamily="18" charset="0"/>
                    <a:cs typeface="Times New Roman" pitchFamily="18" charset="0"/>
                  </a:rPr>
                  <a:t>Сопротивление проводника прямо пропорционально длине проводника, обратно пропорционально площади поперечного сечения и зависит от вещества.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ru-RU" sz="2200" b="1" dirty="0">
                    <a:latin typeface="Times New Roman" pitchFamily="18" charset="0"/>
                    <a:cs typeface="Times New Roman" pitchFamily="18" charset="0"/>
                  </a:rPr>
                  <a:t>Удельное сопротивление проводника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—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это сопротивление проводника из данного вещества с площадью поперечного сечения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длиной 1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м.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Площадь поперечного сечения проводника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для удобства измеряют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в </a:t>
                </a:r>
                <a:r>
                  <a:rPr lang="ru-RU" sz="2200" u="sng" dirty="0">
                    <a:latin typeface="Times New Roman" pitchFamily="18" charset="0"/>
                    <a:cs typeface="Times New Roman" pitchFamily="18" charset="0"/>
                  </a:rPr>
                  <a:t>квадратных миллиметрах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, поэтому удельное сопротивление проводника имеет соответствующие единицы измерения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20755"/>
                <a:ext cx="8229600" cy="5184576"/>
              </a:xfrm>
              <a:blipFill rotWithShape="1">
                <a:blip r:embed="rId2" cstate="print"/>
                <a:stretch>
                  <a:fillRect l="-741" t="-9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60325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33968"/>
            <a:ext cx="7429552" cy="923330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задание: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505670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§ </a:t>
            </a:r>
            <a:r>
              <a:rPr lang="ru-RU" sz="4800" b="1" dirty="0" smtClean="0"/>
              <a:t>45, 46 </a:t>
            </a:r>
            <a:r>
              <a:rPr lang="ru-RU" sz="4800" b="1" dirty="0" err="1" smtClean="0"/>
              <a:t>упр</a:t>
            </a:r>
            <a:r>
              <a:rPr lang="ru-RU" sz="4800" b="1" dirty="0" smtClean="0"/>
              <a:t> 30 (1.2)</a:t>
            </a:r>
            <a:endParaRPr lang="ru-RU" sz="5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опротивление.gif"/>
          <p:cNvPicPr>
            <a:picLocks noChangeAspect="1"/>
          </p:cNvPicPr>
          <p:nvPr/>
        </p:nvPicPr>
        <p:blipFill>
          <a:blip r:embed="rId2" cstate="print"/>
          <a:srcRect r="48929" b="69500"/>
          <a:stretch>
            <a:fillRect/>
          </a:stretch>
        </p:blipFill>
        <p:spPr>
          <a:xfrm>
            <a:off x="1907704" y="2132856"/>
            <a:ext cx="4929222" cy="210266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67544" y="83671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на опыте проверить зависимость сопротивления проводника от его длины?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56793"/>
            <a:ext cx="785818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683568" y="2924944"/>
            <a:ext cx="2088232" cy="195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>
            <a:off x="2987824" y="2924944"/>
            <a:ext cx="17281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500034" y="2730203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4571999" y="1944386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00828" y="2015029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1"/>
          </p:cNvCxnSpPr>
          <p:nvPr/>
        </p:nvCxnSpPr>
        <p:spPr>
          <a:xfrm flipH="1" flipV="1">
            <a:off x="683568" y="1772816"/>
            <a:ext cx="1030912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20" idx="3"/>
          </p:cNvCxnSpPr>
          <p:nvPr/>
        </p:nvCxnSpPr>
        <p:spPr>
          <a:xfrm flipH="1" flipV="1">
            <a:off x="3917658" y="1771106"/>
            <a:ext cx="797218" cy="17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2523131" y="2885581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773510" y="2851226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64315" y="2194418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571998" y="2801641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429124" y="2087261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331640" y="1268760"/>
            <a:ext cx="1588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99992" y="1268760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555776" y="1052736"/>
            <a:ext cx="500066" cy="43204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8" name="Прямая соединительная линия 17"/>
          <p:cNvCxnSpPr>
            <a:stCxn id="17" idx="2"/>
          </p:cNvCxnSpPr>
          <p:nvPr/>
        </p:nvCxnSpPr>
        <p:spPr>
          <a:xfrm flipH="1" flipV="1">
            <a:off x="1341330" y="1267052"/>
            <a:ext cx="1214446" cy="1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59832" y="1268760"/>
            <a:ext cx="1428760" cy="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131840" y="1556792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27" name="Прямая соединительная линия 26"/>
          <p:cNvCxnSpPr>
            <a:stCxn id="20" idx="1"/>
          </p:cNvCxnSpPr>
          <p:nvPr/>
        </p:nvCxnSpPr>
        <p:spPr>
          <a:xfrm flipH="1">
            <a:off x="2483768" y="1771106"/>
            <a:ext cx="648072" cy="17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424613" y="1873761"/>
          <a:ext cx="1190625" cy="1054100"/>
        </p:xfrm>
        <a:graphic>
          <a:graphicData uri="http://schemas.openxmlformats.org/presentationml/2006/ole">
            <p:oleObj spid="_x0000_s2052" name="Формула" r:id="rId3" imgW="444307" imgH="393529" progId="">
              <p:embed/>
            </p:oleObj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6286512" y="1730865"/>
            <a:ext cx="1500198" cy="13573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42844" y="4374071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57422" y="4445509"/>
            <a:ext cx="6572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Длина проводника увеличилась в 2 раза и сопротивление проводника увеличилось в 2 раза.</a:t>
            </a:r>
            <a:endParaRPr lang="ru-RU" sz="2200" dirty="0"/>
          </a:p>
        </p:txBody>
      </p:sp>
      <p:sp>
        <p:nvSpPr>
          <p:cNvPr id="38" name="TextBox 37"/>
          <p:cNvSpPr txBox="1"/>
          <p:nvPr/>
        </p:nvSpPr>
        <p:spPr>
          <a:xfrm>
            <a:off x="4714876" y="5659955"/>
            <a:ext cx="1357322" cy="769441"/>
          </a:xfrm>
          <a:prstGeom prst="rect">
            <a:avLst/>
          </a:prstGeom>
          <a:solidFill>
            <a:srgbClr val="F9F5BF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R~ L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7584" y="260648"/>
            <a:ext cx="5976664" cy="584775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Проведем опыт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>
            <a:off x="1893075" y="4964917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1" name="Picture 6" descr="C:\Documents and Settings\Борис\Мои документы\Мои рисунки\Рисунок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0"/>
            <a:ext cx="1351731" cy="16206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7" grpId="0" animBg="1"/>
      <p:bldP spid="20" grpId="0" animBg="1"/>
      <p:bldP spid="34" grpId="0" animBg="1"/>
      <p:bldP spid="35" grpId="0"/>
      <p:bldP spid="36" grpId="0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противление.gif"/>
          <p:cNvPicPr>
            <a:picLocks noChangeAspect="1"/>
          </p:cNvPicPr>
          <p:nvPr/>
        </p:nvPicPr>
        <p:blipFill>
          <a:blip r:embed="rId2" cstate="print"/>
          <a:srcRect t="30500" r="60714" b="30500"/>
          <a:stretch>
            <a:fillRect/>
          </a:stretch>
        </p:blipFill>
        <p:spPr>
          <a:xfrm>
            <a:off x="2699792" y="3573016"/>
            <a:ext cx="4104456" cy="2228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99592" y="1196752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на опыте проверить зависимость сопротивления проводника от его площади  поперечного сечения ? 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19655"/>
            <a:ext cx="568863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Проведем опыт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00166" y="2780928"/>
            <a:ext cx="785818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0800000">
            <a:off x="500034" y="3284536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2714612" y="3286124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107522" y="2892818"/>
            <a:ext cx="785818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143241" y="1928009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86514" y="199865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500034" y="1785132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1928795" y="1785132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1463653" y="1820851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1714480" y="1785132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50001" y="2178041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2964249" y="2964255"/>
            <a:ext cx="643736" cy="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3000364" y="207088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284926" y="3856834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417114" y="3855694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1571604" y="4143380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10800000">
            <a:off x="857224" y="4429132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2143109" y="4429132"/>
            <a:ext cx="857249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1500166" y="3501008"/>
            <a:ext cx="785818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679423" y="3321049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2320909" y="3321049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>
            <a:off x="1071538" y="29289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0800000">
            <a:off x="2285984" y="29289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0800000">
            <a:off x="1071538" y="371316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0800000">
            <a:off x="2285985" y="3713163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8" name="Object 2"/>
          <p:cNvGraphicFramePr>
            <a:graphicFrameLocks noChangeAspect="1"/>
          </p:cNvGraphicFramePr>
          <p:nvPr/>
        </p:nvGraphicFramePr>
        <p:xfrm>
          <a:off x="5781671" y="1659447"/>
          <a:ext cx="1190625" cy="1054100"/>
        </p:xfrm>
        <a:graphic>
          <a:graphicData uri="http://schemas.openxmlformats.org/presentationml/2006/ole">
            <p:oleObj spid="_x0000_s3076" name="Формула" r:id="rId3" imgW="444307" imgH="393529" progId="">
              <p:embed/>
            </p:oleObj>
          </a:graphicData>
        </a:graphic>
      </p:graphicFrame>
      <p:sp>
        <p:nvSpPr>
          <p:cNvPr id="69" name="Прямоугольник 68"/>
          <p:cNvSpPr/>
          <p:nvPr/>
        </p:nvSpPr>
        <p:spPr>
          <a:xfrm>
            <a:off x="5643570" y="1500174"/>
            <a:ext cx="1500198" cy="13573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5214942" y="3106430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786182" y="3855822"/>
            <a:ext cx="5357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Сопротивление проводника обратно пропорционально площади его поперечного сечения</a:t>
            </a:r>
            <a:endParaRPr lang="ru-RU" sz="2200" dirty="0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rot="5400000">
            <a:off x="2946470" y="4483027"/>
            <a:ext cx="1394139" cy="46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786446" y="5286388"/>
            <a:ext cx="2071702" cy="769441"/>
          </a:xfrm>
          <a:prstGeom prst="rect">
            <a:avLst/>
          </a:prstGeom>
          <a:solidFill>
            <a:srgbClr val="F9F5BF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R~</a:t>
            </a: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/S 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4" name="Picture 6" descr="C:\Documents and Settings\Борис\Мои документы\Мои рисунки\Рисунок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0"/>
            <a:ext cx="1351731" cy="16206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5" grpId="0" animBg="1"/>
      <p:bldP spid="38" grpId="0" animBg="1"/>
      <p:bldP spid="41" grpId="0" animBg="1"/>
      <p:bldP spid="69" grpId="0" animBg="1"/>
      <p:bldP spid="70" grpId="0"/>
      <p:bldP spid="71" grpId="0"/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противление.gif"/>
          <p:cNvPicPr>
            <a:picLocks noChangeAspect="1"/>
          </p:cNvPicPr>
          <p:nvPr/>
        </p:nvPicPr>
        <p:blipFill>
          <a:blip r:embed="rId2" cstate="print"/>
          <a:srcRect t="69509" r="63929" b="3811"/>
          <a:stretch>
            <a:fillRect/>
          </a:stretch>
        </p:blipFill>
        <p:spPr>
          <a:xfrm>
            <a:off x="2699792" y="2780928"/>
            <a:ext cx="378621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вы думаете, одинаково ли сопротивление проводников одинаковой толщины и длины, но сделанных из разного материала?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4176464" cy="584775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Проведем опыт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3142454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stCxn id="3" idx="1"/>
          </p:cNvCxnSpPr>
          <p:nvPr/>
        </p:nvCxnSpPr>
        <p:spPr>
          <a:xfrm rot="10800000">
            <a:off x="500034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0800000">
            <a:off x="2285984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285720" y="314245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143241" y="2356637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6514" y="2427280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500034" y="2213760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1928795" y="2213760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463653" y="2249479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714480" y="2213760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50001" y="2606669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43240" y="3213892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3000364" y="249951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607191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535223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1714480" y="3928272"/>
            <a:ext cx="500066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>
            <a:off x="1000100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2214547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286512" y="3142454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единительная линия 21"/>
          <p:cNvCxnSpPr>
            <a:stCxn id="21" idx="1"/>
          </p:cNvCxnSpPr>
          <p:nvPr/>
        </p:nvCxnSpPr>
        <p:spPr>
          <a:xfrm rot="10800000">
            <a:off x="5286380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7072330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072066" y="314245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7929587" y="2356637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072860" y="2427280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5286380" y="2213760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6715141" y="2213760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6249999" y="2249479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6500826" y="2213760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036347" y="2606669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929586" y="3213892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7786710" y="249951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5393537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321569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6500826" y="3928272"/>
            <a:ext cx="500066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0800000">
            <a:off x="5786446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7000893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28662" y="1285860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Нихром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57818" y="1285860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Сталь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42976" y="5715016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57522" y="5572140"/>
            <a:ext cx="5786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Сопротивление проводника зависит от материала, из которого изготовлен проводник.</a:t>
            </a:r>
            <a:endParaRPr lang="ru-RU" sz="2200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5400000">
            <a:off x="2893208" y="6107925"/>
            <a:ext cx="928693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5" name="Picture 6" descr="C:\Documents and Settings\Борис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0"/>
            <a:ext cx="1351731" cy="1620662"/>
          </a:xfrm>
          <a:prstGeom prst="rect">
            <a:avLst/>
          </a:prstGeom>
          <a:noFill/>
        </p:spPr>
      </p:pic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909638" y="4714875"/>
          <a:ext cx="2278062" cy="660400"/>
        </p:xfrm>
        <a:graphic>
          <a:graphicData uri="http://schemas.openxmlformats.org/presentationml/2006/ole">
            <p:oleObj spid="_x0000_s4104" name="Формула" r:id="rId4" imgW="1447800" imgH="419100" progId="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5357818" y="4643446"/>
          <a:ext cx="3039362" cy="857256"/>
        </p:xfrm>
        <a:graphic>
          <a:graphicData uri="http://schemas.openxmlformats.org/presentationml/2006/ole">
            <p:oleObj spid="_x0000_s4105" name="Формула" r:id="rId5" imgW="1485900" imgH="419100" progId="">
              <p:embed/>
            </p:oleObj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5580112" y="508518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508104" y="494116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8" grpId="0" animBg="1"/>
      <p:bldP spid="21" grpId="0" animBg="1"/>
      <p:bldP spid="33" grpId="0" animBg="1"/>
      <p:bldP spid="36" grpId="0" animBg="1"/>
      <p:bldP spid="39" grpId="0"/>
      <p:bldP spid="40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2845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Чем длиннее проводник, тем больше его сопротивление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Чем толще проводник, тем меньше его сопротивление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Сопротивления проводников одинаковой длины и толщины могут быть различны, в зависимости от вещества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915816" y="274639"/>
            <a:ext cx="3672408" cy="562074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</a:rPr>
              <a:t>Выводы</a:t>
            </a:r>
            <a:endParaRPr lang="ru-RU" sz="40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09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1099</TotalTime>
  <Words>519</Words>
  <Application>Microsoft Office PowerPoint</Application>
  <PresentationFormat>Экран (4:3)</PresentationFormat>
  <Paragraphs>178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Выводы</vt:lpstr>
      <vt:lpstr>Слайд 10</vt:lpstr>
      <vt:lpstr>Удельное сопротивление</vt:lpstr>
      <vt:lpstr>Расчет сопротивления и единицы измерения</vt:lpstr>
      <vt:lpstr>Удельное  электрическое сопротивление некоторых веществ ( при t=20 C)</vt:lpstr>
      <vt:lpstr>Слайд 14</vt:lpstr>
      <vt:lpstr> </vt:lpstr>
      <vt:lpstr>Какое напряжение должно быть на эбонитовом диске толщиной 1 мм, чтобы через него прошел ток в 1 мкА? Диаметр диска составляет 1 см.</vt:lpstr>
      <vt:lpstr>Какое напряжение должно быть на эбонитовом диске толщиной 1 мм, чтобы через него прошел ток в 1 мкА? Диаметр диска составляет 1 см.</vt:lpstr>
      <vt:lpstr>Слайд 18</vt:lpstr>
      <vt:lpstr>Слайд 19</vt:lpstr>
      <vt:lpstr>Основные выводы</vt:lpstr>
      <vt:lpstr>Слайд 21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Евгения</cp:lastModifiedBy>
  <cp:revision>66</cp:revision>
  <dcterms:created xsi:type="dcterms:W3CDTF">2010-09-18T11:53:10Z</dcterms:created>
  <dcterms:modified xsi:type="dcterms:W3CDTF">2019-05-12T05:44:14Z</dcterms:modified>
</cp:coreProperties>
</file>