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76" r:id="rId3"/>
    <p:sldId id="271" r:id="rId4"/>
    <p:sldId id="272" r:id="rId5"/>
    <p:sldId id="265" r:id="rId6"/>
    <p:sldId id="261" r:id="rId7"/>
    <p:sldId id="259" r:id="rId8"/>
    <p:sldId id="260" r:id="rId9"/>
    <p:sldId id="267" r:id="rId10"/>
    <p:sldId id="268" r:id="rId11"/>
    <p:sldId id="283" r:id="rId12"/>
    <p:sldId id="269" r:id="rId13"/>
    <p:sldId id="273" r:id="rId14"/>
    <p:sldId id="274" r:id="rId15"/>
    <p:sldId id="275" r:id="rId16"/>
    <p:sldId id="280" r:id="rId17"/>
    <p:sldId id="277" r:id="rId18"/>
    <p:sldId id="279" r:id="rId19"/>
    <p:sldId id="281" r:id="rId20"/>
    <p:sldId id="282" r:id="rId21"/>
    <p:sldId id="26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579" autoAdjust="0"/>
  </p:normalViewPr>
  <p:slideViewPr>
    <p:cSldViewPr>
      <p:cViewPr varScale="1">
        <p:scale>
          <a:sx n="44" d="100"/>
          <a:sy n="44" d="100"/>
        </p:scale>
        <p:origin x="-6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2605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65E9D-F1E5-450C-82EE-950F32120DF9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4D4A8A-0995-456C-8149-7399A5D8D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4F25A8-FDD9-472A-8B99-A8C4F76D20BD}" type="slidenum">
              <a:rPr lang="ru-RU"/>
              <a:pPr/>
              <a:t>6</a:t>
            </a:fld>
            <a:endParaRPr lang="ru-RU"/>
          </a:p>
        </p:txBody>
      </p:sp>
      <p:sp>
        <p:nvSpPr>
          <p:cNvPr id="2253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22531" name="Rectangle 3"/>
          <p:cNvSpPr txBox="1">
            <a:spLocks noGrp="1" noChangeArrowheads="1"/>
          </p:cNvSpPr>
          <p:nvPr>
            <p:ph type="body" idx="1"/>
          </p:nvPr>
        </p:nvSpPr>
        <p:spPr>
          <a:ln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857EA6-7BD2-4BB8-A2A0-4D9EBE95D557}" type="slidenum">
              <a:rPr lang="ru-RU"/>
              <a:pPr/>
              <a:t>7</a:t>
            </a:fld>
            <a:endParaRPr lang="ru-RU"/>
          </a:p>
        </p:txBody>
      </p:sp>
      <p:sp>
        <p:nvSpPr>
          <p:cNvPr id="25602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25603" name="Rectangle 3"/>
          <p:cNvSpPr txBox="1">
            <a:spLocks noGrp="1" noChangeArrowheads="1"/>
          </p:cNvSpPr>
          <p:nvPr>
            <p:ph type="body" idx="1"/>
          </p:nvPr>
        </p:nvSpPr>
        <p:spPr>
          <a:ln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F9315E-417E-41D8-8682-9E17E5E509A1}" type="slidenum">
              <a:rPr lang="ru-RU"/>
              <a:pPr/>
              <a:t>8</a:t>
            </a:fld>
            <a:endParaRPr lang="ru-RU"/>
          </a:p>
        </p:txBody>
      </p:sp>
      <p:sp>
        <p:nvSpPr>
          <p:cNvPr id="2765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27651" name="Rectangle 3"/>
          <p:cNvSpPr txBox="1">
            <a:spLocks noGrp="1" noChangeArrowheads="1"/>
          </p:cNvSpPr>
          <p:nvPr>
            <p:ph type="body" idx="1"/>
          </p:nvPr>
        </p:nvSpPr>
        <p:spPr>
          <a:ln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203C-A6D5-420A-95D3-2CDD090792E8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C4097-ECCC-4427-B6C4-8993835B0C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203C-A6D5-420A-95D3-2CDD090792E8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C4097-ECCC-4427-B6C4-8993835B0C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203C-A6D5-420A-95D3-2CDD090792E8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C4097-ECCC-4427-B6C4-8993835B0C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203C-A6D5-420A-95D3-2CDD090792E8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C4097-ECCC-4427-B6C4-8993835B0C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203C-A6D5-420A-95D3-2CDD090792E8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C4097-ECCC-4427-B6C4-8993835B0C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203C-A6D5-420A-95D3-2CDD090792E8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C4097-ECCC-4427-B6C4-8993835B0C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203C-A6D5-420A-95D3-2CDD090792E8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C4097-ECCC-4427-B6C4-8993835B0C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203C-A6D5-420A-95D3-2CDD090792E8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C4097-ECCC-4427-B6C4-8993835B0C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203C-A6D5-420A-95D3-2CDD090792E8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C4097-ECCC-4427-B6C4-8993835B0C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203C-A6D5-420A-95D3-2CDD090792E8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C4097-ECCC-4427-B6C4-8993835B0C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203C-A6D5-420A-95D3-2CDD090792E8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C4097-ECCC-4427-B6C4-8993835B0C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3203C-A6D5-420A-95D3-2CDD090792E8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C4097-ECCC-4427-B6C4-8993835B0C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1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2.xml"/><Relationship Id="rId5" Type="http://schemas.openxmlformats.org/officeDocument/2006/relationships/slide" Target="slide10.xml"/><Relationship Id="rId4" Type="http://schemas.openxmlformats.org/officeDocument/2006/relationships/slide" Target="slide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footekrank.ru/uploads/posts/1277601750_travma-kolena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 урока: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Скелет человека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1785926"/>
            <a:ext cx="7215238" cy="385287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План урока:</a:t>
            </a:r>
          </a:p>
          <a:p>
            <a:pPr algn="just"/>
            <a:r>
              <a:rPr lang="ru-RU" dirty="0" smtClean="0"/>
              <a:t>      </a:t>
            </a:r>
            <a:r>
              <a:rPr lang="ru-RU" dirty="0" smtClean="0">
                <a:hlinkClick r:id="rId2" action="ppaction://hlinksldjump"/>
              </a:rPr>
              <a:t>Вступление</a:t>
            </a:r>
            <a:r>
              <a:rPr lang="ru-RU" dirty="0" smtClean="0"/>
              <a:t> </a:t>
            </a:r>
          </a:p>
          <a:p>
            <a:pPr algn="just"/>
            <a:r>
              <a:rPr lang="ru-RU" dirty="0" smtClean="0">
                <a:hlinkClick r:id="rId3" action="ppaction://hlinksldjump"/>
              </a:rPr>
              <a:t>1.Анатомический </a:t>
            </a:r>
            <a:r>
              <a:rPr lang="ru-RU" dirty="0" smtClean="0">
                <a:hlinkClick r:id="rId3" action="ppaction://hlinksldjump"/>
              </a:rPr>
              <a:t>диктант</a:t>
            </a:r>
            <a:endParaRPr lang="ru-RU" dirty="0" smtClean="0"/>
          </a:p>
          <a:p>
            <a:pPr algn="just"/>
            <a:r>
              <a:rPr lang="ru-RU" dirty="0" smtClean="0">
                <a:hlinkClick r:id="rId4" action="ppaction://hlinksldjump"/>
              </a:rPr>
              <a:t>2. Наведи порядок</a:t>
            </a:r>
            <a:endParaRPr lang="ru-RU" dirty="0" smtClean="0"/>
          </a:p>
          <a:p>
            <a:pPr algn="just"/>
            <a:r>
              <a:rPr lang="ru-RU" dirty="0" smtClean="0">
                <a:hlinkClick r:id="rId5" action="ppaction://hlinksldjump"/>
              </a:rPr>
              <a:t>3. Найди меня</a:t>
            </a:r>
            <a:endParaRPr lang="ru-RU" dirty="0" smtClean="0"/>
          </a:p>
          <a:p>
            <a:pPr algn="just"/>
            <a:r>
              <a:rPr lang="ru-RU" dirty="0" smtClean="0">
                <a:hlinkClick r:id="rId5" action="ppaction://hlinksldjump"/>
              </a:rPr>
              <a:t>4. Физкультминутка</a:t>
            </a:r>
            <a:endParaRPr lang="ru-RU" dirty="0" smtClean="0"/>
          </a:p>
          <a:p>
            <a:pPr algn="just"/>
            <a:r>
              <a:rPr lang="ru-RU" dirty="0" smtClean="0">
                <a:hlinkClick r:id="rId6" action="ppaction://hlinksldjump"/>
              </a:rPr>
              <a:t>5. Служба спасения 911 </a:t>
            </a:r>
            <a:endParaRPr lang="ru-RU" dirty="0" smtClean="0"/>
          </a:p>
          <a:p>
            <a:pPr algn="just"/>
            <a:r>
              <a:rPr lang="ru-RU" dirty="0" smtClean="0">
                <a:hlinkClick r:id="" action="ppaction://noaction"/>
              </a:rPr>
              <a:t>6. Врачебный консилиум </a:t>
            </a:r>
            <a:endParaRPr lang="ru-RU" dirty="0" smtClean="0"/>
          </a:p>
          <a:p>
            <a:pPr algn="just"/>
            <a:r>
              <a:rPr lang="ru-RU" dirty="0" smtClean="0">
                <a:hlinkClick r:id="rId7" action="ppaction://hlinksldjump"/>
              </a:rPr>
              <a:t>7. О чем говорят эти рисунки?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 меня 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643174" y="1285860"/>
            <a:ext cx="36647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Работа со скелетом 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785926"/>
            <a:ext cx="24225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Внимание 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20"/>
          <p:cNvSpPr>
            <a:spLocks noChangeArrowheads="1"/>
          </p:cNvSpPr>
          <p:nvPr/>
        </p:nvSpPr>
        <p:spPr bwMode="auto">
          <a:xfrm>
            <a:off x="1643042" y="1928802"/>
            <a:ext cx="4284662" cy="4319587"/>
          </a:xfrm>
          <a:prstGeom prst="verticalScroll">
            <a:avLst>
              <a:gd name="adj" fmla="val 12500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800" dirty="0"/>
              <a:t>В </a:t>
            </a:r>
            <a:r>
              <a:rPr lang="ru-RU" sz="1800" dirty="0" err="1"/>
              <a:t>скелетонии</a:t>
            </a:r>
            <a:r>
              <a:rPr lang="ru-RU" sz="1800" dirty="0"/>
              <a:t> беспорядок</a:t>
            </a:r>
          </a:p>
          <a:p>
            <a:pPr algn="ctr"/>
            <a:r>
              <a:rPr lang="ru-RU" sz="1800" dirty="0"/>
              <a:t>Связки все пришли в упадок</a:t>
            </a:r>
          </a:p>
          <a:p>
            <a:pPr algn="ctr"/>
            <a:r>
              <a:rPr lang="ru-RU" sz="1800" dirty="0"/>
              <a:t>Сразу кости взбунтовались</a:t>
            </a:r>
          </a:p>
          <a:p>
            <a:pPr algn="ctr"/>
            <a:r>
              <a:rPr lang="ru-RU" sz="1800" dirty="0"/>
              <a:t>И куда-то разбежались.</a:t>
            </a:r>
          </a:p>
          <a:p>
            <a:pPr algn="ctr"/>
            <a:r>
              <a:rPr lang="ru-RU" sz="1800" dirty="0"/>
              <a:t>Мы помочь должны стране-</a:t>
            </a:r>
          </a:p>
          <a:p>
            <a:pPr algn="ctr"/>
            <a:r>
              <a:rPr lang="ru-RU" sz="1800" dirty="0"/>
              <a:t>Вместе справимся вполне.</a:t>
            </a:r>
          </a:p>
          <a:p>
            <a:pPr algn="ctr"/>
            <a:r>
              <a:rPr lang="ru-RU" sz="1800" dirty="0"/>
              <a:t>Перепись произведем-</a:t>
            </a:r>
          </a:p>
          <a:p>
            <a:pPr algn="ctr"/>
            <a:r>
              <a:rPr lang="ru-RU" sz="1800" dirty="0"/>
              <a:t>Место всем костям найдем.</a:t>
            </a:r>
          </a:p>
          <a:p>
            <a:pPr algn="ctr"/>
            <a:r>
              <a:rPr lang="ru-RU" sz="1800" dirty="0"/>
              <a:t>И порядок </a:t>
            </a:r>
            <a:r>
              <a:rPr lang="ru-RU" sz="1800" dirty="0" smtClean="0"/>
              <a:t>воцарится</a:t>
            </a:r>
            <a:r>
              <a:rPr lang="ru-RU" sz="1800" dirty="0"/>
              <a:t>,</a:t>
            </a:r>
          </a:p>
          <a:p>
            <a:pPr algn="ctr"/>
            <a:r>
              <a:rPr lang="ru-RU" sz="1800" dirty="0"/>
              <a:t>Кости будут веселиться.</a:t>
            </a:r>
          </a:p>
          <a:p>
            <a:pPr algn="ctr"/>
            <a:r>
              <a:rPr lang="ru-RU" sz="1800" dirty="0"/>
              <a:t>А скелет сможет опять </a:t>
            </a:r>
          </a:p>
          <a:p>
            <a:pPr algn="ctr"/>
            <a:r>
              <a:rPr lang="ru-RU" sz="1800" dirty="0"/>
              <a:t>буги-вуги танцевать.</a:t>
            </a:r>
          </a:p>
          <a:p>
            <a:pPr algn="ctr"/>
            <a:endParaRPr lang="ru-RU" sz="1800" dirty="0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8358214" y="5815584"/>
            <a:ext cx="785786" cy="756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5" descr="0_20007_bb571b4a_XL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2714620"/>
            <a:ext cx="3214678" cy="2741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28660" y="285728"/>
            <a:ext cx="4586262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Физминутка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Рисунок 2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 l="7657"/>
          <a:stretch>
            <a:fillRect/>
          </a:stretch>
        </p:blipFill>
        <p:spPr bwMode="auto">
          <a:xfrm>
            <a:off x="285720" y="1357298"/>
            <a:ext cx="3286148" cy="4643470"/>
          </a:xfrm>
          <a:prstGeom prst="rect">
            <a:avLst/>
          </a:prstGeom>
          <a:ln w="9525" cap="rnd">
            <a:solidFill>
              <a:srgbClr val="C0000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5" name="Прямоугольник 14"/>
          <p:cNvSpPr/>
          <p:nvPr/>
        </p:nvSpPr>
        <p:spPr>
          <a:xfrm>
            <a:off x="4071934" y="285728"/>
            <a:ext cx="4572000" cy="8217634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Раз грудинку, два грудинку,</a:t>
            </a:r>
            <a:b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Разотрем, расправив спинку.</a:t>
            </a:r>
            <a:b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Раз, два, три, четыре, пять,</a:t>
            </a:r>
            <a:b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Надо кровь нам разогнать.</a:t>
            </a:r>
          </a:p>
          <a:p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Растираем выше-выше,</a:t>
            </a:r>
            <a:b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Осторожней и потише,</a:t>
            </a:r>
            <a:b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Мышцы шеи раз, два, три,</a:t>
            </a:r>
            <a:b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Справа, слева разотри.</a:t>
            </a:r>
            <a:b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Точку мы найдем за ухом,</a:t>
            </a:r>
            <a:b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И улучшим орган слуха.</a:t>
            </a:r>
          </a:p>
          <a:p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Три, четыре, пять и шесть,</a:t>
            </a:r>
            <a:b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Мозгу надо пить и есть.</a:t>
            </a:r>
          </a:p>
          <a:p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Где седьмой мой позвонок?</a:t>
            </a:r>
            <a:b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Где высокий бугорок?</a:t>
            </a:r>
            <a:b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Раз виток и два виток,</a:t>
            </a:r>
            <a:b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Правлю нервный я поток. </a:t>
            </a:r>
          </a:p>
          <a:p>
            <a:endParaRPr lang="ru-RU" sz="1600" dirty="0" smtClean="0">
              <a:ln>
                <a:solidFill>
                  <a:schemeClr val="accent2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n>
                <a:solidFill>
                  <a:schemeClr val="accent2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n>
                <a:solidFill>
                  <a:schemeClr val="accent2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n>
                <a:solidFill>
                  <a:schemeClr val="accent2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n>
                <a:solidFill>
                  <a:schemeClr val="accent2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n>
                <a:solidFill>
                  <a:schemeClr val="accent2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n>
                <a:solidFill>
                  <a:schemeClr val="accent2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n>
                <a:solidFill>
                  <a:schemeClr val="accent2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n>
                <a:solidFill>
                  <a:schemeClr val="accent2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По надбровною дугою,</a:t>
            </a:r>
            <a:b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Водим нежно мы рукою,</a:t>
            </a:r>
            <a:b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Раз и два, раз и два,</a:t>
            </a:r>
            <a:b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Не болела б голова,</a:t>
            </a:r>
            <a:b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Три-четыре, три-четыре,</a:t>
            </a:r>
            <a:b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Лучше думать, дальше видеть.</a:t>
            </a:r>
          </a:p>
          <a:p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Чтобы нам полней дышать,</a:t>
            </a:r>
            <a:b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Надо ноздри потирать,</a:t>
            </a:r>
            <a:b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И при насморке, простуде,</a:t>
            </a:r>
            <a:b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Эти точки не забудем.</a:t>
            </a:r>
          </a:p>
          <a:p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У края - уха,</a:t>
            </a:r>
            <a:b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Найдите точки слуха,</a:t>
            </a:r>
            <a:b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У края - уха</a:t>
            </a:r>
            <a:b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Потрите точки слуха.</a:t>
            </a:r>
          </a:p>
          <a:p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Кисти руки,</a:t>
            </a:r>
            <a:b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Для активности потри.</a:t>
            </a:r>
          </a:p>
          <a:p>
            <a:r>
              <a:rPr lang="ru-RU" sz="1600" b="1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Сам себя я полечу, если только захочу</a:t>
            </a:r>
            <a:endParaRPr lang="ru-RU" sz="1600" dirty="0" smtClean="0">
              <a:ln>
                <a:solidFill>
                  <a:schemeClr val="accent2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n>
                  <a:solidFill>
                    <a:schemeClr val="accent2"/>
                  </a:solidFill>
                </a:ln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ln>
                <a:solidFill>
                  <a:schemeClr val="accent2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0_20007_bb571b4a_XL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3857628"/>
            <a:ext cx="3214678" cy="2741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8358214" y="6072206"/>
            <a:ext cx="785786" cy="78579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Определить вид травмы 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357694"/>
            <a:ext cx="371477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1571612"/>
            <a:ext cx="142876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1142984"/>
            <a:ext cx="150019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928662" y="4714884"/>
            <a:ext cx="350046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00694" y="2214554"/>
            <a:ext cx="285752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571472" y="17859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214678" y="192880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143636" y="328612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071802" y="492919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7072330" y="557214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714612" y="3357562"/>
            <a:ext cx="24288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 – предплечье</a:t>
            </a:r>
          </a:p>
          <a:p>
            <a:r>
              <a:rPr lang="ru-RU" dirty="0" smtClean="0"/>
              <a:t>2 – ключица</a:t>
            </a:r>
          </a:p>
          <a:p>
            <a:r>
              <a:rPr lang="ru-RU" dirty="0" smtClean="0"/>
              <a:t>3 – голень</a:t>
            </a:r>
          </a:p>
          <a:p>
            <a:r>
              <a:rPr lang="ru-RU" dirty="0" smtClean="0"/>
              <a:t>4 – бедро</a:t>
            </a:r>
          </a:p>
          <a:p>
            <a:r>
              <a:rPr lang="ru-RU" dirty="0" smtClean="0"/>
              <a:t>5 – позвоночник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7425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>Первая помощь при ушибах, переломах костей и вывихах суставов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800" b="1" i="1" dirty="0" smtClean="0"/>
              <a:t>Вывих сустава – стойкое смещение суставных костей</a:t>
            </a:r>
            <a:r>
              <a:rPr lang="ru-RU" sz="1800" dirty="0" smtClean="0"/>
              <a:t>, при котором головка одной кости, выходит из суставной ямки другой</a:t>
            </a:r>
          </a:p>
          <a:p>
            <a:endParaRPr lang="ru-RU" sz="800" dirty="0" smtClean="0"/>
          </a:p>
          <a:p>
            <a:r>
              <a:rPr lang="ru-RU" sz="1800" dirty="0" smtClean="0"/>
              <a:t>Если выход головки не полный – </a:t>
            </a:r>
            <a:r>
              <a:rPr lang="ru-RU" sz="1800" b="1" i="1" dirty="0" smtClean="0"/>
              <a:t>подвывих</a:t>
            </a:r>
          </a:p>
          <a:p>
            <a:endParaRPr lang="ru-RU" sz="800" dirty="0" smtClean="0"/>
          </a:p>
          <a:p>
            <a:r>
              <a:rPr lang="ru-RU" sz="1800" b="1" i="1" dirty="0" smtClean="0"/>
              <a:t>Признаки вывиха сустава: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наблюдается отёчность сустава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отсутствие движения в суставе из-за сильной боли.</a:t>
            </a: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C00000"/>
                </a:solidFill>
              </a:rPr>
              <a:t>Вправлять кости, вышедшие из сустава самому нельзя: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можно </a:t>
            </a:r>
            <a:r>
              <a:rPr lang="ru-RU" sz="1800" b="1" i="1" dirty="0" smtClean="0"/>
              <a:t>получить</a:t>
            </a:r>
            <a:r>
              <a:rPr lang="ru-RU" sz="1800" dirty="0" smtClean="0"/>
              <a:t> </a:t>
            </a:r>
            <a:r>
              <a:rPr lang="ru-RU" sz="1800" b="1" i="1" dirty="0" smtClean="0"/>
              <a:t>болевой шок с потерей сознания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можно </a:t>
            </a:r>
            <a:r>
              <a:rPr lang="ru-RU" sz="1800" b="1" i="1" dirty="0" smtClean="0"/>
              <a:t>повредить суставные связки суставную сумку.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90872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Вывихи суставов</a:t>
            </a:r>
            <a:endParaRPr lang="ru-RU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7" name="Рисунок 6" descr="Вывих коленного сустав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3861048"/>
            <a:ext cx="1694688" cy="19751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24128" y="5733256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Вывих коленного сустава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" name="Picture 6" descr="Картинка 41 из 633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3933056"/>
            <a:ext cx="2143858" cy="172891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Доврачебная помощь при вывихе сустава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2071678"/>
            <a:ext cx="4848892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Обездвижить конечность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Наложить повязку  тугую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Приложить холод 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Дать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обезбаливающее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Доставить в медицинское учреждение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Диагностика и доврачебная помощь при переломах ребер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2500306"/>
            <a:ext cx="79296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первая помощь должна заключаться в том, чтобы доставить человека в больницу в зафиксированном положении.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Первая помощь при переломе ребер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643314"/>
            <a:ext cx="28575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14810" y="3357562"/>
            <a:ext cx="4143404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400" dirty="0" smtClean="0">
                <a:solidFill>
                  <a:srgbClr val="49494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1. Оказание первой помощи начинается с наложения человеку давящей повязки на грудь. Делать это нужно на выдохе. Фиксировать грудь можно бинтами, полотенцем или отрезом ткани.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9494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Для снятия боли пострадавшему нужно дать обезболивающий препарат. Желательно, если это будет не таблетка, а внутримышечная инъекция.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9494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49494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9494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 приезда скорой стоит сохранять приподнятое положение тела 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49494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полу-сидя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9494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9494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Для облегчения дыхания стоит позаботиться о наличии свежего воздуха и открыть окна, если человек находится в помещении.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1500174"/>
            <a:ext cx="7429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Основные признаки: сильная боль, частое поверхностное дыхание специфика положения тела, отечность мягких тканей, кровоподтеки. Боль на местах переломов ноющая, резко усиливается при вдохе и выдохе.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3643314"/>
            <a:ext cx="522920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 чем говорят эти </a:t>
            </a:r>
            <a:br>
              <a:rPr lang="ru-RU" dirty="0" smtClean="0"/>
            </a:br>
            <a:r>
              <a:rPr lang="ru-RU" dirty="0" smtClean="0"/>
              <a:t>рисунки?</a:t>
            </a:r>
            <a:endParaRPr lang="ru-RU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328614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0"/>
            <a:ext cx="3081330" cy="3004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000372"/>
            <a:ext cx="3225824" cy="3647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643306" y="5214950"/>
            <a:ext cx="51429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Причины нарушения осанки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0"/>
            <a:ext cx="2168314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4818" name="AutoShape 2" descr="А. (правильная осанка); -плечи находятся на одном уровне и слегка развернуты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0" name="AutoShape 4" descr="А. (правильная осанка); -плечи находятся на одном уровне и слегка развернут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0"/>
            <a:ext cx="8951383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428860" y="214290"/>
            <a:ext cx="3954609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Здоровье – это здорово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5214950"/>
            <a:ext cx="607223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31891" cy="3998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5" y="2857496"/>
            <a:ext cx="5429256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Любое заболевание легче предупредить,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чем его лечить.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4010053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2300" y="1500174"/>
            <a:ext cx="442598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Скеле́т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 (от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др.-греч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σκελετός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— высушенный) — это совокупность костей, хрящевой ткани и укрепляющих их связок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868" y="2071678"/>
            <a:ext cx="1252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функции</a:t>
            </a:r>
            <a:endParaRPr lang="ru-RU" dirty="0"/>
          </a:p>
        </p:txBody>
      </p:sp>
      <p:pic>
        <p:nvPicPr>
          <p:cNvPr id="1026" name="Picture 2" descr="http://images.myshared.ru/6/741975/slide_11.jpg"/>
          <p:cNvPicPr>
            <a:picLocks noChangeAspect="1" noChangeArrowheads="1"/>
          </p:cNvPicPr>
          <p:nvPr/>
        </p:nvPicPr>
        <p:blipFill>
          <a:blip r:embed="rId2"/>
          <a:srcRect t="7292" b="19791"/>
          <a:stretch>
            <a:fillRect/>
          </a:stretch>
        </p:blipFill>
        <p:spPr bwMode="auto">
          <a:xfrm>
            <a:off x="0" y="1857340"/>
            <a:ext cx="9144000" cy="500066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71538" y="3000372"/>
            <a:ext cx="264320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0628" y="2928934"/>
            <a:ext cx="285752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3500438"/>
            <a:ext cx="150019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4643446"/>
            <a:ext cx="178595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5929330"/>
            <a:ext cx="235745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29190" y="3429000"/>
            <a:ext cx="242889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072066" y="4643446"/>
            <a:ext cx="192882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омой 12">
            <a:hlinkClick r:id="" action="ppaction://hlinkshowjump?jump=firstslide" highlightClick="1"/>
          </p:cNvPr>
          <p:cNvSpPr/>
          <p:nvPr/>
        </p:nvSpPr>
        <p:spPr>
          <a:xfrm>
            <a:off x="8429652" y="6072206"/>
            <a:ext cx="714348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857488" y="6500834"/>
            <a:ext cx="2286016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Амортизирующая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 b="28177"/>
          <a:stretch>
            <a:fillRect/>
          </a:stretch>
        </p:blipFill>
        <p:spPr bwMode="auto">
          <a:xfrm>
            <a:off x="129949" y="81394"/>
            <a:ext cx="8999537" cy="5490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285984" y="285728"/>
            <a:ext cx="4286280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Памятка для здоровья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2000240"/>
            <a:ext cx="378621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2571744"/>
            <a:ext cx="628654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3143248"/>
            <a:ext cx="257176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3786190"/>
            <a:ext cx="428628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4357694"/>
            <a:ext cx="514353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4929198"/>
            <a:ext cx="578647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357422" y="5715016"/>
            <a:ext cx="39914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МОЛОДЦЫ!!!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0_20007_bb571b4a_XL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857232"/>
            <a:ext cx="4681537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 Box 7"/>
          <p:cNvSpPr txBox="1">
            <a:spLocks noChangeArrowheads="1"/>
          </p:cNvSpPr>
          <p:nvPr/>
        </p:nvSpPr>
        <p:spPr bwMode="auto">
          <a:xfrm>
            <a:off x="5072066" y="4786322"/>
            <a:ext cx="372744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/>
              <a:t>Вам я розочку дарю,</a:t>
            </a:r>
          </a:p>
          <a:p>
            <a:r>
              <a:rPr lang="ru-RU" sz="2400" dirty="0"/>
              <a:t>За урок благодарю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928670"/>
            <a:ext cx="321471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было интересно…</a:t>
            </a:r>
          </a:p>
          <a:p>
            <a:r>
              <a:rPr lang="ru-RU" dirty="0" smtClean="0"/>
              <a:t>было трудно…</a:t>
            </a:r>
          </a:p>
          <a:p>
            <a:r>
              <a:rPr lang="ru-RU" dirty="0" smtClean="0"/>
              <a:t>я выполнял задания…</a:t>
            </a:r>
          </a:p>
          <a:p>
            <a:r>
              <a:rPr lang="ru-RU" dirty="0" smtClean="0"/>
              <a:t>я понял, что…</a:t>
            </a:r>
          </a:p>
          <a:p>
            <a:r>
              <a:rPr lang="ru-RU" dirty="0" smtClean="0"/>
              <a:t>теперь я могу…</a:t>
            </a:r>
          </a:p>
          <a:p>
            <a:r>
              <a:rPr lang="ru-RU" dirty="0" smtClean="0"/>
              <a:t>я почувствовал, что…</a:t>
            </a:r>
          </a:p>
          <a:p>
            <a:r>
              <a:rPr lang="ru-RU" dirty="0" smtClean="0"/>
              <a:t>я приобрел…</a:t>
            </a:r>
          </a:p>
          <a:p>
            <a:r>
              <a:rPr lang="ru-RU" dirty="0" smtClean="0"/>
              <a:t>я научился…</a:t>
            </a:r>
          </a:p>
          <a:p>
            <a:r>
              <a:rPr lang="ru-RU" dirty="0" smtClean="0"/>
              <a:t>у меня получилось …</a:t>
            </a:r>
          </a:p>
          <a:p>
            <a:r>
              <a:rPr lang="ru-RU" dirty="0" smtClean="0"/>
              <a:t>я смог…</a:t>
            </a:r>
          </a:p>
          <a:p>
            <a:r>
              <a:rPr lang="ru-RU" dirty="0" smtClean="0"/>
              <a:t>я попробую…</a:t>
            </a:r>
          </a:p>
          <a:p>
            <a:r>
              <a:rPr lang="ru-RU" dirty="0" smtClean="0"/>
              <a:t>меня удивило…</a:t>
            </a:r>
          </a:p>
          <a:p>
            <a:r>
              <a:rPr lang="ru-RU" dirty="0" smtClean="0"/>
              <a:t>урок дал мне для жизни…</a:t>
            </a:r>
          </a:p>
          <a:p>
            <a:r>
              <a:rPr lang="ru-RU" dirty="0" smtClean="0"/>
              <a:t>мне захотелось…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35782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Выберите 1 фразу для соседа по парте:</a:t>
            </a:r>
            <a:endParaRPr lang="ru-RU" dirty="0" smtClean="0"/>
          </a:p>
          <a:p>
            <a:r>
              <a:rPr lang="ru-RU" dirty="0" smtClean="0"/>
              <a:t>Ты молодец.</a:t>
            </a:r>
          </a:p>
          <a:p>
            <a:r>
              <a:rPr lang="ru-RU" dirty="0" smtClean="0"/>
              <a:t>Я доволен твоей работой на уроке.</a:t>
            </a:r>
          </a:p>
          <a:p>
            <a:r>
              <a:rPr lang="ru-RU" dirty="0" smtClean="0"/>
              <a:t>Ты мог бы поработать лучше.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142852"/>
            <a:ext cx="3000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Рефлексия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Анатомический </a:t>
            </a:r>
            <a:r>
              <a:rPr lang="ru-RU" dirty="0" smtClean="0"/>
              <a:t>диктант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85786" y="1122680"/>
          <a:ext cx="3643338" cy="448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43338"/>
              </a:tblGrid>
              <a:tr h="4245942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1 - Скелет головы -____________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2 - Череп состоит из двух отделов мозгового и _________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3 - Отделы скелета туловища позвоночник  и ___________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4 - Позвонки состоят из тела, дуги и ______________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5 - Грудную клетку образуют 12 пар рёбер и ______________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6 - Плечевой пояс образуют лопатки и ____________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7 - Три отдела скелета свободной верхней конечности: плечо, предплечье и ___________________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429124" y="1142984"/>
            <a:ext cx="3714776" cy="45243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8 - Три отдела свободной нижней конечности: бедро, голень </a:t>
            </a:r>
            <a:r>
              <a:rPr lang="ru-RU" dirty="0" err="1" smtClean="0"/>
              <a:t>и__________</a:t>
            </a:r>
            <a:endParaRPr lang="ru-RU" dirty="0" smtClean="0"/>
          </a:p>
          <a:p>
            <a:r>
              <a:rPr lang="ru-RU" dirty="0" smtClean="0"/>
              <a:t>9 - Три отдела кисти: запястье, пясть и ________________</a:t>
            </a:r>
          </a:p>
          <a:p>
            <a:r>
              <a:rPr lang="ru-RU" dirty="0" smtClean="0"/>
              <a:t>10 - Голень состоит из большой и малой ______________</a:t>
            </a:r>
          </a:p>
          <a:p>
            <a:r>
              <a:rPr lang="ru-RU" dirty="0" smtClean="0"/>
              <a:t>11 - Стопа имеет три отдела: фаланги пальцев, плюсны и ________________</a:t>
            </a:r>
          </a:p>
          <a:p>
            <a:r>
              <a:rPr lang="ru-RU" dirty="0" smtClean="0"/>
              <a:t>12 - Плотная, сросшаяся с костью оболочка ______________</a:t>
            </a:r>
          </a:p>
          <a:p>
            <a:r>
              <a:rPr lang="ru-RU" dirty="0" smtClean="0"/>
              <a:t>13 - Полости трубчатых костей заполнены __________________</a:t>
            </a:r>
          </a:p>
          <a:p>
            <a:r>
              <a:rPr lang="ru-RU" dirty="0" smtClean="0"/>
              <a:t>14 – подвижное соединение костей  - ________________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857752" y="857232"/>
          <a:ext cx="3571900" cy="4206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71900"/>
              </a:tblGrid>
              <a:tr h="40005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u="sng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sng" dirty="0" smtClean="0">
                          <a:solidFill>
                            <a:srgbClr val="FF0000"/>
                          </a:solidFill>
                        </a:rPr>
                        <a:t>8.</a:t>
                      </a:r>
                      <a:r>
                        <a:rPr lang="ru-RU" sz="1800" b="1" u="sng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1800" b="1" u="sng" dirty="0" smtClean="0">
                          <a:solidFill>
                            <a:srgbClr val="FF0000"/>
                          </a:solidFill>
                        </a:rPr>
                        <a:t>стопа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u="sng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sng" dirty="0" smtClean="0">
                          <a:solidFill>
                            <a:srgbClr val="FF0000"/>
                          </a:solidFill>
                        </a:rPr>
                        <a:t>9  фаланги пальцев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u="sng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sng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r>
                        <a:rPr lang="ru-RU" sz="1800" b="1" u="sng" baseline="0" dirty="0" smtClean="0">
                          <a:solidFill>
                            <a:srgbClr val="FF0000"/>
                          </a:solidFill>
                        </a:rPr>
                        <a:t>  </a:t>
                      </a:r>
                      <a:r>
                        <a:rPr lang="ru-RU" sz="1800" b="1" u="sng" dirty="0" smtClean="0">
                          <a:solidFill>
                            <a:srgbClr val="FF0000"/>
                          </a:solidFill>
                        </a:rPr>
                        <a:t>берцовых костей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u="sng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sng" dirty="0" smtClean="0">
                          <a:solidFill>
                            <a:srgbClr val="FF0000"/>
                          </a:solidFill>
                        </a:rPr>
                        <a:t>11  предплюсна,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u="sng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sng" dirty="0" smtClean="0">
                          <a:solidFill>
                            <a:srgbClr val="FF0000"/>
                          </a:solidFill>
                        </a:rPr>
                        <a:t>12  Надкостница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u="sng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sng" dirty="0" smtClean="0">
                          <a:solidFill>
                            <a:srgbClr val="FF0000"/>
                          </a:solidFill>
                        </a:rPr>
                        <a:t>13  желтым костным мозгом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u="sng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sng" dirty="0" smtClean="0">
                          <a:solidFill>
                            <a:srgbClr val="FF0000"/>
                          </a:solidFill>
                        </a:rPr>
                        <a:t>14  сустав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357290" y="1142984"/>
            <a:ext cx="3071834" cy="432426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b="1" u="sng" dirty="0" smtClean="0">
                <a:solidFill>
                  <a:srgbClr val="FF3300"/>
                </a:solidFill>
                <a:latin typeface="Arial" charset="0"/>
              </a:rPr>
              <a:t> 1 Череп</a:t>
            </a:r>
          </a:p>
          <a:p>
            <a:pPr>
              <a:defRPr/>
            </a:pPr>
            <a:endParaRPr lang="ru-RU" b="1" u="sng" dirty="0" smtClean="0">
              <a:solidFill>
                <a:srgbClr val="FF3300"/>
              </a:solidFill>
              <a:latin typeface="Arial" charset="0"/>
            </a:endParaRPr>
          </a:p>
          <a:p>
            <a:pPr>
              <a:defRPr/>
            </a:pPr>
            <a:r>
              <a:rPr lang="ru-RU" b="1" u="sng" dirty="0" smtClean="0">
                <a:solidFill>
                  <a:srgbClr val="FF3300"/>
                </a:solidFill>
                <a:latin typeface="Arial" charset="0"/>
              </a:rPr>
              <a:t>2  Лицевого</a:t>
            </a:r>
          </a:p>
          <a:p>
            <a:pPr>
              <a:defRPr/>
            </a:pPr>
            <a:endParaRPr lang="ru-RU" b="1" u="sng" dirty="0" smtClean="0">
              <a:solidFill>
                <a:srgbClr val="FF3300"/>
              </a:solidFill>
              <a:latin typeface="Arial" charset="0"/>
            </a:endParaRPr>
          </a:p>
          <a:p>
            <a:pPr>
              <a:defRPr/>
            </a:pPr>
            <a:r>
              <a:rPr lang="ru-RU" b="1" u="sng" dirty="0" smtClean="0">
                <a:solidFill>
                  <a:srgbClr val="FF3300"/>
                </a:solidFill>
                <a:latin typeface="Arial" charset="0"/>
              </a:rPr>
              <a:t>3  грудная клетка</a:t>
            </a:r>
          </a:p>
          <a:p>
            <a:endParaRPr lang="ru-RU" dirty="0" smtClean="0"/>
          </a:p>
          <a:p>
            <a:pPr>
              <a:defRPr/>
            </a:pPr>
            <a:r>
              <a:rPr lang="ru-RU" b="1" u="sng" dirty="0" smtClean="0">
                <a:solidFill>
                  <a:srgbClr val="FF3300"/>
                </a:solidFill>
                <a:latin typeface="Arial" charset="0"/>
              </a:rPr>
              <a:t>4   отростков</a:t>
            </a:r>
          </a:p>
          <a:p>
            <a:endParaRPr lang="ru-RU" dirty="0" smtClean="0"/>
          </a:p>
          <a:p>
            <a:pPr>
              <a:defRPr/>
            </a:pPr>
            <a:endParaRPr lang="ru-RU" b="1" u="sng" dirty="0" smtClean="0">
              <a:solidFill>
                <a:srgbClr val="FF3300"/>
              </a:solidFill>
              <a:latin typeface="Arial" charset="0"/>
            </a:endParaRPr>
          </a:p>
          <a:p>
            <a:pPr>
              <a:defRPr/>
            </a:pPr>
            <a:r>
              <a:rPr lang="ru-RU" b="1" u="sng" dirty="0" smtClean="0">
                <a:solidFill>
                  <a:srgbClr val="FF3300"/>
                </a:solidFill>
                <a:latin typeface="Arial" charset="0"/>
              </a:rPr>
              <a:t>5   грудина</a:t>
            </a:r>
          </a:p>
          <a:p>
            <a:endParaRPr lang="ru-RU" dirty="0" smtClean="0"/>
          </a:p>
          <a:p>
            <a:pPr defTabSz="449263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u="sng" dirty="0" smtClean="0">
                <a:solidFill>
                  <a:srgbClr val="FF3300"/>
                </a:solidFill>
                <a:latin typeface="Arial" charset="0"/>
              </a:rPr>
              <a:t>6   ключицы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b="1" u="sng" dirty="0" smtClean="0">
              <a:solidFill>
                <a:srgbClr val="FF3300"/>
              </a:solidFill>
              <a:latin typeface="Arial" charset="0"/>
            </a:endParaRPr>
          </a:p>
          <a:p>
            <a:endParaRPr lang="ru-RU" dirty="0" smtClean="0"/>
          </a:p>
          <a:p>
            <a:pPr>
              <a:defRPr/>
            </a:pPr>
            <a:r>
              <a:rPr lang="ru-RU" b="1" u="sng" dirty="0" smtClean="0">
                <a:solidFill>
                  <a:srgbClr val="FF3300"/>
                </a:solidFill>
                <a:latin typeface="Arial" charset="0"/>
              </a:rPr>
              <a:t>7   кисть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Оцени себя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14-13 заданий – «5» Молодец! Так держать!</a:t>
            </a:r>
          </a:p>
          <a:p>
            <a:r>
              <a:rPr lang="ru-RU" dirty="0" smtClean="0"/>
              <a:t>12-10 заданий – «4» Похвально!</a:t>
            </a:r>
          </a:p>
          <a:p>
            <a:r>
              <a:rPr lang="ru-RU" dirty="0" smtClean="0"/>
              <a:t>9 – 7 заданий – «3»   Нужно постараться!</a:t>
            </a:r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101584" y="542926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5" descr="0_20007_bb571b4a_XL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3429000"/>
            <a:ext cx="321471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14325"/>
            <a:ext cx="8291513" cy="1677988"/>
          </a:xfrm>
          <a:ln/>
        </p:spPr>
        <p:txBody>
          <a:bodyPr lIns="90000" tIns="46800" rIns="90000" bIns="46800" anchor="ctr"/>
          <a:lstStyle/>
          <a:p>
            <a: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1" dirty="0">
                <a:solidFill>
                  <a:srgbClr val="FF3300"/>
                </a:solidFill>
                <a:latin typeface="Comic Sans MS" pitchFamily="66" charset="0"/>
              </a:rPr>
              <a:t>2 -  </a:t>
            </a:r>
            <a:r>
              <a:rPr lang="ru-RU" sz="3200" b="1" dirty="0" smtClean="0">
                <a:solidFill>
                  <a:srgbClr val="FF3300"/>
                </a:solidFill>
                <a:latin typeface="Comic Sans MS" pitchFamily="66" charset="0"/>
              </a:rPr>
              <a:t>«Наведи порядок» (задание на </a:t>
            </a:r>
            <a:r>
              <a:rPr lang="ru-RU" sz="3200" b="1" dirty="0">
                <a:solidFill>
                  <a:srgbClr val="FF3300"/>
                </a:solidFill>
                <a:latin typeface="Comic Sans MS" pitchFamily="66" charset="0"/>
              </a:rPr>
              <a:t>знание отделов скелета</a:t>
            </a:r>
            <a:r>
              <a:rPr lang="ru-RU" sz="3500" b="1" dirty="0">
                <a:solidFill>
                  <a:srgbClr val="FF3300"/>
                </a:solidFill>
              </a:rPr>
              <a:t>)</a:t>
            </a:r>
            <a:br>
              <a:rPr lang="ru-RU" sz="3500" b="1" dirty="0">
                <a:solidFill>
                  <a:srgbClr val="FF3300"/>
                </a:solidFill>
              </a:rPr>
            </a:br>
            <a:endParaRPr lang="ru-RU" sz="3500" b="1" dirty="0">
              <a:solidFill>
                <a:srgbClr val="FF33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6059488" cy="4486275"/>
          </a:xfrm>
          <a:ln/>
        </p:spPr>
        <p:txBody>
          <a:bodyPr lIns="90000" tIns="46800" rIns="90000" bIns="46800"/>
          <a:lstStyle/>
          <a:p>
            <a:pPr defTabSz="449263">
              <a:spcBef>
                <a:spcPts val="10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/>
              <a:t>  </a:t>
            </a:r>
            <a:r>
              <a:rPr lang="ru-RU" sz="4000"/>
              <a:t>Заполните таблицу, определив какая кость к какому отделу скелета относится и поставив в нужных местах крестики.</a:t>
            </a:r>
          </a:p>
          <a:p>
            <a:pPr defTabSz="449263">
              <a:spcBef>
                <a:spcPts val="10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400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1989138"/>
            <a:ext cx="2262188" cy="3168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850" name="Group 274"/>
          <p:cNvGraphicFramePr>
            <a:graphicFrameLocks noGrp="1"/>
          </p:cNvGraphicFramePr>
          <p:nvPr/>
        </p:nvGraphicFramePr>
        <p:xfrm>
          <a:off x="0" y="-26988"/>
          <a:ext cx="9145588" cy="6958014"/>
        </p:xfrm>
        <a:graphic>
          <a:graphicData uri="http://schemas.openxmlformats.org/drawingml/2006/table">
            <a:tbl>
              <a:tblPr/>
              <a:tblGrid>
                <a:gridCol w="1411288"/>
                <a:gridCol w="1238250"/>
                <a:gridCol w="1057275"/>
                <a:gridCol w="1236662"/>
                <a:gridCol w="1552575"/>
                <a:gridCol w="1447800"/>
                <a:gridCol w="1201738"/>
              </a:tblGrid>
              <a:tr h="69056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Кости скелета</a:t>
                      </a:r>
                    </a:p>
                  </a:txBody>
                  <a:tcPr marT="1008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Череп</a:t>
                      </a:r>
                    </a:p>
                  </a:txBody>
                  <a:tcPr marT="1008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Плечевой пояс</a:t>
                      </a:r>
                    </a:p>
                  </a:txBody>
                  <a:tcPr marT="1008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Тазовый пояс</a:t>
                      </a:r>
                    </a:p>
                  </a:txBody>
                  <a:tcPr marT="1008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Верхняя</a:t>
                      </a:r>
                    </a:p>
                    <a:p>
                      <a:pPr marL="0" marR="0" lvl="0" indent="0" algn="ctr" defTabSz="449263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конечность</a:t>
                      </a:r>
                    </a:p>
                  </a:txBody>
                  <a:tcPr marT="1008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Нижняя конечность</a:t>
                      </a:r>
                    </a:p>
                  </a:txBody>
                  <a:tcPr marT="1008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Грудная клетка</a:t>
                      </a:r>
                    </a:p>
                  </a:txBody>
                  <a:tcPr marT="1008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Бедренная</a:t>
                      </a:r>
                    </a:p>
                  </a:txBody>
                  <a:tcPr marT="1134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Рёбра</a:t>
                      </a:r>
                    </a:p>
                  </a:txBody>
                  <a:tcPr marT="1134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Теменная</a:t>
                      </a:r>
                    </a:p>
                  </a:txBody>
                  <a:tcPr marT="1134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Плечевая</a:t>
                      </a:r>
                    </a:p>
                  </a:txBody>
                  <a:tcPr marT="1134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Височная</a:t>
                      </a:r>
                    </a:p>
                  </a:txBody>
                  <a:tcPr marT="1134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Тазовые</a:t>
                      </a:r>
                    </a:p>
                  </a:txBody>
                  <a:tcPr marT="1134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Ключица</a:t>
                      </a:r>
                    </a:p>
                  </a:txBody>
                  <a:tcPr marT="1134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Грудина</a:t>
                      </a:r>
                    </a:p>
                  </a:txBody>
                  <a:tcPr marT="1134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Лучевая</a:t>
                      </a:r>
                    </a:p>
                  </a:txBody>
                  <a:tcPr marT="1134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Лопатка</a:t>
                      </a:r>
                    </a:p>
                  </a:txBody>
                  <a:tcPr marT="1134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Большая берцовая</a:t>
                      </a:r>
                    </a:p>
                  </a:txBody>
                  <a:tcPr marT="1134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899" name="Group 275"/>
          <p:cNvGraphicFramePr>
            <a:graphicFrameLocks noGrp="1"/>
          </p:cNvGraphicFramePr>
          <p:nvPr/>
        </p:nvGraphicFramePr>
        <p:xfrm>
          <a:off x="0" y="-26988"/>
          <a:ext cx="9145588" cy="6969130"/>
        </p:xfrm>
        <a:graphic>
          <a:graphicData uri="http://schemas.openxmlformats.org/drawingml/2006/table">
            <a:tbl>
              <a:tblPr/>
              <a:tblGrid>
                <a:gridCol w="1411288"/>
                <a:gridCol w="1236662"/>
                <a:gridCol w="1058863"/>
                <a:gridCol w="1236662"/>
                <a:gridCol w="1554163"/>
                <a:gridCol w="1446212"/>
                <a:gridCol w="1201738"/>
              </a:tblGrid>
              <a:tr h="69056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Кости скелета</a:t>
                      </a:r>
                    </a:p>
                  </a:txBody>
                  <a:tcPr marT="1008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Череп</a:t>
                      </a:r>
                    </a:p>
                  </a:txBody>
                  <a:tcPr marT="1008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Плечевой пояс</a:t>
                      </a:r>
                    </a:p>
                  </a:txBody>
                  <a:tcPr marT="1008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Тазовый пояс</a:t>
                      </a:r>
                    </a:p>
                  </a:txBody>
                  <a:tcPr marT="1008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Верхняя</a:t>
                      </a:r>
                    </a:p>
                    <a:p>
                      <a:pPr marL="0" marR="0" lvl="0" indent="0" algn="ctr" defTabSz="449263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конечность</a:t>
                      </a:r>
                    </a:p>
                  </a:txBody>
                  <a:tcPr marT="1008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Нижняя конечность</a:t>
                      </a:r>
                    </a:p>
                  </a:txBody>
                  <a:tcPr marT="1008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Грудная клетка</a:t>
                      </a:r>
                    </a:p>
                  </a:txBody>
                  <a:tcPr marT="1008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Бедренная</a:t>
                      </a:r>
                    </a:p>
                  </a:txBody>
                  <a:tcPr marT="1134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marT="24695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Рёбра</a:t>
                      </a:r>
                    </a:p>
                  </a:txBody>
                  <a:tcPr marT="1134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marT="24695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Теменная</a:t>
                      </a:r>
                    </a:p>
                  </a:txBody>
                  <a:tcPr marT="1134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marT="24695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Плечевая</a:t>
                      </a:r>
                    </a:p>
                  </a:txBody>
                  <a:tcPr marT="1134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marT="24695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Височная</a:t>
                      </a:r>
                    </a:p>
                  </a:txBody>
                  <a:tcPr marT="1134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marT="24695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Тазовые</a:t>
                      </a:r>
                    </a:p>
                  </a:txBody>
                  <a:tcPr marT="1134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marT="24695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Ключица</a:t>
                      </a:r>
                    </a:p>
                  </a:txBody>
                  <a:tcPr marT="1134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marT="24695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Грудина</a:t>
                      </a:r>
                    </a:p>
                  </a:txBody>
                  <a:tcPr marT="1134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marT="24695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Лучевая</a:t>
                      </a:r>
                    </a:p>
                  </a:txBody>
                  <a:tcPr marT="1134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marT="24695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Лопатка</a:t>
                      </a:r>
                    </a:p>
                  </a:txBody>
                  <a:tcPr marT="1134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marT="24695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151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Большая берцовая</a:t>
                      </a:r>
                    </a:p>
                  </a:txBody>
                  <a:tcPr marT="11340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marT="24695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6898" name="Picture 27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5113" y="5646738"/>
            <a:ext cx="1258887" cy="1211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" name="Управляющая кнопка: домой 3">
            <a:hlinkClick r:id="" action="ppaction://noaction" highlightClick="1"/>
          </p:cNvPr>
          <p:cNvSpPr/>
          <p:nvPr/>
        </p:nvSpPr>
        <p:spPr>
          <a:xfrm>
            <a:off x="8072462" y="5572140"/>
            <a:ext cx="470912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Оценим друг друга.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11-10 заданий – «5» Молодец! Так держать!</a:t>
            </a:r>
          </a:p>
          <a:p>
            <a:r>
              <a:rPr lang="ru-RU" dirty="0" smtClean="0"/>
              <a:t>9 - 8 заданий – «4» Похвально!</a:t>
            </a:r>
          </a:p>
          <a:p>
            <a:r>
              <a:rPr lang="ru-RU" dirty="0" smtClean="0"/>
              <a:t>7 – 6 заданий – «3»   Нужно постараться!</a:t>
            </a:r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101584" y="542926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5" descr="0_20007_bb571b4a_XL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3357562"/>
            <a:ext cx="3853191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740</TotalTime>
  <Words>806</Words>
  <Application>Microsoft Office PowerPoint</Application>
  <PresentationFormat>Экран (4:3)</PresentationFormat>
  <Paragraphs>219</Paragraphs>
  <Slides>21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Тема урока: Скелет человека</vt:lpstr>
      <vt:lpstr> Скеле́т (от др.-греч. σκελετός — высушенный) — это совокупность костей, хрящевой ткани и укрепляющих их связок</vt:lpstr>
      <vt:lpstr>Анатомический диктант</vt:lpstr>
      <vt:lpstr>Слайд 4</vt:lpstr>
      <vt:lpstr>Оцени себя </vt:lpstr>
      <vt:lpstr>2 -  «Наведи порядок» (задание на знание отделов скелета) </vt:lpstr>
      <vt:lpstr>Слайд 7</vt:lpstr>
      <vt:lpstr>Слайд 8</vt:lpstr>
      <vt:lpstr>Оценим друг друга.</vt:lpstr>
      <vt:lpstr>Найди меня .</vt:lpstr>
      <vt:lpstr>Физминутка</vt:lpstr>
      <vt:lpstr>Определить вид травмы </vt:lpstr>
      <vt:lpstr>Первая помощь при ушибах, переломах костей и вывихах суставов</vt:lpstr>
      <vt:lpstr>Доврачебная помощь при вывихе сустава</vt:lpstr>
      <vt:lpstr>Диагностика и доврачебная помощь при переломах ребер</vt:lpstr>
      <vt:lpstr>О чем говорят эти  рисунки?</vt:lpstr>
      <vt:lpstr>Слайд 17</vt:lpstr>
      <vt:lpstr>Слайд 18</vt:lpstr>
      <vt:lpstr>Любое заболевание легче предупредить,  чем его лечить.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Скелет человека</dc:title>
  <dc:creator>Home</dc:creator>
  <cp:lastModifiedBy>Home</cp:lastModifiedBy>
  <cp:revision>74</cp:revision>
  <dcterms:created xsi:type="dcterms:W3CDTF">2017-10-10T14:04:25Z</dcterms:created>
  <dcterms:modified xsi:type="dcterms:W3CDTF">2017-10-18T01:43:53Z</dcterms:modified>
</cp:coreProperties>
</file>