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4" r:id="rId8"/>
    <p:sldId id="261" r:id="rId9"/>
    <p:sldId id="263" r:id="rId10"/>
    <p:sldId id="262" r:id="rId11"/>
    <p:sldId id="265" r:id="rId12"/>
    <p:sldId id="266" r:id="rId13"/>
    <p:sldId id="267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AECAD7B-C2EA-4240-A041-D82BDD5C9F1F}" type="datetimeFigureOut">
              <a:rPr lang="ru-RU" smtClean="0"/>
              <a:t>14.01.2019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6950F1-C014-400D-B591-4ACE545F6A8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Становление Древнерусского государства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10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96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Отношения с Византией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548680"/>
            <a:ext cx="8507288" cy="61206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Греки – так называли жителей Византийской империи на Руси</a:t>
            </a:r>
          </a:p>
          <a:p>
            <a:r>
              <a:rPr lang="ru-RU" sz="3200" dirty="0" smtClean="0"/>
              <a:t>Константинополь = Царьград</a:t>
            </a:r>
          </a:p>
          <a:p>
            <a:pPr marL="0" indent="0">
              <a:buNone/>
            </a:pPr>
            <a:r>
              <a:rPr lang="ru-RU" sz="3200" b="1" dirty="0" smtClean="0"/>
              <a:t>860 г. </a:t>
            </a:r>
            <a:r>
              <a:rPr lang="ru-RU" sz="3200" dirty="0" smtClean="0"/>
              <a:t>– первый крупный поход Руси на Константинополь (Аскольд и </a:t>
            </a:r>
            <a:r>
              <a:rPr lang="ru-RU" sz="3200" dirty="0" err="1" smtClean="0"/>
              <a:t>Дир</a:t>
            </a:r>
            <a:r>
              <a:rPr lang="ru-RU" sz="3200" dirty="0" smtClean="0"/>
              <a:t>)</a:t>
            </a:r>
          </a:p>
          <a:p>
            <a:pPr marL="0" indent="0">
              <a:buNone/>
            </a:pPr>
            <a:r>
              <a:rPr lang="ru-RU" sz="3200" b="1" dirty="0" smtClean="0"/>
              <a:t>907 г., 911 г. </a:t>
            </a:r>
            <a:r>
              <a:rPr lang="ru-RU" sz="3200" dirty="0" smtClean="0"/>
              <a:t>– походы Олега на Константинополь. Заключение торгового договора</a:t>
            </a:r>
          </a:p>
          <a:p>
            <a:pPr marL="0" indent="0">
              <a:buNone/>
            </a:pPr>
            <a:r>
              <a:rPr lang="ru-RU" sz="3200" b="1" dirty="0" smtClean="0"/>
              <a:t>941 г. </a:t>
            </a:r>
            <a:r>
              <a:rPr lang="ru-RU" sz="3200" dirty="0" smtClean="0"/>
              <a:t>– неудачный поход Игоря на Константинополь (</a:t>
            </a:r>
            <a:r>
              <a:rPr lang="ru-RU" sz="3200" dirty="0" err="1" smtClean="0"/>
              <a:t>русичи</a:t>
            </a:r>
            <a:r>
              <a:rPr lang="ru-RU" sz="3200" dirty="0" smtClean="0"/>
              <a:t> лишались права беспошлинной торговли)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93418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Походы первых русских князей: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380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29600" cy="493776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Полюдье </a:t>
            </a:r>
            <a:r>
              <a:rPr lang="ru-RU" sz="3200" dirty="0" smtClean="0"/>
              <a:t>– объезд князя с дружиной подвластной территории</a:t>
            </a:r>
            <a:endParaRPr lang="ru-RU" sz="3200" dirty="0"/>
          </a:p>
        </p:txBody>
      </p:sp>
      <p:pic>
        <p:nvPicPr>
          <p:cNvPr id="5122" name="Picture 2" descr="ÐÐ°ÑÑÐ¸Ð½ÐºÐ¸ Ð¿Ð¾ Ð·Ð°Ð¿ÑÐ¾ÑÑ Ð¿Ð¾Ð»ÑÐ´Ñ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72816"/>
            <a:ext cx="6474296" cy="461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067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Деятельность Ольги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435280" cy="532024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Уроки</a:t>
            </a:r>
            <a:r>
              <a:rPr lang="ru-RU" sz="3200" dirty="0" smtClean="0"/>
              <a:t> – размеры дани</a:t>
            </a:r>
          </a:p>
          <a:p>
            <a:r>
              <a:rPr lang="ru-RU" sz="3200" b="1" dirty="0" smtClean="0"/>
              <a:t>Погосты </a:t>
            </a:r>
            <a:r>
              <a:rPr lang="ru-RU" sz="3200" dirty="0" smtClean="0"/>
              <a:t>– места сбора дани</a:t>
            </a:r>
          </a:p>
          <a:p>
            <a:r>
              <a:rPr lang="ru-RU" sz="3200" dirty="0" smtClean="0"/>
              <a:t>Тиуны - -княжеские сборщики дани</a:t>
            </a:r>
          </a:p>
          <a:p>
            <a:endParaRPr lang="ru-RU" sz="3200" dirty="0"/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564904"/>
            <a:ext cx="5233764" cy="41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18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92696"/>
          </a:xfrm>
        </p:spPr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507288" cy="517623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Перечислите качества, которыми обладал Святослав</a:t>
            </a:r>
          </a:p>
          <a:p>
            <a:r>
              <a:rPr lang="ru-RU" sz="3600" dirty="0" smtClean="0"/>
              <a:t>Какие из этих качеств способствовали военным успехам?</a:t>
            </a:r>
          </a:p>
          <a:p>
            <a:r>
              <a:rPr lang="ru-RU" sz="3600" dirty="0" smtClean="0"/>
              <a:t>Определите отношение летописца к Святославу.</a:t>
            </a:r>
          </a:p>
          <a:p>
            <a:r>
              <a:rPr lang="ru-RU" sz="3600" dirty="0" smtClean="0"/>
              <a:t>Какие слова и выражения Святослава стали крылатыми?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25839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правления князя Святослава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Активная внешняя политика Киевской Руси</a:t>
            </a:r>
          </a:p>
          <a:p>
            <a:r>
              <a:rPr lang="ru-RU" sz="3600" dirty="0" smtClean="0"/>
              <a:t>Расширение территории </a:t>
            </a:r>
          </a:p>
          <a:p>
            <a:r>
              <a:rPr lang="ru-RU" sz="3600" dirty="0" smtClean="0"/>
              <a:t>Ослабление внимания к внутриполитическим вопросам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2484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§5 прочитать, пересказать. Устно ответить на вопросы.</a:t>
            </a:r>
          </a:p>
          <a:p>
            <a:pPr marL="0" indent="0">
              <a:buNone/>
            </a:pPr>
            <a:r>
              <a:rPr lang="ru-RU" sz="4400" dirty="0" smtClean="0"/>
              <a:t>Выучить даты и термины в тетради.</a:t>
            </a:r>
          </a:p>
          <a:p>
            <a:pPr marL="0" indent="0">
              <a:buNone/>
            </a:pPr>
            <a:r>
              <a:rPr lang="ru-RU" sz="4400" dirty="0" smtClean="0"/>
              <a:t>Выполнить задания на карточках.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33879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возникновения Древнерусского государства: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Внутренняя потребность племен в объединении</a:t>
            </a:r>
          </a:p>
          <a:p>
            <a:r>
              <a:rPr lang="ru-RU" sz="3600" dirty="0" smtClean="0"/>
              <a:t>Внешние угрозы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2301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35280" cy="5896312"/>
          </a:xfrm>
        </p:spPr>
        <p:txBody>
          <a:bodyPr>
            <a:normAutofit/>
          </a:bodyPr>
          <a:lstStyle/>
          <a:p>
            <a:r>
              <a:rPr lang="ru-RU" sz="3200" b="1" dirty="0" err="1"/>
              <a:t>Госуда́рство</a:t>
            </a:r>
            <a:r>
              <a:rPr lang="ru-RU" sz="3200" dirty="0"/>
              <a:t> — политическая форма организации общества на определённой </a:t>
            </a:r>
            <a:r>
              <a:rPr lang="ru-RU" sz="3200" dirty="0" smtClean="0"/>
              <a:t>территории, </a:t>
            </a:r>
            <a:r>
              <a:rPr lang="ru-RU" sz="3200" dirty="0"/>
              <a:t>обладающая аппаратом управления и принуждения, которому подчиняется всё население страны</a:t>
            </a:r>
            <a:r>
              <a:rPr lang="ru-RU" sz="3200" dirty="0" smtClean="0"/>
              <a:t>.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Правитель</a:t>
            </a:r>
          </a:p>
          <a:p>
            <a:pPr marL="514350" indent="-514350">
              <a:buAutoNum type="arabicParenR"/>
            </a:pPr>
            <a:r>
              <a:rPr lang="ru-RU" sz="3200" dirty="0"/>
              <a:t>О</a:t>
            </a:r>
            <a:r>
              <a:rPr lang="ru-RU" sz="3200" dirty="0" smtClean="0"/>
              <a:t>бщие законы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Определенная территория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Наличие армии</a:t>
            </a:r>
          </a:p>
          <a:p>
            <a:pPr marL="514350" indent="-514350">
              <a:buAutoNum type="arabicParenR"/>
            </a:pPr>
            <a:r>
              <a:rPr lang="ru-RU" sz="3200" dirty="0" smtClean="0"/>
              <a:t>Единые налоги</a:t>
            </a:r>
          </a:p>
          <a:p>
            <a:pPr marL="514350" indent="-514350">
              <a:buAutoNum type="arabicParenR"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702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507288" cy="596832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Князь</a:t>
            </a:r>
            <a:r>
              <a:rPr lang="ru-RU" sz="3200" dirty="0" smtClean="0"/>
              <a:t> — </a:t>
            </a:r>
            <a:r>
              <a:rPr lang="ru-RU" sz="3200" dirty="0"/>
              <a:t>глава феодального монархического государства или отдельного политического образования </a:t>
            </a:r>
            <a:r>
              <a:rPr lang="ru-RU" sz="3200" dirty="0" smtClean="0"/>
              <a:t>у </a:t>
            </a:r>
            <a:r>
              <a:rPr lang="ru-RU" sz="3200" dirty="0"/>
              <a:t>славян и некоторых др. </a:t>
            </a:r>
            <a:r>
              <a:rPr lang="ru-RU" sz="3200" dirty="0" smtClean="0"/>
              <a:t>народов</a:t>
            </a:r>
          </a:p>
          <a:p>
            <a:endParaRPr lang="ru-RU" sz="3200" dirty="0"/>
          </a:p>
          <a:p>
            <a:r>
              <a:rPr lang="vi-VN" sz="3200" b="1" dirty="0"/>
              <a:t>Дружи́на</a:t>
            </a:r>
            <a:r>
              <a:rPr lang="vi-VN" sz="3200" dirty="0"/>
              <a:t> — </a:t>
            </a:r>
            <a:endParaRPr lang="ru-RU" sz="3200" dirty="0" smtClean="0"/>
          </a:p>
          <a:p>
            <a:pPr marL="0" indent="0">
              <a:buNone/>
            </a:pPr>
            <a:r>
              <a:rPr lang="vi-VN" sz="3200" dirty="0" smtClean="0"/>
              <a:t>княжеское </a:t>
            </a:r>
            <a:r>
              <a:rPr lang="vi-VN" sz="3200" dirty="0"/>
              <a:t>войско</a:t>
            </a:r>
            <a:endParaRPr lang="ru-RU" sz="3200" dirty="0"/>
          </a:p>
        </p:txBody>
      </p:sp>
      <p:sp>
        <p:nvSpPr>
          <p:cNvPr id="4" name="AutoShape 2" descr="ÐÐ°ÑÑÐ¸Ð½ÐºÐ¸ Ð¿Ð¾ Ð·Ð°Ð¿ÑÐ¾ÑÑ ÐºÐ½ÑÐ·Ñ ÑÑÐ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ÐÐ°ÑÑÐ¸Ð½ÐºÐ¸ Ð¿Ð¾ Ð·Ð°Ð¿ÑÐ¾ÑÑ ÐºÐ½ÑÐ·Ñ ÑÑÐ¾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mtdata.ru/u25/photo2138/20890927075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44824"/>
            <a:ext cx="3683893" cy="485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805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Функции князя: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623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Аскольд и </a:t>
            </a:r>
            <a:r>
              <a:rPr lang="ru-RU" dirty="0" err="1" smtClean="0"/>
              <a:t>Дир</a:t>
            </a:r>
            <a:r>
              <a:rPr lang="ru-RU" dirty="0" smtClean="0"/>
              <a:t> – правители Киева </a:t>
            </a:r>
          </a:p>
          <a:p>
            <a:endParaRPr lang="ru-RU" dirty="0"/>
          </a:p>
        </p:txBody>
      </p:sp>
      <p:pic>
        <p:nvPicPr>
          <p:cNvPr id="4098" name="Picture 2" descr="ÐÐ°ÑÑÐ¸Ð½ÐºÐ¸ Ð¿Ð¾ Ð·Ð°Ð¿ÑÐ¾ÑÑ Ð°ÑÐºÐ¾Ð»ÑÐ´ Ð¸ Ð´Ð¸Ñ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8586191" cy="429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078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0"/>
            <a:ext cx="3240360" cy="136815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Рюрик (Трувор, </a:t>
            </a:r>
            <a:r>
              <a:rPr lang="ru-RU" sz="3200" dirty="0" err="1" smtClean="0">
                <a:solidFill>
                  <a:schemeClr val="tx1"/>
                </a:solidFill>
              </a:rPr>
              <a:t>Синеус</a:t>
            </a:r>
            <a:r>
              <a:rPr lang="ru-RU" sz="3200" dirty="0" smtClean="0">
                <a:solidFill>
                  <a:schemeClr val="tx1"/>
                </a:solidFill>
              </a:rPr>
              <a:t>) 862-879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1844824"/>
            <a:ext cx="2808312" cy="12378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Олег (879-912)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2324" y="3392996"/>
            <a:ext cx="2319515" cy="15481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Игорь (912-945)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56659" y="3392996"/>
            <a:ext cx="2520280" cy="15481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Ольга (945-969</a:t>
            </a:r>
            <a:endParaRPr lang="ru-RU" sz="32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31840" y="4005064"/>
            <a:ext cx="29248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131840" y="4156996"/>
            <a:ext cx="29248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376238" y="4941168"/>
            <a:ext cx="2319515" cy="15481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Святослав (964-972)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94249" y="4156996"/>
            <a:ext cx="0" cy="784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77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882 г. </a:t>
            </a:r>
            <a:r>
              <a:rPr lang="ru-RU" sz="3200" dirty="0" smtClean="0"/>
              <a:t>– захват Киева Олегом, объединение Новгорода и Киева, перенос столицы в Киев</a:t>
            </a:r>
          </a:p>
          <a:p>
            <a:endParaRPr lang="ru-RU" sz="3200" dirty="0"/>
          </a:p>
        </p:txBody>
      </p:sp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63974"/>
            <a:ext cx="6369124" cy="4467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133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114</TotalTime>
  <Words>273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Становление Древнерусского государства</vt:lpstr>
      <vt:lpstr>Домашнее задание</vt:lpstr>
      <vt:lpstr>Причины возникновения Древнерусского государства:</vt:lpstr>
      <vt:lpstr>Презентация PowerPoint</vt:lpstr>
      <vt:lpstr>Презентация PowerPoint</vt:lpstr>
      <vt:lpstr>Функции князя:</vt:lpstr>
      <vt:lpstr>Презентация PowerPoint</vt:lpstr>
      <vt:lpstr>Презентация PowerPoint</vt:lpstr>
      <vt:lpstr>Презентация PowerPoint</vt:lpstr>
      <vt:lpstr>Отношения с Византией</vt:lpstr>
      <vt:lpstr>Походы первых русских князей:</vt:lpstr>
      <vt:lpstr>Презентация PowerPoint</vt:lpstr>
      <vt:lpstr>Деятельность Ольги</vt:lpstr>
      <vt:lpstr>Задание</vt:lpstr>
      <vt:lpstr>Итоги правления князя Святослава</vt:lpstr>
    </vt:vector>
  </TitlesOfParts>
  <Company>DEXP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Становление Древнерусского государства</dc:title>
  <dc:creator>05oks</dc:creator>
  <cp:lastModifiedBy>05oks</cp:lastModifiedBy>
  <cp:revision>8</cp:revision>
  <dcterms:created xsi:type="dcterms:W3CDTF">2019-01-14T14:28:02Z</dcterms:created>
  <dcterms:modified xsi:type="dcterms:W3CDTF">2019-01-14T16:22:19Z</dcterms:modified>
</cp:coreProperties>
</file>