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58" r:id="rId5"/>
    <p:sldId id="266" r:id="rId6"/>
    <p:sldId id="259" r:id="rId7"/>
    <p:sldId id="260" r:id="rId8"/>
    <p:sldId id="267" r:id="rId9"/>
    <p:sldId id="262" r:id="rId10"/>
    <p:sldId id="261" r:id="rId11"/>
    <p:sldId id="268" r:id="rId12"/>
    <p:sldId id="263" r:id="rId13"/>
    <p:sldId id="264" r:id="rId14"/>
    <p:sldId id="269" r:id="rId15"/>
    <p:sldId id="265"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982" autoAdjust="0"/>
    <p:restoredTop sz="94660"/>
  </p:normalViewPr>
  <p:slideViewPr>
    <p:cSldViewPr snapToGrid="0">
      <p:cViewPr varScale="1">
        <p:scale>
          <a:sx n="79" d="100"/>
          <a:sy n="79" d="100"/>
        </p:scale>
        <p:origin x="-8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FE8BB7BA-4487-4DC4-8AF9-DA31ECDB9020}" type="datetimeFigureOut">
              <a:rPr lang="ru-RU"/>
              <a:pPr>
                <a:defRPr/>
              </a:pPr>
              <a:t>22.04.2019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059F6A0-48E8-4511-8FE3-23130DF262E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40F8505D-0E12-4A53-BCA7-58B60001C728}" type="datetimeFigureOut">
              <a:rPr lang="ru-RU"/>
              <a:pPr>
                <a:defRPr/>
              </a:pPr>
              <a:t>22.04.2019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90BA583-E895-4FAF-A3E5-5FA7335ACF2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D490E98B-9281-491D-97C2-0EB07050C2D0}" type="datetimeFigureOut">
              <a:rPr lang="ru-RU"/>
              <a:pPr>
                <a:defRPr/>
              </a:pPr>
              <a:t>22.04.2019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21AC9E6-3CBF-4ED8-A5B6-708F303D0EC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13C30BE2-40CC-4DAF-B12E-721ED3FA6EF9}" type="datetimeFigureOut">
              <a:rPr lang="ru-RU"/>
              <a:pPr>
                <a:defRPr/>
              </a:pPr>
              <a:t>22.04.2019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5BBC467-BDDE-4D44-8F38-2976FC59B36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9AD32A8E-4901-4643-9301-8040AF2FAE7C}" type="datetimeFigureOut">
              <a:rPr lang="ru-RU"/>
              <a:pPr>
                <a:defRPr/>
              </a:pPr>
              <a:t>22.04.2019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10B1C84-000F-4CE9-B0E2-D2E7710256F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4FFEF1E0-EB9C-4DAC-A027-CE0F204E7BA0}" type="datetimeFigureOut">
              <a:rPr lang="ru-RU"/>
              <a:pPr>
                <a:defRPr/>
              </a:pPr>
              <a:t>22.04.2019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D14577F-7D9E-4F73-B828-4D77E4D095D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9B3FB188-1EB1-4CB5-810A-6AFFF3278802}" type="datetimeFigureOut">
              <a:rPr lang="ru-RU"/>
              <a:pPr>
                <a:defRPr/>
              </a:pPr>
              <a:t>22.04.2019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A7FB0DAB-5FE1-4550-98DC-943FD995C0A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530C2B68-1806-4642-A4F6-210421A68029}" type="datetimeFigureOut">
              <a:rPr lang="ru-RU"/>
              <a:pPr>
                <a:defRPr/>
              </a:pPr>
              <a:t>22.04.2019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9E5E5A4-436A-437A-A4A7-51FB7F9D289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750D351-2B64-47F7-A52E-AAA72FA685F2}" type="datetimeFigureOut">
              <a:rPr lang="ru-RU"/>
              <a:pPr>
                <a:defRPr/>
              </a:pPr>
              <a:t>22.04.2019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5E5781A-4216-43A4-BBE5-E1E424C37D0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B009E410-6BA6-4B48-94A3-5978E8ABB461}" type="datetimeFigureOut">
              <a:rPr lang="ru-RU"/>
              <a:pPr>
                <a:defRPr/>
              </a:pPr>
              <a:t>22.04.2019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0C534A6-30EA-4E20-A976-45F18603FAF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p:cNvSpPr>
            <a:spLocks noGrp="1"/>
          </p:cNvSpPr>
          <p:nvPr>
            <p:ph type="pic" idx="1"/>
          </p:nvPr>
        </p:nvSpPr>
        <p:spPr>
          <a:xfrm>
            <a:off x="3887391" y="987426"/>
            <a:ext cx="462915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ru-RU" noProof="0"/>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8035096F-40D6-4827-B266-1D1B82A257E9}" type="datetimeFigureOut">
              <a:rPr lang="ru-RU"/>
              <a:pPr>
                <a:defRPr/>
              </a:pPr>
              <a:t>22.04.2019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E1296A14-A1E8-45E9-BDF4-CD0C2564B63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mn-lt"/>
              </a:defRPr>
            </a:lvl1pPr>
          </a:lstStyle>
          <a:p>
            <a:pPr>
              <a:defRPr/>
            </a:pPr>
            <a:fld id="{CB577701-536C-4DC8-9824-4AE8EF447023}" type="datetimeFigureOut">
              <a:rPr lang="ru-RU"/>
              <a:pPr>
                <a:defRPr/>
              </a:pPr>
              <a:t>22.04.2019</a:t>
            </a:fld>
            <a:endParaRPr lang="ru-RU"/>
          </a:p>
        </p:txBody>
      </p:sp>
      <p:sp>
        <p:nvSpPr>
          <p:cNvPr id="5" name="Нижний колонтитул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9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mn-lt"/>
              </a:defRPr>
            </a:lvl1pPr>
          </a:lstStyle>
          <a:p>
            <a:pPr>
              <a:defRPr/>
            </a:pPr>
            <a:fld id="{E7FFE274-D078-4B6B-A3EA-90D12F365E3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63713" y="1452563"/>
            <a:ext cx="6065837" cy="1978025"/>
          </a:xfrm>
          <a:solidFill>
            <a:schemeClr val="bg1"/>
          </a:solidFill>
        </p:spPr>
        <p:style>
          <a:lnRef idx="2">
            <a:schemeClr val="accent1"/>
          </a:lnRef>
          <a:fillRef idx="1">
            <a:schemeClr val="lt1"/>
          </a:fillRef>
          <a:effectRef idx="0">
            <a:schemeClr val="accent1"/>
          </a:effectRef>
          <a:fontRef idx="minor">
            <a:schemeClr val="dk1"/>
          </a:fontRef>
        </p:style>
        <p:txBody>
          <a:bodyPr rtlCol="0">
            <a:noAutofit/>
          </a:bodyPr>
          <a:lstStyle/>
          <a:p>
            <a:pPr eaLnBrk="1" fontAlgn="auto" hangingPunct="1">
              <a:spcAft>
                <a:spcPts val="0"/>
              </a:spcAft>
              <a:defRPr/>
            </a:pPr>
            <a:r>
              <a:rPr lang="ru-RU" sz="4400" b="1" dirty="0">
                <a:solidFill>
                  <a:schemeClr val="accent1">
                    <a:lumMod val="75000"/>
                  </a:schemeClr>
                </a:solidFill>
                <a:latin typeface="Arial Black"/>
                <a:cs typeface="Arial"/>
              </a:rPr>
              <a:t>Как успокоить недовольного родителя</a:t>
            </a:r>
          </a:p>
        </p:txBody>
      </p:sp>
      <p:pic>
        <p:nvPicPr>
          <p:cNvPr id="13315"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6997700" y="42863"/>
            <a:ext cx="2090738" cy="687387"/>
          </a:xfrm>
          <a:prstGeom prst="rect">
            <a:avLst/>
          </a:prstGeom>
          <a:noFill/>
          <a:ln w="9525">
            <a:noFill/>
            <a:miter lim="800000"/>
            <a:headEnd/>
            <a:tailEnd/>
          </a:ln>
        </p:spPr>
      </p:pic>
      <p:pic>
        <p:nvPicPr>
          <p:cNvPr id="13316" name="Рисунок 7"/>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2530" name="Рисунок 6"/>
          <p:cNvPicPr>
            <a:picLocks noChangeAspect="1"/>
          </p:cNvPicPr>
          <p:nvPr/>
        </p:nvPicPr>
        <p:blipFill>
          <a:blip r:embed="rId2"/>
          <a:srcRect/>
          <a:stretch>
            <a:fillRect/>
          </a:stretch>
        </p:blipFill>
        <p:spPr bwMode="auto">
          <a:xfrm>
            <a:off x="68263" y="79375"/>
            <a:ext cx="8993187" cy="6632575"/>
          </a:xfrm>
          <a:prstGeom prst="rect">
            <a:avLst/>
          </a:prstGeom>
          <a:noFill/>
          <a:ln w="9525">
            <a:noFill/>
            <a:miter lim="800000"/>
            <a:headEnd/>
            <a:tailEnd/>
          </a:ln>
        </p:spPr>
      </p:pic>
      <p:sp>
        <p:nvSpPr>
          <p:cNvPr id="2" name="Заголовок 1"/>
          <p:cNvSpPr>
            <a:spLocks noGrp="1"/>
          </p:cNvSpPr>
          <p:nvPr>
            <p:ph type="ctrTitle"/>
          </p:nvPr>
        </p:nvSpPr>
        <p:spPr>
          <a:xfrm>
            <a:off x="3011488" y="1204913"/>
            <a:ext cx="5943600" cy="717550"/>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4000" smtClean="0">
                <a:solidFill>
                  <a:srgbClr val="2F5597"/>
                </a:solidFill>
                <a:latin typeface="Arial Black" pitchFamily="34" charset="0"/>
                <a:ea typeface="Calibri Light"/>
                <a:cs typeface="Calibri Light"/>
              </a:rPr>
              <a:t>Прием 3. Тайм-аут</a:t>
            </a:r>
          </a:p>
        </p:txBody>
      </p:sp>
      <p:sp>
        <p:nvSpPr>
          <p:cNvPr id="3" name="Подзаголовок 2"/>
          <p:cNvSpPr>
            <a:spLocks noGrp="1"/>
          </p:cNvSpPr>
          <p:nvPr>
            <p:ph type="subTitle" idx="1"/>
          </p:nvPr>
        </p:nvSpPr>
        <p:spPr>
          <a:xfrm>
            <a:off x="3486150" y="2790825"/>
            <a:ext cx="5456238" cy="3502025"/>
          </a:xfrm>
        </p:spPr>
        <p:style>
          <a:lnRef idx="2">
            <a:schemeClr val="accent1"/>
          </a:lnRef>
          <a:fillRef idx="1">
            <a:schemeClr val="lt1"/>
          </a:fillRef>
          <a:effectRef idx="0">
            <a:schemeClr val="accent1"/>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r>
              <a:rPr lang="ru-RU" sz="2800" dirty="0">
                <a:latin typeface="Arial"/>
                <a:cs typeface="Arial"/>
              </a:rPr>
              <a:t>Иногда во время конфликта нужно взять паузу. Бывает достаточно даже нескольких минут. Можно перенести разговор на час или на другой день. Но этим приемом нельзя увлекаться. Если родитель решит, что вы его избегаете, конфликт обострится.</a:t>
            </a:r>
            <a:endParaRPr lang="ru-RU" sz="2800">
              <a:cs typeface="Calibri" panose="020F0502020204030204"/>
            </a:endParaRPr>
          </a:p>
        </p:txBody>
      </p:sp>
      <p:pic>
        <p:nvPicPr>
          <p:cNvPr id="22533"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79375"/>
            <a:ext cx="2090738" cy="687388"/>
          </a:xfrm>
          <a:prstGeom prst="rect">
            <a:avLst/>
          </a:prstGeom>
          <a:noFill/>
          <a:ln w="9525">
            <a:noFill/>
            <a:miter lim="800000"/>
            <a:headEnd/>
            <a:tailEnd/>
          </a:ln>
        </p:spPr>
      </p:pic>
      <p:pic>
        <p:nvPicPr>
          <p:cNvPr id="22534" name="Рисунок 7" descr="Изображение выглядит как объект, небо, часы&#10;&#10;Описание создано с очень высокой степенью достоверности"/>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16725"/>
          </a:xfrm>
          <a:prstGeom prst="rect">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554" name="Рисунок 6"/>
          <p:cNvPicPr>
            <a:picLocks noChangeAspect="1"/>
          </p:cNvPicPr>
          <p:nvPr/>
        </p:nvPicPr>
        <p:blipFill>
          <a:blip r:embed="rId2"/>
          <a:srcRect/>
          <a:stretch>
            <a:fillRect/>
          </a:stretch>
        </p:blipFill>
        <p:spPr bwMode="auto">
          <a:xfrm>
            <a:off x="68263" y="79375"/>
            <a:ext cx="8993187" cy="6632575"/>
          </a:xfrm>
          <a:prstGeom prst="rect">
            <a:avLst/>
          </a:prstGeom>
          <a:noFill/>
          <a:ln w="9525">
            <a:noFill/>
            <a:miter lim="800000"/>
            <a:headEnd/>
            <a:tailEnd/>
          </a:ln>
        </p:spPr>
      </p:pic>
      <p:sp>
        <p:nvSpPr>
          <p:cNvPr id="2" name="Заголовок 1"/>
          <p:cNvSpPr>
            <a:spLocks noGrp="1"/>
          </p:cNvSpPr>
          <p:nvPr>
            <p:ph type="ctrTitle"/>
          </p:nvPr>
        </p:nvSpPr>
        <p:spPr>
          <a:xfrm>
            <a:off x="3011488" y="1204913"/>
            <a:ext cx="5943600" cy="717550"/>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4000" smtClean="0">
                <a:solidFill>
                  <a:srgbClr val="2F5597"/>
                </a:solidFill>
                <a:latin typeface="Arial Black" pitchFamily="34" charset="0"/>
                <a:ea typeface="Calibri Light"/>
                <a:cs typeface="Calibri Light"/>
              </a:rPr>
              <a:t>Прием 3. Тайм-аут</a:t>
            </a:r>
          </a:p>
        </p:txBody>
      </p:sp>
      <p:sp>
        <p:nvSpPr>
          <p:cNvPr id="3" name="Подзаголовок 2"/>
          <p:cNvSpPr>
            <a:spLocks noGrp="1"/>
          </p:cNvSpPr>
          <p:nvPr>
            <p:ph type="subTitle" idx="1"/>
          </p:nvPr>
        </p:nvSpPr>
        <p:spPr>
          <a:xfrm>
            <a:off x="3081338" y="2873375"/>
            <a:ext cx="5456237" cy="2952750"/>
          </a:xfrm>
        </p:spPr>
        <p:style>
          <a:lnRef idx="2">
            <a:schemeClr val="accent1"/>
          </a:lnRef>
          <a:fillRef idx="1">
            <a:schemeClr val="lt1"/>
          </a:fillRef>
          <a:effectRef idx="0">
            <a:schemeClr val="accent1"/>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r>
              <a:rPr lang="ru-RU" sz="2800" dirty="0">
                <a:latin typeface="Arial Black"/>
                <a:cs typeface="Arial"/>
              </a:rPr>
              <a:t>Почему это работает</a:t>
            </a:r>
            <a:endParaRPr lang="ru-RU" sz="2800" dirty="0">
              <a:latin typeface="Arial"/>
              <a:cs typeface="Arial"/>
            </a:endParaRPr>
          </a:p>
          <a:p>
            <a:pPr marL="342900" indent="-342900" algn="just" eaLnBrk="1" fontAlgn="auto" hangingPunct="1">
              <a:spcAft>
                <a:spcPts val="0"/>
              </a:spcAft>
              <a:buFont typeface="Arial" panose="020B0604020202020204" pitchFamily="34" charset="0"/>
              <a:buChar char="•"/>
              <a:defRPr/>
            </a:pPr>
            <a:r>
              <a:rPr lang="ru-RU" sz="2800" dirty="0">
                <a:latin typeface="Arial"/>
                <a:cs typeface="Arial"/>
              </a:rPr>
              <a:t>Тайм-аут позволяет не принимать решение сгоряча. </a:t>
            </a:r>
          </a:p>
          <a:p>
            <a:pPr marL="342900" indent="-342900" algn="just" eaLnBrk="1" fontAlgn="auto" hangingPunct="1">
              <a:spcAft>
                <a:spcPts val="0"/>
              </a:spcAft>
              <a:buFont typeface="Arial" panose="020B0604020202020204" pitchFamily="34" charset="0"/>
              <a:buChar char="•"/>
              <a:defRPr/>
            </a:pPr>
            <a:r>
              <a:rPr lang="ru-RU" sz="2800" dirty="0">
                <a:latin typeface="Arial"/>
                <a:cs typeface="Arial"/>
              </a:rPr>
              <a:t>У вас появляется время продумать стратегию решения проблемы.</a:t>
            </a:r>
            <a:endParaRPr lang="ru-RU" sz="2800">
              <a:cs typeface="Calibri" panose="020F0502020204030204"/>
            </a:endParaRPr>
          </a:p>
        </p:txBody>
      </p:sp>
      <p:pic>
        <p:nvPicPr>
          <p:cNvPr id="23557"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79375"/>
            <a:ext cx="2090738" cy="687388"/>
          </a:xfrm>
          <a:prstGeom prst="rect">
            <a:avLst/>
          </a:prstGeom>
          <a:noFill/>
          <a:ln w="9525">
            <a:noFill/>
            <a:miter lim="800000"/>
            <a:headEnd/>
            <a:tailEnd/>
          </a:ln>
        </p:spPr>
      </p:pic>
      <p:pic>
        <p:nvPicPr>
          <p:cNvPr id="23558" name="Рисунок 7" descr="Изображение выглядит как объект, небо, часы&#10;&#10;Описание создано с очень высокой степенью достоверности"/>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16725"/>
          </a:xfrm>
          <a:prstGeom prst="rect">
            <a:avLst/>
          </a:prstGeom>
          <a:noFill/>
          <a:ln w="571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stretch>
            <a:fillRect l="-6000" r="-6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243138" y="1146175"/>
            <a:ext cx="5745162" cy="5211763"/>
          </a:xfrm>
        </p:spPr>
        <p:txBody>
          <a:bodyPr rtlCol="0">
            <a:noAutofit/>
          </a:bodyPr>
          <a:lstStyle/>
          <a:p>
            <a:pPr algn="just" eaLnBrk="1" fontAlgn="auto" hangingPunct="1">
              <a:spcAft>
                <a:spcPts val="0"/>
              </a:spcAft>
              <a:buFont typeface="Arial" panose="020B0604020202020204" pitchFamily="34" charset="0"/>
              <a:buNone/>
              <a:defRPr/>
            </a:pPr>
            <a:endParaRPr lang="ru-RU" sz="2400" dirty="0">
              <a:solidFill>
                <a:schemeClr val="bg1"/>
              </a:solidFill>
              <a:latin typeface="Arial Black"/>
              <a:cs typeface="Arial"/>
            </a:endParaRPr>
          </a:p>
          <a:p>
            <a:pPr eaLnBrk="1" fontAlgn="auto" hangingPunct="1">
              <a:spcAft>
                <a:spcPts val="0"/>
              </a:spcAft>
              <a:buFont typeface="Arial" panose="020B0604020202020204" pitchFamily="34" charset="0"/>
              <a:buNone/>
              <a:defRPr/>
            </a:pPr>
            <a:r>
              <a:rPr lang="ru-RU" sz="2400" b="1" dirty="0">
                <a:solidFill>
                  <a:schemeClr val="accent1">
                    <a:lumMod val="75000"/>
                  </a:schemeClr>
                </a:solidFill>
                <a:latin typeface="Arial Black"/>
                <a:cs typeface="Arial"/>
              </a:rPr>
              <a:t>Фразы, чтобы взять тайм-аут:</a:t>
            </a:r>
            <a:r>
              <a:rPr lang="ru-RU" sz="2400" b="1" dirty="0">
                <a:solidFill>
                  <a:schemeClr val="bg1"/>
                </a:solidFill>
                <a:latin typeface="Arial Black"/>
                <a:cs typeface="Arial"/>
              </a:rPr>
              <a:t> </a:t>
            </a:r>
            <a:endParaRPr lang="en-US" sz="2400" b="1">
              <a:solidFill>
                <a:schemeClr val="bg1"/>
              </a:solidFill>
              <a:latin typeface="Arial Black"/>
              <a:cs typeface="Arial"/>
            </a:endParaRPr>
          </a:p>
          <a:p>
            <a:pPr eaLnBrk="1" fontAlgn="auto" hangingPunct="1">
              <a:spcAft>
                <a:spcPts val="0"/>
              </a:spcAft>
              <a:buFont typeface="Arial" panose="020B0604020202020204" pitchFamily="34" charset="0"/>
              <a:buNone/>
              <a:defRPr/>
            </a:pPr>
            <a:endParaRPr lang="ru-RU" sz="2400" b="1" dirty="0">
              <a:solidFill>
                <a:schemeClr val="bg1"/>
              </a:solidFill>
              <a:latin typeface="Arial Black"/>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Давайте сделаем перерыв и после него поищем решение.</a:t>
            </a:r>
            <a:endParaRPr lang="en-US" sz="2400" i="1">
              <a:solidFill>
                <a:schemeClr val="bg1"/>
              </a:solidFill>
              <a:latin typeface="Arial"/>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Давайте на некоторое время отложим обсуждение этого и поговорим о... (чем-то, что имеет отношение к ситуации, но не самое острое в ней).</a:t>
            </a:r>
          </a:p>
        </p:txBody>
      </p:sp>
      <p:pic>
        <p:nvPicPr>
          <p:cNvPr id="24579"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139700"/>
            <a:ext cx="2090738" cy="687388"/>
          </a:xfrm>
          <a:prstGeom prst="rect">
            <a:avLst/>
          </a:prstGeom>
          <a:noFill/>
          <a:ln w="9525">
            <a:noFill/>
            <a:miter lim="800000"/>
            <a:headEnd/>
            <a:tailEnd/>
          </a:ln>
        </p:spPr>
      </p:pic>
      <p:pic>
        <p:nvPicPr>
          <p:cNvPr id="24580" name="Рисунок 7"/>
          <p:cNvPicPr>
            <a:picLocks noChangeAspect="1"/>
          </p:cNvPicPr>
          <p:nvPr/>
        </p:nvPicPr>
        <p:blipFill>
          <a:blip r:embed="rId4"/>
          <a:srcRect/>
          <a:stretch>
            <a:fillRect/>
          </a:stretch>
        </p:blipFill>
        <p:spPr bwMode="auto">
          <a:xfrm>
            <a:off x="139700" y="6470650"/>
            <a:ext cx="2743200" cy="35083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Рисунок 10" descr="Изображение выглядит как силуэт&#10;&#10;Описание создано с очень высокой степенью достоверности"/>
          <p:cNvPicPr>
            <a:picLocks noChangeAspect="1"/>
          </p:cNvPicPr>
          <p:nvPr/>
        </p:nvPicPr>
        <p:blipFill>
          <a:blip r:embed="rId2"/>
          <a:srcRect/>
          <a:stretch>
            <a:fillRect/>
          </a:stretch>
        </p:blipFill>
        <p:spPr bwMode="auto">
          <a:xfrm>
            <a:off x="68263" y="612775"/>
            <a:ext cx="4857750" cy="6067425"/>
          </a:xfrm>
          <a:prstGeom prst="rect">
            <a:avLst/>
          </a:prstGeom>
          <a:noFill/>
          <a:ln w="9525">
            <a:noFill/>
            <a:miter lim="800000"/>
            <a:headEnd/>
            <a:tailEnd/>
          </a:ln>
        </p:spPr>
      </p:pic>
      <p:sp>
        <p:nvSpPr>
          <p:cNvPr id="2" name="Заголовок 1"/>
          <p:cNvSpPr>
            <a:spLocks noGrp="1"/>
          </p:cNvSpPr>
          <p:nvPr>
            <p:ph type="ctrTitle"/>
          </p:nvPr>
        </p:nvSpPr>
        <p:spPr>
          <a:xfrm>
            <a:off x="3984625" y="781050"/>
            <a:ext cx="4930775" cy="1168400"/>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3800" smtClean="0">
                <a:solidFill>
                  <a:srgbClr val="2F5597"/>
                </a:solidFill>
                <a:latin typeface="Arial Black" pitchFamily="34" charset="0"/>
                <a:ea typeface="Calibri Light"/>
                <a:cs typeface="Calibri Light"/>
              </a:rPr>
              <a:t>Прием 4. Нейтрализация</a:t>
            </a:r>
          </a:p>
        </p:txBody>
      </p:sp>
      <p:sp>
        <p:nvSpPr>
          <p:cNvPr id="12" name="TextBox 11">
            <a:extLst>
              <a:ext uri="{FF2B5EF4-FFF2-40B4-BE49-F238E27FC236}"/>
            </a:extLst>
          </p:cNvPr>
          <p:cNvSpPr txBox="1"/>
          <p:nvPr/>
        </p:nvSpPr>
        <p:spPr>
          <a:xfrm>
            <a:off x="4229100" y="2384425"/>
            <a:ext cx="4589463" cy="3582988"/>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fontAlgn="auto">
              <a:lnSpc>
                <a:spcPct val="90000"/>
              </a:lnSpc>
              <a:spcBef>
                <a:spcPts val="1000"/>
              </a:spcBef>
              <a:spcAft>
                <a:spcPts val="0"/>
              </a:spcAft>
              <a:defRPr/>
            </a:pPr>
            <a:r>
              <a:rPr lang="ru-RU" sz="2800" dirty="0">
                <a:latin typeface="Arial"/>
                <a:cs typeface="Arial"/>
              </a:rPr>
              <a:t>Успокоить родителя можно с помощью нейролингвистического программирования. Для этого нужно переключить его внимание на другой канал информации - зрительный, слуховой или тактильный.</a:t>
            </a:r>
            <a:endParaRPr lang="ru-RU" sz="2800">
              <a:cs typeface="Calibri" panose="020F0502020204030204"/>
            </a:endParaRPr>
          </a:p>
        </p:txBody>
      </p:sp>
      <p:pic>
        <p:nvPicPr>
          <p:cNvPr id="25604"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55563"/>
            <a:ext cx="2090738" cy="687387"/>
          </a:xfrm>
          <a:prstGeom prst="rect">
            <a:avLst/>
          </a:prstGeom>
          <a:noFill/>
          <a:ln w="9525">
            <a:noFill/>
            <a:miter lim="800000"/>
            <a:headEnd/>
            <a:tailEnd/>
          </a:ln>
        </p:spPr>
      </p:pic>
      <p:pic>
        <p:nvPicPr>
          <p:cNvPr id="25605" name="Рисунок 7"/>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5165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Рисунок 10" descr="Изображение выглядит как силуэт&#10;&#10;Описание создано с очень высокой степенью достоверности"/>
          <p:cNvPicPr>
            <a:picLocks noChangeAspect="1"/>
          </p:cNvPicPr>
          <p:nvPr/>
        </p:nvPicPr>
        <p:blipFill>
          <a:blip r:embed="rId2"/>
          <a:srcRect/>
          <a:stretch>
            <a:fillRect/>
          </a:stretch>
        </p:blipFill>
        <p:spPr bwMode="auto">
          <a:xfrm>
            <a:off x="68263" y="612775"/>
            <a:ext cx="4857750" cy="6067425"/>
          </a:xfrm>
          <a:prstGeom prst="rect">
            <a:avLst/>
          </a:prstGeom>
          <a:noFill/>
          <a:ln w="9525">
            <a:noFill/>
            <a:miter lim="800000"/>
            <a:headEnd/>
            <a:tailEnd/>
          </a:ln>
        </p:spPr>
      </p:pic>
      <p:sp>
        <p:nvSpPr>
          <p:cNvPr id="2" name="Заголовок 1"/>
          <p:cNvSpPr>
            <a:spLocks noGrp="1"/>
          </p:cNvSpPr>
          <p:nvPr>
            <p:ph type="ctrTitle"/>
          </p:nvPr>
        </p:nvSpPr>
        <p:spPr>
          <a:xfrm>
            <a:off x="3984625" y="781050"/>
            <a:ext cx="4930775" cy="1168400"/>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3800" smtClean="0">
                <a:solidFill>
                  <a:srgbClr val="2F5597"/>
                </a:solidFill>
                <a:latin typeface="Arial Black" pitchFamily="34" charset="0"/>
                <a:ea typeface="Calibri Light"/>
                <a:cs typeface="Calibri Light"/>
              </a:rPr>
              <a:t>Прием 4. Нейтрализация</a:t>
            </a:r>
          </a:p>
        </p:txBody>
      </p:sp>
      <p:sp>
        <p:nvSpPr>
          <p:cNvPr id="12" name="TextBox 11">
            <a:extLst>
              <a:ext uri="{FF2B5EF4-FFF2-40B4-BE49-F238E27FC236}"/>
            </a:extLst>
          </p:cNvPr>
          <p:cNvSpPr txBox="1"/>
          <p:nvPr/>
        </p:nvSpPr>
        <p:spPr>
          <a:xfrm>
            <a:off x="3417888" y="2695575"/>
            <a:ext cx="5597525" cy="3063875"/>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just" fontAlgn="auto">
              <a:lnSpc>
                <a:spcPct val="90000"/>
              </a:lnSpc>
              <a:spcBef>
                <a:spcPts val="1000"/>
              </a:spcBef>
              <a:spcAft>
                <a:spcPts val="0"/>
              </a:spcAft>
              <a:defRPr/>
            </a:pPr>
            <a:r>
              <a:rPr lang="ru-RU" sz="2800" dirty="0">
                <a:latin typeface="Arial Black"/>
                <a:cs typeface="Arial"/>
              </a:rPr>
              <a:t>Почему это работает</a:t>
            </a:r>
            <a:endParaRPr lang="en-US" sz="2800" dirty="0">
              <a:latin typeface="Arial Black"/>
              <a:cs typeface="Arial"/>
            </a:endParaRPr>
          </a:p>
          <a:p>
            <a:pPr marL="342900" indent="-342900" algn="just" fontAlgn="auto">
              <a:lnSpc>
                <a:spcPct val="90000"/>
              </a:lnSpc>
              <a:spcBef>
                <a:spcPts val="1000"/>
              </a:spcBef>
              <a:spcAft>
                <a:spcPts val="0"/>
              </a:spcAft>
              <a:buFont typeface="Arial"/>
              <a:buChar char="•"/>
              <a:defRPr/>
            </a:pPr>
            <a:r>
              <a:rPr lang="ru-RU" sz="2800" dirty="0">
                <a:latin typeface="Arial"/>
                <a:cs typeface="Arial"/>
              </a:rPr>
              <a:t>Человек отвлечется на изменение, которое уловят органы чувств. </a:t>
            </a:r>
          </a:p>
          <a:p>
            <a:pPr marL="342900" indent="-342900" algn="just" fontAlgn="auto">
              <a:lnSpc>
                <a:spcPct val="90000"/>
              </a:lnSpc>
              <a:spcBef>
                <a:spcPts val="1000"/>
              </a:spcBef>
              <a:spcAft>
                <a:spcPts val="0"/>
              </a:spcAft>
              <a:buFont typeface="Arial"/>
              <a:buChar char="•"/>
              <a:defRPr/>
            </a:pPr>
            <a:r>
              <a:rPr lang="ru-RU" sz="2800" dirty="0">
                <a:latin typeface="Arial"/>
                <a:cs typeface="Arial"/>
              </a:rPr>
              <a:t>Это регулирует уровень негативных эмоций у спорщика.</a:t>
            </a:r>
            <a:endParaRPr lang="ru-RU" sz="2800">
              <a:cs typeface="Calibri" panose="020F0502020204030204"/>
            </a:endParaRPr>
          </a:p>
        </p:txBody>
      </p:sp>
      <p:pic>
        <p:nvPicPr>
          <p:cNvPr id="26628"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55563"/>
            <a:ext cx="2090738" cy="687387"/>
          </a:xfrm>
          <a:prstGeom prst="rect">
            <a:avLst/>
          </a:prstGeom>
          <a:noFill/>
          <a:ln w="9525">
            <a:noFill/>
            <a:miter lim="800000"/>
            <a:headEnd/>
            <a:tailEnd/>
          </a:ln>
        </p:spPr>
      </p:pic>
      <p:pic>
        <p:nvPicPr>
          <p:cNvPr id="26629" name="Рисунок 7"/>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5165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stretch>
            <a:fillRect l="-6000" r="-6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303463" y="1025525"/>
            <a:ext cx="6278562" cy="4643438"/>
          </a:xfrm>
        </p:spPr>
        <p:txBody>
          <a:bodyPr>
            <a:noAutofit/>
          </a:bodyPr>
          <a:lstStyle/>
          <a:p>
            <a:pPr algn="just" eaLnBrk="1" hangingPunct="1">
              <a:lnSpc>
                <a:spcPct val="80000"/>
              </a:lnSpc>
            </a:pPr>
            <a:endParaRPr lang="ru-RU" sz="2800" i="1" smtClean="0">
              <a:solidFill>
                <a:schemeClr val="bg1"/>
              </a:solidFill>
              <a:latin typeface="Arial" charset="0"/>
              <a:cs typeface="Arial" charset="0"/>
            </a:endParaRPr>
          </a:p>
          <a:p>
            <a:pPr eaLnBrk="1" hangingPunct="1">
              <a:lnSpc>
                <a:spcPct val="80000"/>
              </a:lnSpc>
            </a:pPr>
            <a:r>
              <a:rPr lang="ru-RU" sz="3200" smtClean="0">
                <a:solidFill>
                  <a:srgbClr val="2F5597"/>
                </a:solidFill>
                <a:latin typeface="Arial Black" pitchFamily="34" charset="0"/>
                <a:cs typeface="Arial" charset="0"/>
              </a:rPr>
              <a:t>Для нейтрализации помогут действия:</a:t>
            </a:r>
            <a:r>
              <a:rPr lang="ru-RU" sz="2800" smtClean="0">
                <a:solidFill>
                  <a:srgbClr val="2F5597"/>
                </a:solidFill>
                <a:latin typeface="Arial Black" pitchFamily="34" charset="0"/>
                <a:cs typeface="Arial" charset="0"/>
              </a:rPr>
              <a:t> </a:t>
            </a:r>
            <a:endParaRPr lang="en-US" sz="2800" smtClean="0">
              <a:solidFill>
                <a:srgbClr val="2F5597"/>
              </a:solidFill>
              <a:latin typeface="Arial Black" pitchFamily="34" charset="0"/>
              <a:cs typeface="Arial" charset="0"/>
            </a:endParaRPr>
          </a:p>
          <a:p>
            <a:pPr eaLnBrk="1" hangingPunct="1">
              <a:lnSpc>
                <a:spcPct val="80000"/>
              </a:lnSpc>
            </a:pPr>
            <a:endParaRPr lang="ru-RU" sz="2800" smtClean="0">
              <a:solidFill>
                <a:srgbClr val="2F5597"/>
              </a:solidFill>
              <a:latin typeface="Arial Black" pitchFamily="34" charset="0"/>
              <a:cs typeface="Arial" charset="0"/>
            </a:endParaRPr>
          </a:p>
          <a:p>
            <a:pPr algn="l" eaLnBrk="1" hangingPunct="1">
              <a:lnSpc>
                <a:spcPct val="80000"/>
              </a:lnSpc>
              <a:buFont typeface="Arial,Sans-Serif"/>
              <a:buChar char="•"/>
            </a:pPr>
            <a:r>
              <a:rPr lang="ru-RU" sz="2800" i="1" smtClean="0">
                <a:solidFill>
                  <a:schemeClr val="bg1"/>
                </a:solidFill>
                <a:latin typeface="Arial" charset="0"/>
                <a:cs typeface="Arial" charset="0"/>
              </a:rPr>
              <a:t>Уроните на пол ручку.</a:t>
            </a:r>
            <a:endParaRPr lang="en-US" sz="2800" i="1" smtClean="0">
              <a:solidFill>
                <a:schemeClr val="bg1"/>
              </a:solidFill>
              <a:latin typeface="Arial" charset="0"/>
              <a:cs typeface="Arial" charset="0"/>
            </a:endParaRPr>
          </a:p>
          <a:p>
            <a:pPr algn="l" eaLnBrk="1" hangingPunct="1">
              <a:lnSpc>
                <a:spcPct val="80000"/>
              </a:lnSpc>
              <a:buFont typeface="Arial,Sans-Serif"/>
              <a:buChar char="•"/>
            </a:pPr>
            <a:r>
              <a:rPr lang="ru-RU" sz="2800" i="1" smtClean="0">
                <a:solidFill>
                  <a:schemeClr val="bg1"/>
                </a:solidFill>
                <a:latin typeface="Arial" charset="0"/>
                <a:cs typeface="Arial" charset="0"/>
              </a:rPr>
              <a:t>Включите или выключите свет.</a:t>
            </a:r>
          </a:p>
          <a:p>
            <a:pPr algn="l" eaLnBrk="1" hangingPunct="1">
              <a:lnSpc>
                <a:spcPct val="80000"/>
              </a:lnSpc>
              <a:buFont typeface="Arial,Sans-Serif"/>
              <a:buChar char="•"/>
            </a:pPr>
            <a:r>
              <a:rPr lang="ru-RU" sz="2800" i="1" smtClean="0">
                <a:solidFill>
                  <a:schemeClr val="bg1"/>
                </a:solidFill>
                <a:latin typeface="Arial" charset="0"/>
                <a:cs typeface="Arial" charset="0"/>
              </a:rPr>
              <a:t>Закашляйтесь.</a:t>
            </a:r>
          </a:p>
          <a:p>
            <a:pPr algn="l" eaLnBrk="1" hangingPunct="1">
              <a:lnSpc>
                <a:spcPct val="80000"/>
              </a:lnSpc>
              <a:buFont typeface="Arial,Sans-Serif"/>
              <a:buChar char="•"/>
            </a:pPr>
            <a:r>
              <a:rPr lang="ru-RU" sz="2800" i="1" smtClean="0">
                <a:solidFill>
                  <a:schemeClr val="bg1"/>
                </a:solidFill>
                <a:latin typeface="Arial" charset="0"/>
                <a:cs typeface="Arial" charset="0"/>
              </a:rPr>
              <a:t>Смените громкость или темп своей речи</a:t>
            </a:r>
          </a:p>
          <a:p>
            <a:pPr algn="l" eaLnBrk="1" hangingPunct="1">
              <a:lnSpc>
                <a:spcPct val="80000"/>
              </a:lnSpc>
              <a:buFont typeface="Arial,Sans-Serif"/>
              <a:buChar char="•"/>
            </a:pPr>
            <a:r>
              <a:rPr lang="ru-RU" sz="2800" i="1" smtClean="0">
                <a:solidFill>
                  <a:schemeClr val="bg1"/>
                </a:solidFill>
                <a:latin typeface="Arial" charset="0"/>
                <a:cs typeface="Arial" charset="0"/>
              </a:rPr>
              <a:t>Откройте окно</a:t>
            </a:r>
          </a:p>
        </p:txBody>
      </p:sp>
      <p:pic>
        <p:nvPicPr>
          <p:cNvPr id="27651"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139700"/>
            <a:ext cx="2090738" cy="687388"/>
          </a:xfrm>
          <a:prstGeom prst="rect">
            <a:avLst/>
          </a:prstGeom>
          <a:noFill/>
          <a:ln w="9525">
            <a:noFill/>
            <a:miter lim="800000"/>
            <a:headEnd/>
            <a:tailEnd/>
          </a:ln>
        </p:spPr>
      </p:pic>
      <p:pic>
        <p:nvPicPr>
          <p:cNvPr id="27652" name="Рисунок 7"/>
          <p:cNvPicPr>
            <a:picLocks noChangeAspect="1"/>
          </p:cNvPicPr>
          <p:nvPr/>
        </p:nvPicPr>
        <p:blipFill>
          <a:blip r:embed="rId4"/>
          <a:srcRect/>
          <a:stretch>
            <a:fillRect/>
          </a:stretch>
        </p:blipFill>
        <p:spPr bwMode="auto">
          <a:xfrm>
            <a:off x="79375" y="6423025"/>
            <a:ext cx="2743200" cy="3492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fillRect l="-6000" r="-6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921000" y="1206500"/>
            <a:ext cx="5183188" cy="4343400"/>
          </a:xfrm>
          <a:noFill/>
          <a:ln>
            <a:noFill/>
          </a:ln>
        </p:spPr>
        <p:style>
          <a:lnRef idx="1">
            <a:schemeClr val="accent2"/>
          </a:lnRef>
          <a:fillRef idx="2">
            <a:schemeClr val="accent2"/>
          </a:fillRef>
          <a:effectRef idx="1">
            <a:schemeClr val="accent2"/>
          </a:effectRef>
          <a:fontRef idx="minor">
            <a:schemeClr val="dk1"/>
          </a:fontRef>
        </p:style>
        <p:txBody>
          <a:bodyPr>
            <a:noAutofit/>
          </a:bodyPr>
          <a:lstStyle/>
          <a:p>
            <a:pPr algn="just" eaLnBrk="1" hangingPunct="1">
              <a:defRPr/>
            </a:pPr>
            <a:r>
              <a:rPr lang="ru-RU" sz="2800" i="1" smtClean="0">
                <a:solidFill>
                  <a:schemeClr val="bg1"/>
                </a:solidFill>
                <a:latin typeface="Arial" charset="0"/>
                <a:cs typeface="Arial" charset="0"/>
              </a:rPr>
              <a:t>Во время вашего рабочего дня у одного из детей пропала дорогая игрушка.  В течение дня вы несколько раз оставляли детей под присмотром няни. Родители ребенка приходят к вам с претензией, что пропажа - ваша вина, так как вы не следили за группой. </a:t>
            </a:r>
          </a:p>
        </p:txBody>
      </p:sp>
      <p:sp>
        <p:nvSpPr>
          <p:cNvPr id="14339" name="TextBox 7"/>
          <p:cNvSpPr txBox="1">
            <a:spLocks noChangeArrowheads="1"/>
          </p:cNvSpPr>
          <p:nvPr/>
        </p:nvSpPr>
        <p:spPr bwMode="auto">
          <a:xfrm>
            <a:off x="603250" y="1154113"/>
            <a:ext cx="2743200" cy="522287"/>
          </a:xfrm>
          <a:prstGeom prst="rect">
            <a:avLst/>
          </a:prstGeom>
          <a:noFill/>
          <a:ln w="9525">
            <a:noFill/>
            <a:miter lim="800000"/>
            <a:headEnd/>
            <a:tailEnd/>
          </a:ln>
        </p:spPr>
        <p:txBody>
          <a:bodyPr>
            <a:spAutoFit/>
          </a:bodyPr>
          <a:lstStyle/>
          <a:p>
            <a:r>
              <a:rPr lang="ru-RU" sz="2800">
                <a:solidFill>
                  <a:srgbClr val="2F5597"/>
                </a:solidFill>
                <a:latin typeface="Arial Black" pitchFamily="34" charset="0"/>
              </a:rPr>
              <a:t>Ситуация:</a:t>
            </a:r>
          </a:p>
        </p:txBody>
      </p:sp>
      <p:pic>
        <p:nvPicPr>
          <p:cNvPr id="14340"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6997700" y="92075"/>
            <a:ext cx="2090738" cy="687388"/>
          </a:xfrm>
          <a:prstGeom prst="rect">
            <a:avLst/>
          </a:prstGeom>
          <a:noFill/>
          <a:ln w="9525">
            <a:noFill/>
            <a:miter lim="800000"/>
            <a:headEnd/>
            <a:tailEnd/>
          </a:ln>
        </p:spPr>
      </p:pic>
      <p:pic>
        <p:nvPicPr>
          <p:cNvPr id="14341" name="Рисунок 7" descr="Изображение выглядит как объект, небо, часы&#10;&#10;Описание создано с очень высокой степенью достоверности"/>
          <p:cNvPicPr>
            <a:picLocks noChangeAspect="1"/>
          </p:cNvPicPr>
          <p:nvPr/>
        </p:nvPicPr>
        <p:blipFill>
          <a:blip r:embed="rId4"/>
          <a:srcRect/>
          <a:stretch>
            <a:fillRect/>
          </a:stretch>
        </p:blipFill>
        <p:spPr bwMode="auto">
          <a:xfrm>
            <a:off x="55563" y="6446838"/>
            <a:ext cx="2743200" cy="350837"/>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stretch>
            <a:fillRect l="-6000" r="-6000"/>
          </a:stretch>
        </a:blipFill>
        <a:effectLst/>
      </p:bgPr>
    </p:bg>
    <p:spTree>
      <p:nvGrpSpPr>
        <p:cNvPr id="1" name=""/>
        <p:cNvGrpSpPr/>
        <p:nvPr/>
      </p:nvGrpSpPr>
      <p:grpSpPr>
        <a:xfrm>
          <a:off x="0" y="0"/>
          <a:ext cx="0" cy="0"/>
          <a:chOff x="0" y="0"/>
          <a:chExt cx="0" cy="0"/>
        </a:xfrm>
      </p:grpSpPr>
      <p:sp>
        <p:nvSpPr>
          <p:cNvPr id="15362" name="Заголовок 1"/>
          <p:cNvSpPr>
            <a:spLocks noGrp="1"/>
          </p:cNvSpPr>
          <p:nvPr>
            <p:ph type="ctrTitle"/>
          </p:nvPr>
        </p:nvSpPr>
        <p:spPr>
          <a:xfrm>
            <a:off x="58738" y="2132013"/>
            <a:ext cx="3209925" cy="577850"/>
          </a:xfrm>
        </p:spPr>
        <p:txBody>
          <a:bodyPr/>
          <a:lstStyle/>
          <a:p>
            <a:pPr eaLnBrk="1" hangingPunct="1"/>
            <a:r>
              <a:rPr lang="ru-RU" sz="2800" smtClean="0">
                <a:solidFill>
                  <a:srgbClr val="2F5597"/>
                </a:solidFill>
                <a:latin typeface="Arial Black" pitchFamily="34" charset="0"/>
                <a:ea typeface="Calibri Light"/>
                <a:cs typeface="Calibri Light"/>
              </a:rPr>
              <a:t>Задание:</a:t>
            </a:r>
            <a:endParaRPr lang="ru-RU" sz="2800" smtClean="0">
              <a:solidFill>
                <a:srgbClr val="2F5597"/>
              </a:solidFill>
              <a:latin typeface="Arial Black" pitchFamily="34" charset="0"/>
            </a:endParaRPr>
          </a:p>
        </p:txBody>
      </p:sp>
      <p:sp>
        <p:nvSpPr>
          <p:cNvPr id="3" name="Подзаголовок 2"/>
          <p:cNvSpPr>
            <a:spLocks noGrp="1"/>
          </p:cNvSpPr>
          <p:nvPr>
            <p:ph type="subTitle" idx="1"/>
          </p:nvPr>
        </p:nvSpPr>
        <p:spPr>
          <a:xfrm>
            <a:off x="2713038" y="1757363"/>
            <a:ext cx="5942012" cy="3097212"/>
          </a:xfrm>
          <a:noFill/>
          <a:ln>
            <a:noFill/>
          </a:ln>
        </p:spPr>
        <p:style>
          <a:lnRef idx="1">
            <a:schemeClr val="accent2"/>
          </a:lnRef>
          <a:fillRef idx="2">
            <a:schemeClr val="accent2"/>
          </a:fillRef>
          <a:effectRef idx="1">
            <a:schemeClr val="accent2"/>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endParaRPr lang="ru-RU" sz="2600" i="1" dirty="0">
              <a:solidFill>
                <a:schemeClr val="bg1"/>
              </a:solidFill>
              <a:latin typeface="Arial"/>
              <a:cs typeface="Arial"/>
            </a:endParaRPr>
          </a:p>
          <a:p>
            <a:pPr algn="just" eaLnBrk="1" fontAlgn="auto" hangingPunct="1">
              <a:spcAft>
                <a:spcPts val="0"/>
              </a:spcAft>
              <a:buFont typeface="Arial" panose="020B0604020202020204" pitchFamily="34" charset="0"/>
              <a:buNone/>
              <a:defRPr/>
            </a:pPr>
            <a:r>
              <a:rPr lang="ru-RU" sz="2800" i="1" dirty="0">
                <a:solidFill>
                  <a:schemeClr val="bg1"/>
                </a:solidFill>
                <a:latin typeface="Arial"/>
                <a:cs typeface="Arial"/>
              </a:rPr>
              <a:t>Посовещайтесь и выберите представителя группы, который расскажет нам, что вы скажете и что сделаете, чтобы сгладить этот конфликт.</a:t>
            </a:r>
          </a:p>
          <a:p>
            <a:pPr algn="just" eaLnBrk="1" fontAlgn="auto" hangingPunct="1">
              <a:spcAft>
                <a:spcPts val="0"/>
              </a:spcAft>
              <a:buFont typeface="Arial" panose="020B0604020202020204" pitchFamily="34" charset="0"/>
              <a:buNone/>
              <a:defRPr/>
            </a:pPr>
            <a:endParaRPr lang="ru-RU" dirty="0">
              <a:solidFill>
                <a:schemeClr val="bg1"/>
              </a:solidFill>
              <a:latin typeface="Arial"/>
              <a:cs typeface="Arial"/>
            </a:endParaRPr>
          </a:p>
        </p:txBody>
      </p:sp>
      <p:pic>
        <p:nvPicPr>
          <p:cNvPr id="15364"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6997700" y="92075"/>
            <a:ext cx="2090738" cy="687388"/>
          </a:xfrm>
          <a:prstGeom prst="rect">
            <a:avLst/>
          </a:prstGeom>
          <a:noFill/>
          <a:ln w="9525">
            <a:noFill/>
            <a:miter lim="800000"/>
            <a:headEnd/>
            <a:tailEnd/>
          </a:ln>
        </p:spPr>
      </p:pic>
      <p:pic>
        <p:nvPicPr>
          <p:cNvPr id="15365" name="Рисунок 7" descr="Изображение выглядит как объект, небо, часы&#10;&#10;Описание создано с очень высокой степенью достоверности"/>
          <p:cNvPicPr>
            <a:picLocks noChangeAspect="1"/>
          </p:cNvPicPr>
          <p:nvPr/>
        </p:nvPicPr>
        <p:blipFill>
          <a:blip r:embed="rId4"/>
          <a:srcRect/>
          <a:stretch>
            <a:fillRect/>
          </a:stretch>
        </p:blipFill>
        <p:spPr bwMode="auto">
          <a:xfrm>
            <a:off x="55563" y="6446838"/>
            <a:ext cx="2743200" cy="35083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90788" y="871538"/>
            <a:ext cx="6396037" cy="762000"/>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4000" smtClean="0">
                <a:solidFill>
                  <a:srgbClr val="2F5597"/>
                </a:solidFill>
                <a:latin typeface="Arial Black" pitchFamily="34" charset="0"/>
                <a:ea typeface="Calibri Light"/>
                <a:cs typeface="Calibri Light"/>
              </a:rPr>
              <a:t>Прием 1. Сочувствие </a:t>
            </a:r>
            <a:endParaRPr lang="ru-RU" sz="4000" smtClean="0">
              <a:solidFill>
                <a:srgbClr val="2F5597"/>
              </a:solidFill>
              <a:latin typeface="Arial Black" pitchFamily="34" charset="0"/>
            </a:endParaRPr>
          </a:p>
        </p:txBody>
      </p:sp>
      <p:sp>
        <p:nvSpPr>
          <p:cNvPr id="3" name="Подзаголовок 2"/>
          <p:cNvSpPr>
            <a:spLocks noGrp="1"/>
          </p:cNvSpPr>
          <p:nvPr>
            <p:ph type="subTitle" idx="1"/>
          </p:nvPr>
        </p:nvSpPr>
        <p:spPr>
          <a:xfrm>
            <a:off x="3021013" y="2481263"/>
            <a:ext cx="5695950" cy="2597150"/>
          </a:xfrm>
        </p:spPr>
        <p:style>
          <a:lnRef idx="2">
            <a:schemeClr val="accent1"/>
          </a:lnRef>
          <a:fillRef idx="1">
            <a:schemeClr val="lt1"/>
          </a:fillRef>
          <a:effectRef idx="0">
            <a:schemeClr val="accent1"/>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r>
              <a:rPr lang="ru-RU" sz="2800" dirty="0">
                <a:latin typeface="Arial"/>
                <a:cs typeface="Arial"/>
              </a:rPr>
              <a:t>Ваша задача - помочь родителю избавиться от негативных эмоций. Сочувственно выслушайте его.  Не пытайтесь оправдаться. Это успокоит родителя. </a:t>
            </a:r>
            <a:endParaRPr lang="ru-RU" sz="2800" dirty="0">
              <a:cs typeface="Calibri" panose="020F0502020204030204"/>
            </a:endParaRPr>
          </a:p>
        </p:txBody>
      </p:sp>
      <p:pic>
        <p:nvPicPr>
          <p:cNvPr id="16388"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23100" y="42863"/>
            <a:ext cx="2089150" cy="687387"/>
          </a:xfrm>
          <a:prstGeom prst="rect">
            <a:avLst/>
          </a:prstGeom>
          <a:noFill/>
          <a:ln w="9525">
            <a:noFill/>
            <a:miter lim="800000"/>
            <a:headEnd/>
            <a:tailEnd/>
          </a:ln>
        </p:spPr>
      </p:pic>
      <p:pic>
        <p:nvPicPr>
          <p:cNvPr id="16389" name="Рисунок 7" descr="Изображение выглядит как объект, небо, часы&#10;&#10;Описание создано с очень высокой степенью достоверности"/>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1672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90788" y="871538"/>
            <a:ext cx="6396037" cy="762000"/>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4000" smtClean="0">
                <a:solidFill>
                  <a:srgbClr val="2F5597"/>
                </a:solidFill>
                <a:latin typeface="Arial Black" pitchFamily="34" charset="0"/>
                <a:ea typeface="Calibri Light"/>
                <a:cs typeface="Calibri Light"/>
              </a:rPr>
              <a:t>Прием 1. Сочувствие </a:t>
            </a:r>
            <a:endParaRPr lang="ru-RU" sz="4000" smtClean="0">
              <a:solidFill>
                <a:srgbClr val="2F5597"/>
              </a:solidFill>
              <a:latin typeface="Arial Black" pitchFamily="34" charset="0"/>
            </a:endParaRPr>
          </a:p>
        </p:txBody>
      </p:sp>
      <p:sp>
        <p:nvSpPr>
          <p:cNvPr id="3" name="Подзаголовок 2"/>
          <p:cNvSpPr>
            <a:spLocks noGrp="1"/>
          </p:cNvSpPr>
          <p:nvPr>
            <p:ph type="subTitle" idx="1"/>
          </p:nvPr>
        </p:nvSpPr>
        <p:spPr>
          <a:xfrm>
            <a:off x="2927350" y="2003425"/>
            <a:ext cx="5892800" cy="3251200"/>
          </a:xfrm>
        </p:spPr>
        <p:style>
          <a:lnRef idx="2">
            <a:schemeClr val="accent1"/>
          </a:lnRef>
          <a:fillRef idx="1">
            <a:schemeClr val="lt1"/>
          </a:fillRef>
          <a:effectRef idx="0">
            <a:schemeClr val="accent1"/>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endParaRPr lang="ru-RU" sz="2400" dirty="0">
              <a:latin typeface="Arial"/>
              <a:cs typeface="Arial"/>
            </a:endParaRPr>
          </a:p>
          <a:p>
            <a:pPr algn="just" eaLnBrk="1" fontAlgn="auto" hangingPunct="1">
              <a:spcAft>
                <a:spcPts val="0"/>
              </a:spcAft>
              <a:buFont typeface="Arial" panose="020B0604020202020204" pitchFamily="34" charset="0"/>
              <a:buNone/>
              <a:defRPr/>
            </a:pPr>
            <a:r>
              <a:rPr lang="ru-RU" sz="3200" dirty="0">
                <a:latin typeface="Arial Black"/>
                <a:cs typeface="Arial"/>
              </a:rPr>
              <a:t>Почему это работает</a:t>
            </a:r>
          </a:p>
          <a:p>
            <a:pPr marL="342900" indent="-342900" algn="just" eaLnBrk="1" fontAlgn="auto" hangingPunct="1">
              <a:spcAft>
                <a:spcPts val="0"/>
              </a:spcAft>
              <a:buFont typeface="Arial" panose="020B0604020202020204" pitchFamily="34" charset="0"/>
              <a:buChar char="•"/>
              <a:defRPr/>
            </a:pPr>
            <a:r>
              <a:rPr lang="ru-RU" sz="2800" dirty="0">
                <a:latin typeface="Arial"/>
                <a:cs typeface="Arial"/>
              </a:rPr>
              <a:t>Сочувствие создает пространство диалога. </a:t>
            </a:r>
          </a:p>
          <a:p>
            <a:pPr marL="342900" indent="-342900" algn="just" eaLnBrk="1" fontAlgn="auto" hangingPunct="1">
              <a:spcAft>
                <a:spcPts val="0"/>
              </a:spcAft>
              <a:buFont typeface="Arial" panose="020B0604020202020204" pitchFamily="34" charset="0"/>
              <a:buChar char="•"/>
              <a:defRPr/>
            </a:pPr>
            <a:r>
              <a:rPr lang="ru-RU" sz="2800" dirty="0">
                <a:latin typeface="Arial"/>
                <a:cs typeface="Arial"/>
              </a:rPr>
              <a:t>Ваше участие поможет собеседнику высказаться. </a:t>
            </a:r>
            <a:endParaRPr lang="ru-RU" sz="2800" dirty="0">
              <a:cs typeface="Calibri" panose="020F0502020204030204"/>
            </a:endParaRPr>
          </a:p>
        </p:txBody>
      </p:sp>
      <p:pic>
        <p:nvPicPr>
          <p:cNvPr id="17412"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23100" y="42863"/>
            <a:ext cx="2089150" cy="687387"/>
          </a:xfrm>
          <a:prstGeom prst="rect">
            <a:avLst/>
          </a:prstGeom>
          <a:noFill/>
          <a:ln w="9525">
            <a:noFill/>
            <a:miter lim="800000"/>
            <a:headEnd/>
            <a:tailEnd/>
          </a:ln>
        </p:spPr>
      </p:pic>
      <p:pic>
        <p:nvPicPr>
          <p:cNvPr id="17413" name="Рисунок 7" descr="Изображение выглядит как объект, небо, часы&#10;&#10;Описание создано с очень высокой степенью достоверности"/>
          <p:cNvPicPr>
            <a:picLocks noChangeAspect="1"/>
          </p:cNvPicPr>
          <p:nvPr/>
        </p:nvPicPr>
        <p:blipFill>
          <a:blip r:embed="rId4"/>
          <a:srcRect/>
          <a:stretch>
            <a:fillRect/>
          </a:stretch>
        </p:blipFill>
        <p:spPr bwMode="auto">
          <a:xfrm>
            <a:off x="79375" y="6507163"/>
            <a:ext cx="2743200" cy="350837"/>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1672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fillRect l="-6000" r="-6000"/>
          </a:stretch>
        </a:blipFill>
        <a:effectLst/>
      </p:bgPr>
    </p:bg>
    <p:spTree>
      <p:nvGrpSpPr>
        <p:cNvPr id="1" name=""/>
        <p:cNvGrpSpPr/>
        <p:nvPr/>
      </p:nvGrpSpPr>
      <p:grpSpPr>
        <a:xfrm>
          <a:off x="0" y="0"/>
          <a:ext cx="0" cy="0"/>
          <a:chOff x="0" y="0"/>
          <a:chExt cx="0" cy="0"/>
        </a:xfrm>
      </p:grpSpPr>
      <p:sp>
        <p:nvSpPr>
          <p:cNvPr id="18434" name="Подзаголовок 2"/>
          <p:cNvSpPr>
            <a:spLocks noGrp="1"/>
          </p:cNvSpPr>
          <p:nvPr>
            <p:ph type="subTitle" idx="1"/>
          </p:nvPr>
        </p:nvSpPr>
        <p:spPr>
          <a:xfrm>
            <a:off x="2292350" y="1146175"/>
            <a:ext cx="5962650" cy="4522788"/>
          </a:xfrm>
        </p:spPr>
        <p:txBody>
          <a:bodyPr/>
          <a:lstStyle/>
          <a:p>
            <a:pPr algn="just" eaLnBrk="1" hangingPunct="1"/>
            <a:endParaRPr lang="ru-RU" sz="2200" i="1" smtClean="0">
              <a:solidFill>
                <a:schemeClr val="bg1"/>
              </a:solidFill>
              <a:latin typeface="Arial" charset="0"/>
              <a:cs typeface="Arial" charset="0"/>
            </a:endParaRPr>
          </a:p>
          <a:p>
            <a:pPr algn="just" eaLnBrk="1" hangingPunct="1"/>
            <a:r>
              <a:rPr lang="ru-RU" sz="2400" smtClean="0">
                <a:solidFill>
                  <a:srgbClr val="2F5597"/>
                </a:solidFill>
                <a:latin typeface="Arial Black" pitchFamily="34" charset="0"/>
                <a:cs typeface="Arial" charset="0"/>
              </a:rPr>
              <a:t>Используйте фразы сочувствия:</a:t>
            </a:r>
            <a:r>
              <a:rPr lang="ru-RU" sz="2200" b="1" i="1" smtClean="0">
                <a:solidFill>
                  <a:srgbClr val="2F5597"/>
                </a:solidFill>
                <a:latin typeface="Arial" charset="0"/>
                <a:cs typeface="Arial" charset="0"/>
              </a:rPr>
              <a:t> </a:t>
            </a:r>
          </a:p>
          <a:p>
            <a:pPr algn="just" eaLnBrk="1" hangingPunct="1"/>
            <a:endParaRPr lang="ru-RU" sz="2200" b="1" i="1" smtClean="0">
              <a:solidFill>
                <a:schemeClr val="bg1"/>
              </a:solidFill>
              <a:latin typeface="Arial" charset="0"/>
              <a:cs typeface="Arial" charset="0"/>
            </a:endParaRPr>
          </a:p>
          <a:p>
            <a:pPr algn="just" eaLnBrk="1" hangingPunct="1">
              <a:buFont typeface="Arial,Sans-Serif"/>
              <a:buChar char="•"/>
            </a:pPr>
            <a:r>
              <a:rPr lang="ru-RU" sz="2400" i="1" smtClean="0">
                <a:solidFill>
                  <a:schemeClr val="bg1"/>
                </a:solidFill>
                <a:latin typeface="Arial" charset="0"/>
                <a:cs typeface="Arial" charset="0"/>
              </a:rPr>
              <a:t>Я вас полностью понимаю.</a:t>
            </a:r>
            <a:endParaRPr lang="en-US" sz="2400" i="1" smtClean="0">
              <a:solidFill>
                <a:schemeClr val="bg1"/>
              </a:solidFill>
              <a:latin typeface="Arial" charset="0"/>
              <a:cs typeface="Arial" charset="0"/>
            </a:endParaRPr>
          </a:p>
          <a:p>
            <a:pPr algn="just" eaLnBrk="1" hangingPunct="1">
              <a:buFont typeface="Arial,Sans-Serif"/>
              <a:buChar char="•"/>
            </a:pPr>
            <a:r>
              <a:rPr lang="ru-RU" sz="2400" i="1" smtClean="0">
                <a:solidFill>
                  <a:schemeClr val="bg1"/>
                </a:solidFill>
                <a:latin typeface="Arial" charset="0"/>
                <a:cs typeface="Arial" charset="0"/>
              </a:rPr>
              <a:t>Говорите всё, мне важно это знать. </a:t>
            </a:r>
            <a:endParaRPr lang="en-US" sz="2400" i="1" smtClean="0">
              <a:solidFill>
                <a:schemeClr val="bg1"/>
              </a:solidFill>
              <a:latin typeface="Arial" charset="0"/>
              <a:cs typeface="Arial" charset="0"/>
            </a:endParaRPr>
          </a:p>
          <a:p>
            <a:pPr algn="just" eaLnBrk="1" hangingPunct="1">
              <a:buFont typeface="Arial,Sans-Serif"/>
              <a:buChar char="•"/>
            </a:pPr>
            <a:r>
              <a:rPr lang="ru-RU" sz="2400" i="1" smtClean="0">
                <a:solidFill>
                  <a:schemeClr val="bg1"/>
                </a:solidFill>
                <a:latin typeface="Arial" charset="0"/>
                <a:cs typeface="Arial" charset="0"/>
              </a:rPr>
              <a:t>Да, это очень серьезно.</a:t>
            </a:r>
            <a:endParaRPr lang="en-US" sz="2400" i="1" smtClean="0">
              <a:solidFill>
                <a:schemeClr val="bg1"/>
              </a:solidFill>
              <a:latin typeface="Arial" charset="0"/>
              <a:cs typeface="Arial" charset="0"/>
            </a:endParaRPr>
          </a:p>
          <a:p>
            <a:pPr algn="just" eaLnBrk="1" hangingPunct="1">
              <a:buFont typeface="Arial,Sans-Serif"/>
              <a:buChar char="•"/>
            </a:pPr>
            <a:r>
              <a:rPr lang="ru-RU" sz="2400" i="1" smtClean="0">
                <a:solidFill>
                  <a:schemeClr val="bg1"/>
                </a:solidFill>
                <a:latin typeface="Arial" charset="0"/>
                <a:cs typeface="Arial" charset="0"/>
              </a:rPr>
              <a:t>Я на вашей стороне. Помогите мне вас понять.</a:t>
            </a:r>
            <a:endParaRPr lang="en-US" sz="2400" i="1" smtClean="0">
              <a:solidFill>
                <a:schemeClr val="bg1"/>
              </a:solidFill>
              <a:latin typeface="Arial" charset="0"/>
              <a:cs typeface="Arial" charset="0"/>
            </a:endParaRPr>
          </a:p>
          <a:p>
            <a:pPr algn="just" eaLnBrk="1" hangingPunct="1">
              <a:buFont typeface="Arial,Sans-Serif"/>
              <a:buChar char="•"/>
            </a:pPr>
            <a:r>
              <a:rPr lang="ru-RU" sz="2400" i="1" smtClean="0">
                <a:solidFill>
                  <a:schemeClr val="bg1"/>
                </a:solidFill>
                <a:latin typeface="Arial" charset="0"/>
                <a:cs typeface="Arial" charset="0"/>
              </a:rPr>
              <a:t>Чем я могу помочь прямо сейчас?</a:t>
            </a:r>
          </a:p>
        </p:txBody>
      </p:sp>
      <p:pic>
        <p:nvPicPr>
          <p:cNvPr id="18435"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7010400" y="139700"/>
            <a:ext cx="2090738" cy="687388"/>
          </a:xfrm>
          <a:prstGeom prst="rect">
            <a:avLst/>
          </a:prstGeom>
          <a:noFill/>
          <a:ln w="9525">
            <a:noFill/>
            <a:miter lim="800000"/>
            <a:headEnd/>
            <a:tailEnd/>
          </a:ln>
        </p:spPr>
      </p:pic>
      <p:pic>
        <p:nvPicPr>
          <p:cNvPr id="18436" name="Рисунок 7"/>
          <p:cNvPicPr>
            <a:picLocks noChangeAspect="1"/>
          </p:cNvPicPr>
          <p:nvPr/>
        </p:nvPicPr>
        <p:blipFill>
          <a:blip r:embed="rId4"/>
          <a:srcRect/>
          <a:stretch>
            <a:fillRect/>
          </a:stretch>
        </p:blipFill>
        <p:spPr bwMode="auto">
          <a:xfrm>
            <a:off x="92075" y="6446838"/>
            <a:ext cx="2743200" cy="350837"/>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fillRect l="-26000" r="-2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28875" y="731838"/>
            <a:ext cx="6596063" cy="1044575"/>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3400" smtClean="0">
                <a:solidFill>
                  <a:srgbClr val="2F5597"/>
                </a:solidFill>
                <a:latin typeface="Arial Black" pitchFamily="34" charset="0"/>
                <a:ea typeface="Calibri Light"/>
                <a:cs typeface="Calibri Light"/>
              </a:rPr>
              <a:t>Прием 2. Психологическое айкидо </a:t>
            </a:r>
            <a:endParaRPr lang="ru-RU" sz="3200" smtClean="0">
              <a:solidFill>
                <a:srgbClr val="2F5597"/>
              </a:solidFill>
              <a:ea typeface="Calibri Light"/>
              <a:cs typeface="Calibri Light"/>
            </a:endParaRPr>
          </a:p>
        </p:txBody>
      </p:sp>
      <p:sp>
        <p:nvSpPr>
          <p:cNvPr id="3" name="Подзаголовок 2"/>
          <p:cNvSpPr>
            <a:spLocks noGrp="1"/>
          </p:cNvSpPr>
          <p:nvPr>
            <p:ph type="subTitle" idx="1"/>
          </p:nvPr>
        </p:nvSpPr>
        <p:spPr>
          <a:xfrm>
            <a:off x="3135313" y="2714625"/>
            <a:ext cx="5683250" cy="2566988"/>
          </a:xfrm>
        </p:spPr>
        <p:style>
          <a:lnRef idx="2">
            <a:schemeClr val="accent1"/>
          </a:lnRef>
          <a:fillRef idx="1">
            <a:schemeClr val="lt1"/>
          </a:fillRef>
          <a:effectRef idx="0">
            <a:schemeClr val="accent1"/>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r>
              <a:rPr lang="ru-RU" sz="2800" dirty="0">
                <a:latin typeface="Arial"/>
                <a:cs typeface="Arial"/>
              </a:rPr>
              <a:t>Вы немедленно соглашаетесь с доводами и критикой оппонента, даже критикуете себя сами. Повторите то, что говорит родитель, согласитесь с его негативными оценками.</a:t>
            </a:r>
            <a:endParaRPr lang="ru-RU" sz="2800">
              <a:cs typeface="Calibri" panose="020F0502020204030204"/>
            </a:endParaRPr>
          </a:p>
        </p:txBody>
      </p:sp>
      <p:pic>
        <p:nvPicPr>
          <p:cNvPr id="19460"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6986588" y="55563"/>
            <a:ext cx="2089150" cy="687387"/>
          </a:xfrm>
          <a:prstGeom prst="rect">
            <a:avLst/>
          </a:prstGeom>
          <a:noFill/>
          <a:ln w="9525">
            <a:noFill/>
            <a:miter lim="800000"/>
            <a:headEnd/>
            <a:tailEnd/>
          </a:ln>
        </p:spPr>
      </p:pic>
      <p:pic>
        <p:nvPicPr>
          <p:cNvPr id="19461" name="Рисунок 7"/>
          <p:cNvPicPr>
            <a:picLocks noChangeAspect="1"/>
          </p:cNvPicPr>
          <p:nvPr/>
        </p:nvPicPr>
        <p:blipFill>
          <a:blip r:embed="rId4"/>
          <a:srcRect/>
          <a:stretch>
            <a:fillRect/>
          </a:stretch>
        </p:blipFill>
        <p:spPr bwMode="auto">
          <a:xfrm>
            <a:off x="7938" y="6556375"/>
            <a:ext cx="2743200" cy="349250"/>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5165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stretch>
            <a:fillRect l="-26000" r="-2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28875" y="731838"/>
            <a:ext cx="6596063" cy="1044575"/>
          </a:xfrm>
        </p:spPr>
        <p:style>
          <a:lnRef idx="2">
            <a:schemeClr val="accent1"/>
          </a:lnRef>
          <a:fillRef idx="1">
            <a:schemeClr val="lt1"/>
          </a:fillRef>
          <a:effectRef idx="0">
            <a:schemeClr val="accent1"/>
          </a:effectRef>
          <a:fontRef idx="minor">
            <a:schemeClr val="dk1"/>
          </a:fontRef>
        </p:style>
        <p:txBody>
          <a:bodyPr>
            <a:noAutofit/>
          </a:bodyPr>
          <a:lstStyle/>
          <a:p>
            <a:pPr eaLnBrk="1" hangingPunct="1">
              <a:defRPr/>
            </a:pPr>
            <a:r>
              <a:rPr lang="ru-RU" sz="3400" smtClean="0">
                <a:solidFill>
                  <a:srgbClr val="2F5597"/>
                </a:solidFill>
                <a:latin typeface="Arial Black" pitchFamily="34" charset="0"/>
                <a:ea typeface="Calibri Light"/>
                <a:cs typeface="Calibri Light"/>
              </a:rPr>
              <a:t>Прием 2. Психологическое айкидо </a:t>
            </a:r>
            <a:endParaRPr lang="ru-RU" sz="3200" smtClean="0">
              <a:solidFill>
                <a:srgbClr val="2F5597"/>
              </a:solidFill>
              <a:ea typeface="Calibri Light"/>
              <a:cs typeface="Calibri Light"/>
            </a:endParaRPr>
          </a:p>
        </p:txBody>
      </p:sp>
      <p:sp>
        <p:nvSpPr>
          <p:cNvPr id="3" name="Подзаголовок 2"/>
          <p:cNvSpPr>
            <a:spLocks noGrp="1"/>
          </p:cNvSpPr>
          <p:nvPr>
            <p:ph type="subTitle" idx="1"/>
          </p:nvPr>
        </p:nvSpPr>
        <p:spPr>
          <a:xfrm>
            <a:off x="3290888" y="2278063"/>
            <a:ext cx="5143500" cy="3751262"/>
          </a:xfrm>
        </p:spPr>
        <p:style>
          <a:lnRef idx="2">
            <a:schemeClr val="accent1"/>
          </a:lnRef>
          <a:fillRef idx="1">
            <a:schemeClr val="lt1"/>
          </a:fillRef>
          <a:effectRef idx="0">
            <a:schemeClr val="accent1"/>
          </a:effectRef>
          <a:fontRef idx="minor">
            <a:schemeClr val="dk1"/>
          </a:fontRef>
        </p:style>
        <p:txBody>
          <a:bodyPr rtlCol="0">
            <a:noAutofit/>
          </a:bodyPr>
          <a:lstStyle/>
          <a:p>
            <a:pPr algn="just" eaLnBrk="1" fontAlgn="auto" hangingPunct="1">
              <a:spcAft>
                <a:spcPts val="0"/>
              </a:spcAft>
              <a:buFont typeface="Arial" panose="020B0604020202020204" pitchFamily="34" charset="0"/>
              <a:buNone/>
              <a:defRPr/>
            </a:pPr>
            <a:r>
              <a:rPr lang="ru-RU" sz="2800" dirty="0">
                <a:latin typeface="Arial Black"/>
                <a:cs typeface="Arial"/>
              </a:rPr>
              <a:t>Почему это работает </a:t>
            </a:r>
            <a:endParaRPr lang="ru-RU" sz="2400" dirty="0">
              <a:latin typeface="Arial"/>
              <a:cs typeface="Arial"/>
            </a:endParaRPr>
          </a:p>
          <a:p>
            <a:pPr marL="342900" indent="-342900" algn="just" eaLnBrk="1" fontAlgn="auto" hangingPunct="1">
              <a:spcAft>
                <a:spcPts val="0"/>
              </a:spcAft>
              <a:buFont typeface="Arial" panose="020B0604020202020204" pitchFamily="34" charset="0"/>
              <a:buChar char="•"/>
              <a:defRPr/>
            </a:pPr>
            <a:r>
              <a:rPr lang="ru-RU" sz="2800" dirty="0">
                <a:latin typeface="Arial"/>
                <a:cs typeface="Arial"/>
              </a:rPr>
              <a:t>Согласие в конфликте обезоруживает спорщика. </a:t>
            </a:r>
          </a:p>
          <a:p>
            <a:pPr marL="342900" indent="-342900" algn="just" eaLnBrk="1" fontAlgn="auto" hangingPunct="1">
              <a:spcAft>
                <a:spcPts val="0"/>
              </a:spcAft>
              <a:buFont typeface="Arial" panose="020B0604020202020204" pitchFamily="34" charset="0"/>
              <a:buChar char="•"/>
              <a:defRPr/>
            </a:pPr>
            <a:r>
              <a:rPr lang="ru-RU" sz="2800" dirty="0">
                <a:latin typeface="Arial"/>
                <a:cs typeface="Arial"/>
              </a:rPr>
              <a:t>Родитель увидит в вас  человека, который признает его правоту. Это главное условие для дальнейшего диалога.</a:t>
            </a:r>
            <a:endParaRPr lang="ru-RU" sz="2800">
              <a:cs typeface="Calibri" panose="020F0502020204030204"/>
            </a:endParaRPr>
          </a:p>
        </p:txBody>
      </p:sp>
      <p:pic>
        <p:nvPicPr>
          <p:cNvPr id="20484"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6986588" y="55563"/>
            <a:ext cx="2089150" cy="687387"/>
          </a:xfrm>
          <a:prstGeom prst="rect">
            <a:avLst/>
          </a:prstGeom>
          <a:noFill/>
          <a:ln w="9525">
            <a:noFill/>
            <a:miter lim="800000"/>
            <a:headEnd/>
            <a:tailEnd/>
          </a:ln>
        </p:spPr>
      </p:pic>
      <p:pic>
        <p:nvPicPr>
          <p:cNvPr id="20485" name="Рисунок 7"/>
          <p:cNvPicPr>
            <a:picLocks noChangeAspect="1"/>
          </p:cNvPicPr>
          <p:nvPr/>
        </p:nvPicPr>
        <p:blipFill>
          <a:blip r:embed="rId4"/>
          <a:srcRect/>
          <a:stretch>
            <a:fillRect/>
          </a:stretch>
        </p:blipFill>
        <p:spPr bwMode="auto">
          <a:xfrm>
            <a:off x="7938" y="6556375"/>
            <a:ext cx="2743200" cy="349250"/>
          </a:xfrm>
          <a:prstGeom prst="rect">
            <a:avLst/>
          </a:prstGeom>
          <a:noFill/>
          <a:ln w="9525">
            <a:noFill/>
            <a:miter lim="800000"/>
            <a:headEnd/>
            <a:tailEnd/>
          </a:ln>
        </p:spPr>
      </p:pic>
      <p:sp>
        <p:nvSpPr>
          <p:cNvPr id="4" name="Прямоугольник 3">
            <a:extLst>
              <a:ext uri="{FF2B5EF4-FFF2-40B4-BE49-F238E27FC236}"/>
            </a:extLst>
          </p:cNvPr>
          <p:cNvSpPr/>
          <p:nvPr/>
        </p:nvSpPr>
        <p:spPr>
          <a:xfrm>
            <a:off x="3175" y="3175"/>
            <a:ext cx="9137650" cy="685165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stretch>
            <a:fillRect l="-6000" r="-6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062163" y="952500"/>
            <a:ext cx="5805487" cy="5030788"/>
          </a:xfrm>
        </p:spPr>
        <p:txBody>
          <a:bodyPr rtlCol="0">
            <a:noAutofit/>
          </a:bodyPr>
          <a:lstStyle/>
          <a:p>
            <a:pPr eaLnBrk="1" fontAlgn="auto" hangingPunct="1">
              <a:spcAft>
                <a:spcPts val="0"/>
              </a:spcAft>
              <a:buFont typeface="Arial" panose="020B0604020202020204" pitchFamily="34" charset="0"/>
              <a:buNone/>
              <a:defRPr/>
            </a:pPr>
            <a:endParaRPr lang="ru-RU" sz="2400" dirty="0">
              <a:solidFill>
                <a:schemeClr val="accent1">
                  <a:lumMod val="75000"/>
                </a:schemeClr>
              </a:solidFill>
              <a:latin typeface="Arial Black"/>
              <a:cs typeface="Arial"/>
            </a:endParaRPr>
          </a:p>
          <a:p>
            <a:pPr eaLnBrk="1" fontAlgn="auto" hangingPunct="1">
              <a:spcAft>
                <a:spcPts val="0"/>
              </a:spcAft>
              <a:buFont typeface="Arial" panose="020B0604020202020204" pitchFamily="34" charset="0"/>
              <a:buNone/>
              <a:defRPr/>
            </a:pPr>
            <a:r>
              <a:rPr lang="ru-RU" sz="2400" dirty="0">
                <a:solidFill>
                  <a:schemeClr val="accent1">
                    <a:lumMod val="75000"/>
                  </a:schemeClr>
                </a:solidFill>
                <a:latin typeface="Arial Black"/>
                <a:cs typeface="Arial"/>
              </a:rPr>
              <a:t>Используйте фразы психологического айкидо:</a:t>
            </a:r>
            <a:r>
              <a:rPr lang="ru-RU" sz="2200" dirty="0">
                <a:solidFill>
                  <a:schemeClr val="accent1">
                    <a:lumMod val="75000"/>
                  </a:schemeClr>
                </a:solidFill>
                <a:latin typeface="Arial Black"/>
                <a:cs typeface="Arial"/>
              </a:rPr>
              <a:t> </a:t>
            </a:r>
            <a:endParaRPr lang="en-US" sz="2200">
              <a:solidFill>
                <a:schemeClr val="accent1">
                  <a:lumMod val="75000"/>
                </a:schemeClr>
              </a:solidFill>
              <a:latin typeface="Arial Black"/>
              <a:cs typeface="Arial"/>
            </a:endParaRPr>
          </a:p>
          <a:p>
            <a:pPr algn="just" eaLnBrk="1" fontAlgn="auto" hangingPunct="1">
              <a:spcAft>
                <a:spcPts val="0"/>
              </a:spcAft>
              <a:buFont typeface="Arial" panose="020B0604020202020204" pitchFamily="34" charset="0"/>
              <a:buNone/>
              <a:defRPr/>
            </a:pPr>
            <a:endParaRPr lang="ru-RU" sz="2200" dirty="0">
              <a:solidFill>
                <a:schemeClr val="accent1">
                  <a:lumMod val="75000"/>
                </a:schemeClr>
              </a:solidFill>
              <a:latin typeface="Arial Black"/>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Это моя ошибка.</a:t>
            </a:r>
            <a:endParaRPr lang="en-US" sz="2400" i="1">
              <a:solidFill>
                <a:schemeClr val="bg1"/>
              </a:solidFill>
              <a:latin typeface="Arial"/>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Это вина детского сада. </a:t>
            </a:r>
            <a:endParaRPr lang="en-US" sz="2400" i="1">
              <a:solidFill>
                <a:schemeClr val="bg1"/>
              </a:solidFill>
              <a:latin typeface="Arial"/>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Вам есть, из-за чего злиться.</a:t>
            </a:r>
            <a:endParaRPr lang="en-US" sz="2400" i="1">
              <a:solidFill>
                <a:schemeClr val="bg1"/>
              </a:solidFill>
              <a:latin typeface="Arial"/>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Я к вам иду, чтобы вы меня поругали.</a:t>
            </a:r>
            <a:endParaRPr lang="en-US" sz="2400" i="1">
              <a:solidFill>
                <a:schemeClr val="bg1"/>
              </a:solidFill>
              <a:latin typeface="Arial"/>
              <a:cs typeface="Arial"/>
            </a:endParaRPr>
          </a:p>
          <a:p>
            <a:pPr marL="285750" indent="-285750" algn="just" eaLnBrk="1" fontAlgn="auto" hangingPunct="1">
              <a:spcAft>
                <a:spcPts val="0"/>
              </a:spcAft>
              <a:buFont typeface="Arial,Sans-Serif"/>
              <a:buChar char="•"/>
              <a:defRPr/>
            </a:pPr>
            <a:r>
              <a:rPr lang="ru-RU" sz="2400" i="1" dirty="0">
                <a:solidFill>
                  <a:schemeClr val="bg1"/>
                </a:solidFill>
                <a:latin typeface="Arial"/>
                <a:cs typeface="Arial"/>
              </a:rPr>
              <a:t>Это потому, что я... (называете свой недостаток)</a:t>
            </a:r>
          </a:p>
        </p:txBody>
      </p:sp>
      <p:pic>
        <p:nvPicPr>
          <p:cNvPr id="21507" name="Рисунок 4" descr="Изображение выглядит как текст&#10;&#10;Описание создано с высокой степенью достоверности"/>
          <p:cNvPicPr>
            <a:picLocks noChangeAspect="1"/>
          </p:cNvPicPr>
          <p:nvPr/>
        </p:nvPicPr>
        <p:blipFill>
          <a:blip r:embed="rId3"/>
          <a:srcRect/>
          <a:stretch>
            <a:fillRect/>
          </a:stretch>
        </p:blipFill>
        <p:spPr bwMode="auto">
          <a:xfrm>
            <a:off x="6997700" y="128588"/>
            <a:ext cx="2090738" cy="687387"/>
          </a:xfrm>
          <a:prstGeom prst="rect">
            <a:avLst/>
          </a:prstGeom>
          <a:noFill/>
          <a:ln w="9525">
            <a:noFill/>
            <a:miter lim="800000"/>
            <a:headEnd/>
            <a:tailEnd/>
          </a:ln>
        </p:spPr>
      </p:pic>
      <p:pic>
        <p:nvPicPr>
          <p:cNvPr id="21508" name="Рисунок 7"/>
          <p:cNvPicPr>
            <a:picLocks noChangeAspect="1"/>
          </p:cNvPicPr>
          <p:nvPr/>
        </p:nvPicPr>
        <p:blipFill>
          <a:blip r:embed="rId4"/>
          <a:srcRect/>
          <a:stretch>
            <a:fillRect/>
          </a:stretch>
        </p:blipFill>
        <p:spPr bwMode="auto">
          <a:xfrm>
            <a:off x="92075" y="6446838"/>
            <a:ext cx="2743200" cy="35083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TotalTime>
  <Words>373</Words>
  <Application>Microsoft Office PowerPoint</Application>
  <PresentationFormat>Экран (4:3)</PresentationFormat>
  <Paragraphs>60</Paragraphs>
  <Slides>15</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vt:i4>
      </vt:variant>
      <vt:variant>
        <vt:lpstr>Заголовки слайдов</vt:lpstr>
      </vt:variant>
      <vt:variant>
        <vt:i4>15</vt:i4>
      </vt:variant>
    </vt:vector>
  </HeadingPairs>
  <TitlesOfParts>
    <vt:vector size="21" baseType="lpstr">
      <vt:lpstr>Arial</vt:lpstr>
      <vt:lpstr>Calibri Light</vt:lpstr>
      <vt:lpstr>Calibri</vt:lpstr>
      <vt:lpstr>Arial Black</vt:lpstr>
      <vt:lpstr>Arial,Sans-Serif</vt:lpstr>
      <vt:lpstr>Тема Office</vt:lpstr>
      <vt:lpstr>Как успокоить недовольного родителя</vt:lpstr>
      <vt:lpstr>Слайд 2</vt:lpstr>
      <vt:lpstr>Задание:</vt:lpstr>
      <vt:lpstr>Прием 1. Сочувствие </vt:lpstr>
      <vt:lpstr>Прием 1. Сочувствие </vt:lpstr>
      <vt:lpstr>Слайд 6</vt:lpstr>
      <vt:lpstr>Прием 2. Психологическое айкидо </vt:lpstr>
      <vt:lpstr>Прием 2. Психологическое айкидо </vt:lpstr>
      <vt:lpstr>Слайд 9</vt:lpstr>
      <vt:lpstr>Прием 3. Тайм-аут</vt:lpstr>
      <vt:lpstr>Прием 3. Тайм-аут</vt:lpstr>
      <vt:lpstr>Слайд 12</vt:lpstr>
      <vt:lpstr>Прием 4. Нейтрализация</vt:lpstr>
      <vt:lpstr>Прием 4. Нейтрализация</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ARE</cp:lastModifiedBy>
  <cp:revision>1221</cp:revision>
  <dcterms:created xsi:type="dcterms:W3CDTF">2012-07-30T23:42:41Z</dcterms:created>
  <dcterms:modified xsi:type="dcterms:W3CDTF">2019-04-22T08:55:36Z</dcterms:modified>
</cp:coreProperties>
</file>