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8"/>
          </a:xfrm>
        </p:spPr>
        <p:txBody>
          <a:bodyPr anchor="t"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«Гимназия №1»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предмету «Математика»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тему: «Математические головоломки»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72008"/>
            <a:ext cx="9144000" cy="2285992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6 «В» класса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Бесполденов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Федор Олегович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Токарева Инна Александровна</a:t>
            </a:r>
          </a:p>
          <a:p>
            <a:pPr algn="r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Липецк – 2019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ubiks Cube Wallpapers H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2857496"/>
            <a:ext cx="5336830" cy="3489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8692_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785794"/>
            <a:ext cx="3614756" cy="4494538"/>
          </a:xfrm>
        </p:spPr>
      </p:pic>
      <p:pic>
        <p:nvPicPr>
          <p:cNvPr id="5" name="Рисунок 4" descr="hand-knuckles-png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3736842"/>
            <a:ext cx="3121158" cy="3121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85792"/>
          </a:xfr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Ребус, составленный учеником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750099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714752"/>
            <a:ext cx="56436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_ca2e5_39eb4984_orig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0867" y="3286124"/>
            <a:ext cx="2593133" cy="3571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60" y="1214422"/>
            <a:ext cx="8401080" cy="8286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ubiks Cube Wallpapers H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327337"/>
            <a:ext cx="6929454" cy="4530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452596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данной работы: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различных математических головоломок, их классификация и применение на уроках математики.</a:t>
            </a:r>
          </a:p>
          <a:p>
            <a:pPr algn="just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историю возникновения головоломок.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различные примеры задач на сообразительность.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Рассмотреть способы их решения.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Классифицировать задачи по типам.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 создать головоломку.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Методы, используемые в данном исследовании: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и обобщение.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 и синтез.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Проектирование.</a:t>
            </a:r>
          </a:p>
          <a:p>
            <a:pPr marL="514350" indent="-514350" algn="just">
              <a:spcBef>
                <a:spcPts val="0"/>
              </a:spcBef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642918"/>
            <a:ext cx="8929718" cy="4786346"/>
          </a:xfrm>
          <a:prstGeom prst="round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1071546"/>
            <a:ext cx="8929718" cy="4786346"/>
          </a:xfrm>
          <a:prstGeom prst="round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03d standing magnifying.jpg"/>
          <p:cNvPicPr>
            <a:picLocks noChangeAspect="1"/>
          </p:cNvPicPr>
          <p:nvPr/>
        </p:nvPicPr>
        <p:blipFill>
          <a:blip r:embed="rId2"/>
          <a:srcRect l="9630" r="13323"/>
          <a:stretch>
            <a:fillRect/>
          </a:stretch>
        </p:blipFill>
        <p:spPr>
          <a:xfrm flipH="1">
            <a:off x="6715140" y="2285992"/>
            <a:ext cx="1955772" cy="253842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5715008" cy="5143512"/>
          </a:xfrm>
        </p:spPr>
        <p:txBody>
          <a:bodyPr>
            <a:normAutofit fontScale="77500" lnSpcReduction="20000"/>
          </a:bodyPr>
          <a:lstStyle/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истории: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Уже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 древней Месопотамии, почти 5000 лет назад, составляли и решали достаточно сложные алгебраические 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определение неизвестной величины. Позже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 Древнем Египте появились первые задачники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Их безошибочно можно отнести к головоломкам, так как относительная простота сочеталась с изрядной долей содержательности, превращая поиски решения в увлекательное занятие.</a:t>
            </a:r>
          </a:p>
          <a:p>
            <a:pPr marL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Шотландский египтолог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Хинд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обнаружил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папирус, датируемый 17 веком до н.э., посвященный математике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 представляет собой свиток длиной около 5,5 метров и шириной около 15 сантиметров. Писец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Ахмес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написавший текст, утверждает, что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скопировал его с оригинала двухсотлетней давности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marL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32-035-.jpg"/>
          <p:cNvPicPr>
            <a:picLocks noChangeAspect="1"/>
          </p:cNvPicPr>
          <p:nvPr/>
        </p:nvPicPr>
        <p:blipFill>
          <a:blip r:embed="rId2"/>
          <a:srcRect r="7842"/>
          <a:stretch>
            <a:fillRect/>
          </a:stretch>
        </p:blipFill>
        <p:spPr>
          <a:xfrm>
            <a:off x="5786406" y="2714620"/>
            <a:ext cx="3357594" cy="3643314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214290"/>
            <a:ext cx="8572560" cy="135732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-34290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Головоломка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</a:t>
            </a:r>
          </a:p>
          <a:p>
            <a:pPr marL="0" marR="0" lvl="0" indent="-34290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это задача или загадка, для решения которой требуется проявить сообразительность и знания в области, о которой идет речь в головоломке.</a:t>
            </a:r>
          </a:p>
          <a:p>
            <a:pPr marL="0" marR="0" lvl="0" indent="-34290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071942"/>
            <a:ext cx="8643998" cy="2268535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algn="just">
              <a:lnSpc>
                <a:spcPct val="12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Известно, что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число возможных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состоний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Кубика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Рубика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равно 43 252 003 274 489 856 000 комбинаций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Но, несмотря на такое огромное число было доказано, что из любого из этих состояний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головоломка может быть собрана не более чем за 20 ходов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Этот алгоритм решения головоломки был назван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«Алгоритмом Бога».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rcRect b="26562"/>
          <a:stretch>
            <a:fillRect/>
          </a:stretch>
        </p:blipFill>
        <p:spPr>
          <a:xfrm>
            <a:off x="0" y="0"/>
            <a:ext cx="6096000" cy="3357570"/>
          </a:xfrm>
          <a:prstGeom prst="rect">
            <a:avLst/>
          </a:prstGeom>
        </p:spPr>
      </p:pic>
      <p:pic>
        <p:nvPicPr>
          <p:cNvPr id="5" name="Рисунок 4" descr="Erno-Rubik-The-father-of-Rubiks-Cube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214290"/>
            <a:ext cx="2763396" cy="3660236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3357586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головоломок: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устные головоломки;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головоломки с предметами;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механические головоломки;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печатные головоломки;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компьютерные головоломки.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543u-980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58816"/>
            <a:ext cx="9144000" cy="2799184"/>
          </a:xfrm>
          <a:prstGeom prst="rect">
            <a:avLst/>
          </a:prstGeom>
        </p:spPr>
      </p:pic>
      <p:pic>
        <p:nvPicPr>
          <p:cNvPr id="5" name="Рисунок 4" descr="voorschot_advocaat.jpg"/>
          <p:cNvPicPr>
            <a:picLocks noChangeAspect="1"/>
          </p:cNvPicPr>
          <p:nvPr/>
        </p:nvPicPr>
        <p:blipFill>
          <a:blip r:embed="rId3" cstate="print"/>
          <a:srcRect l="19791" t="8333" r="23958" b="8333"/>
          <a:stretch>
            <a:fillRect/>
          </a:stretch>
        </p:blipFill>
        <p:spPr>
          <a:xfrm>
            <a:off x="5786446" y="428604"/>
            <a:ext cx="2214578" cy="3280856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5016"/>
            <a:ext cx="8715436" cy="928694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появился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Ши-Чао-Тю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квадрат, разрезанный на 7 частей: 5 треугольников, квадрат и параллелограмм. Известно около 7000 различных комбинаций.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8.jpg"/>
          <p:cNvPicPr>
            <a:picLocks noChangeAspect="1"/>
          </p:cNvPicPr>
          <p:nvPr/>
        </p:nvPicPr>
        <p:blipFill>
          <a:blip r:embed="rId2"/>
          <a:srcRect l="2343" t="20833" r="24219"/>
          <a:stretch>
            <a:fillRect/>
          </a:stretch>
        </p:blipFill>
        <p:spPr>
          <a:xfrm>
            <a:off x="214282" y="500042"/>
            <a:ext cx="6715172" cy="5143512"/>
          </a:xfrm>
          <a:prstGeom prst="rect">
            <a:avLst/>
          </a:prstGeom>
        </p:spPr>
      </p:pic>
      <p:pic>
        <p:nvPicPr>
          <p:cNvPr id="5" name="Рисунок 4" descr="703.750x0.jpeg"/>
          <p:cNvPicPr>
            <a:picLocks noChangeAspect="1"/>
          </p:cNvPicPr>
          <p:nvPr/>
        </p:nvPicPr>
        <p:blipFill>
          <a:blip r:embed="rId3"/>
          <a:srcRect l="10416" t="11459" r="18750" b="17708"/>
          <a:stretch>
            <a:fillRect/>
          </a:stretch>
        </p:blipFill>
        <p:spPr>
          <a:xfrm>
            <a:off x="7072330" y="214290"/>
            <a:ext cx="1857388" cy="1857388"/>
          </a:xfrm>
          <a:prstGeom prst="rect">
            <a:avLst/>
          </a:prstGeom>
        </p:spPr>
      </p:pic>
      <p:pic>
        <p:nvPicPr>
          <p:cNvPr id="6" name="Рисунок 5" descr="tangram.png"/>
          <p:cNvPicPr>
            <a:picLocks noChangeAspect="1"/>
          </p:cNvPicPr>
          <p:nvPr/>
        </p:nvPicPr>
        <p:blipFill>
          <a:blip r:embed="rId4" cstate="print"/>
          <a:srcRect l="47656"/>
          <a:stretch>
            <a:fillRect/>
          </a:stretch>
        </p:blipFill>
        <p:spPr>
          <a:xfrm>
            <a:off x="7143768" y="2143116"/>
            <a:ext cx="1589720" cy="1837558"/>
          </a:xfrm>
          <a:prstGeom prst="rect">
            <a:avLst/>
          </a:prstGeom>
        </p:spPr>
      </p:pic>
      <p:pic>
        <p:nvPicPr>
          <p:cNvPr id="7" name="Рисунок 6" descr="Tangram_shape_people_21_preview_3bd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4000504"/>
            <a:ext cx="1776996" cy="178592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1571604" y="0"/>
            <a:ext cx="3714776" cy="3571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715436" cy="2714644"/>
          </a:xfrm>
        </p:spPr>
        <p:txBody>
          <a:bodyPr>
            <a:normAutofit/>
          </a:bodyPr>
          <a:lstStyle/>
          <a:p>
            <a:pPr marL="0" algn="ctr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«ребус» с латинского обозначает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 помощи вещей». </a:t>
            </a:r>
          </a:p>
          <a:p>
            <a:pPr marL="0" algn="ctr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Ребусы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способ изображения слова с помощью рисунков. Отдельная часть слова шифруется рисунком предмета, имеющего похожее написание или произношение.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12" y="0"/>
            <a:ext cx="3714776" cy="3571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42713427_6.jpg"/>
          <p:cNvPicPr>
            <a:picLocks noChangeAspect="1"/>
          </p:cNvPicPr>
          <p:nvPr/>
        </p:nvPicPr>
        <p:blipFill>
          <a:blip r:embed="rId2"/>
          <a:srcRect l="6428" t="6071" r="7857" b="72500"/>
          <a:stretch>
            <a:fillRect/>
          </a:stretch>
        </p:blipFill>
        <p:spPr>
          <a:xfrm>
            <a:off x="1714480" y="3000372"/>
            <a:ext cx="5715040" cy="1428760"/>
          </a:xfrm>
          <a:prstGeom prst="rect">
            <a:avLst/>
          </a:prstGeom>
        </p:spPr>
      </p:pic>
      <p:pic>
        <p:nvPicPr>
          <p:cNvPr id="6" name="Рисунок 5" descr="142713427_6.jpg"/>
          <p:cNvPicPr>
            <a:picLocks noChangeAspect="1"/>
          </p:cNvPicPr>
          <p:nvPr/>
        </p:nvPicPr>
        <p:blipFill>
          <a:blip r:embed="rId2"/>
          <a:srcRect l="7143" t="33928" r="10357" b="44643"/>
          <a:stretch>
            <a:fillRect/>
          </a:stretch>
        </p:blipFill>
        <p:spPr>
          <a:xfrm>
            <a:off x="1821637" y="4357694"/>
            <a:ext cx="5500726" cy="1428760"/>
          </a:xfrm>
          <a:prstGeom prst="rect">
            <a:avLst/>
          </a:prstGeom>
        </p:spPr>
      </p:pic>
      <p:pic>
        <p:nvPicPr>
          <p:cNvPr id="7" name="Рисунок 6" descr="142713427_6.jpg"/>
          <p:cNvPicPr>
            <a:picLocks noChangeAspect="1"/>
          </p:cNvPicPr>
          <p:nvPr/>
        </p:nvPicPr>
        <p:blipFill>
          <a:blip r:embed="rId2"/>
          <a:srcRect l="15714" t="67143" r="12500" b="15714"/>
          <a:stretch>
            <a:fillRect/>
          </a:stretch>
        </p:blipFill>
        <p:spPr>
          <a:xfrm>
            <a:off x="2178827" y="5714992"/>
            <a:ext cx="4786346" cy="1143008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7715272" y="3357562"/>
            <a:ext cx="1214446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7715272" y="4000504"/>
            <a:ext cx="121444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2713427_6.jpg"/>
          <p:cNvPicPr>
            <a:picLocks noGrp="1" noChangeAspect="1"/>
          </p:cNvPicPr>
          <p:nvPr>
            <p:ph idx="1"/>
          </p:nvPr>
        </p:nvPicPr>
        <p:blipFill>
          <a:blip r:embed="rId2"/>
          <a:srcRect l="5768" t="4525" r="8858" b="5486"/>
          <a:stretch>
            <a:fillRect/>
          </a:stretch>
        </p:blipFill>
        <p:spPr>
          <a:xfrm>
            <a:off x="1321571" y="0"/>
            <a:ext cx="6500858" cy="6852256"/>
          </a:xfrm>
        </p:spPr>
      </p:pic>
      <p:pic>
        <p:nvPicPr>
          <p:cNvPr id="5" name="Рисунок 4" descr="hand-knuckles-png-1.png"/>
          <p:cNvPicPr>
            <a:picLocks noChangeAspect="1"/>
          </p:cNvPicPr>
          <p:nvPr/>
        </p:nvPicPr>
        <p:blipFill>
          <a:blip r:embed="rId3" cstate="print"/>
          <a:srcRect r="13512"/>
          <a:stretch>
            <a:fillRect/>
          </a:stretch>
        </p:blipFill>
        <p:spPr>
          <a:xfrm>
            <a:off x="6857976" y="4214818"/>
            <a:ext cx="2286024" cy="2643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7"/>
            <a:ext cx="8643998" cy="2928958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Головоломки со спичками известны давно, первые из них появились около 3000 лет назад в Китае, задолго до появления самих спичек. </a:t>
            </a:r>
          </a:p>
          <a:p>
            <a:pPr mar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Из спичек можно составить всевозможные прямоугольные фигуры, превращая одну фигуру в другую, путем перекладывания спичек; даже теоремы можно доказывать, используя спички.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2943" y="214290"/>
            <a:ext cx="7358114" cy="50006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ГОЛОВОЛОМКИ СО СПИЧКАМИ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1_a.jpg"/>
          <p:cNvPicPr>
            <a:picLocks noChangeAspect="1"/>
          </p:cNvPicPr>
          <p:nvPr/>
        </p:nvPicPr>
        <p:blipFill>
          <a:blip r:embed="rId2"/>
          <a:srcRect l="20060" t="15569" r="20060" b="14072"/>
          <a:stretch>
            <a:fillRect/>
          </a:stretch>
        </p:blipFill>
        <p:spPr>
          <a:xfrm>
            <a:off x="3143240" y="3500414"/>
            <a:ext cx="2857520" cy="335758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child-thinking-png-1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3000372"/>
            <a:ext cx="1943104" cy="242888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7643834" y="5357826"/>
            <a:ext cx="1214446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43834" y="6000768"/>
            <a:ext cx="121444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271</Words>
  <Application>Microsoft Office PowerPoint</Application>
  <PresentationFormat>Экран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Тема Office</vt:lpstr>
      <vt:lpstr>Муниципальное бюджетное общеобразовательное учреждение «Гимназия №1»   ПРОЕКТ по предмету «Математика» на тему: «Математические головоломки»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«Гимназия №1»   ПРОЕКТ по предмету «Математика» на тему: «Математические головоломки»</dc:title>
  <dc:creator>Ира</dc:creator>
  <cp:lastModifiedBy>User</cp:lastModifiedBy>
  <cp:revision>2</cp:revision>
  <dcterms:created xsi:type="dcterms:W3CDTF">2019-04-19T02:12:44Z</dcterms:created>
  <dcterms:modified xsi:type="dcterms:W3CDTF">2019-05-13T08:33:49Z</dcterms:modified>
</cp:coreProperties>
</file>