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23"/>
  </p:notesMasterIdLst>
  <p:sldIdLst>
    <p:sldId id="256" r:id="rId2"/>
    <p:sldId id="265" r:id="rId3"/>
    <p:sldId id="266" r:id="rId4"/>
    <p:sldId id="260" r:id="rId5"/>
    <p:sldId id="257" r:id="rId6"/>
    <p:sldId id="258" r:id="rId7"/>
    <p:sldId id="262" r:id="rId8"/>
    <p:sldId id="267" r:id="rId9"/>
    <p:sldId id="268" r:id="rId10"/>
    <p:sldId id="263" r:id="rId11"/>
    <p:sldId id="269" r:id="rId12"/>
    <p:sldId id="272" r:id="rId13"/>
    <p:sldId id="273" r:id="rId14"/>
    <p:sldId id="274" r:id="rId15"/>
    <p:sldId id="277" r:id="rId16"/>
    <p:sldId id="276" r:id="rId17"/>
    <p:sldId id="275" r:id="rId18"/>
    <p:sldId id="278" r:id="rId19"/>
    <p:sldId id="279" r:id="rId20"/>
    <p:sldId id="271" r:id="rId21"/>
    <p:sldId id="270" r:id="rId22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954" autoAdjust="0"/>
  </p:normalViewPr>
  <p:slideViewPr>
    <p:cSldViewPr>
      <p:cViewPr varScale="1">
        <p:scale>
          <a:sx n="95" d="100"/>
          <a:sy n="95" d="100"/>
        </p:scale>
        <p:origin x="348" y="90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F605E0-C396-420B-9401-B97D4505D66F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CCC2D-B797-4AAD-B569-CF6B72E7C5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174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27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2040" y="4732338"/>
            <a:ext cx="4740275" cy="38211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3115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2040" y="4732338"/>
            <a:ext cx="4740275" cy="3821112"/>
          </a:xfrm>
          <a:noFill/>
          <a:ln/>
        </p:spPr>
        <p:txBody>
          <a:bodyPr wrap="none" anchor="ctr"/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627686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481" y="635108"/>
            <a:ext cx="780624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68560" y="2492896"/>
            <a:ext cx="9036496" cy="1584176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Компьютер и математика</a:t>
            </a:r>
            <a:endParaRPr lang="ru-RU" sz="4800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221088"/>
            <a:ext cx="4667933" cy="2160240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Выполнил: ученик 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6Б класса</a:t>
            </a:r>
          </a:p>
          <a:p>
            <a:pPr algn="r"/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Никова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 Евгения</a:t>
            </a:r>
          </a:p>
          <a:p>
            <a:pPr algn="r"/>
            <a:r>
              <a:rPr lang="ru-RU" sz="240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Руководитель </a:t>
            </a:r>
            <a:r>
              <a:rPr lang="ru-RU" sz="240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проекта: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Book Antiqua" pitchFamily="18" charset="0"/>
            </a:endParaRPr>
          </a:p>
          <a:p>
            <a:pPr algn="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Токарева И.А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.</a:t>
            </a:r>
          </a:p>
          <a:p>
            <a:pPr algn="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учитель математики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Book Antiqua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-324544" y="2636912"/>
            <a:ext cx="1051316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Заголовок 1"/>
          <p:cNvSpPr txBox="1">
            <a:spLocks/>
          </p:cNvSpPr>
          <p:nvPr/>
        </p:nvSpPr>
        <p:spPr>
          <a:xfrm>
            <a:off x="1043608" y="116632"/>
            <a:ext cx="669674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Book Antiqua" pitchFamily="18" charset="0"/>
                <a:ea typeface="+mj-ea"/>
                <a:cs typeface="+mj-cs"/>
              </a:rPr>
              <a:t>МБОУ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Book Antiqua" pitchFamily="18" charset="0"/>
                <a:ea typeface="+mj-ea"/>
                <a:cs typeface="+mj-cs"/>
              </a:rPr>
              <a:t>“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Book Antiqua" pitchFamily="18" charset="0"/>
                <a:ea typeface="+mj-ea"/>
                <a:cs typeface="+mj-cs"/>
              </a:rPr>
              <a:t>Гимназия №1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Book Antiqua" pitchFamily="18" charset="0"/>
                <a:ea typeface="+mj-ea"/>
                <a:cs typeface="+mj-cs"/>
              </a:rPr>
              <a:t>”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Book Antiqua" pitchFamily="18" charset="0"/>
                <a:ea typeface="+mj-ea"/>
                <a:cs typeface="+mj-cs"/>
              </a:rPr>
              <a:t> г.Липецка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51520" y="1196752"/>
            <a:ext cx="914400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Book Antiqua" pitchFamily="18" charset="0"/>
                <a:ea typeface="+mj-ea"/>
                <a:cs typeface="+mj-cs"/>
              </a:rPr>
              <a:t>ПРОЕКТ</a:t>
            </a:r>
            <a:r>
              <a:rPr kumimoji="0" lang="ru-RU" sz="4400" b="0" i="0" u="non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Book Antiqua" pitchFamily="18" charset="0"/>
                <a:ea typeface="+mj-ea"/>
                <a:cs typeface="+mj-cs"/>
              </a:rPr>
              <a:t> ПО МАТЕМАТИКЕ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Book Antiqua" pitchFamily="18" charset="0"/>
                <a:ea typeface="+mj-ea"/>
                <a:cs typeface="+mj-cs"/>
              </a:rPr>
              <a:t>на</a:t>
            </a:r>
            <a:r>
              <a:rPr lang="ru-RU" sz="4400" baseline="0" dirty="0" smtClean="0">
                <a:latin typeface="Book Antiqua" pitchFamily="18" charset="0"/>
                <a:ea typeface="+mj-ea"/>
                <a:cs typeface="+mj-cs"/>
              </a:rPr>
              <a:t> тему</a:t>
            </a:r>
            <a:endParaRPr kumimoji="0" lang="ru-RU" sz="4400" b="0" i="0" u="non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635896" y="6453336"/>
            <a:ext cx="1728192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  <a:t>Липецк 2019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750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48" presetClass="entr" presetSubtype="0" ac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8" presetClass="entr" presetSubtype="0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8" presetClass="entr" presetSubtype="0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8" presetClass="entr" presetSubtype="0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8" presetClass="entr" presetSubtype="0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9000"/>
                            </p:stCondLst>
                            <p:childTnLst>
                              <p:par>
                                <p:cTn id="6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7992888" cy="450304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Может быть сделана в виде вентилятора (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кулера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со стальным или медным радиатором или жидкостной системы охлаждения («водянка»).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76672"/>
            <a:ext cx="8424936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8000"/>
              </a:lnSpc>
              <a:buClr>
                <a:schemeClr val="accent3"/>
              </a:buClr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3.3.Система охлаждения процессора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ÐÐ°ÑÑÐ¸Ð½ÐºÐ¸ Ð¿Ð¾ Ð·Ð°Ð¿ÑÐ¾ÑÑ ÑÐ¸ÑÑÐµÐ¼Ð° Ð¾ÑÐ»Ð°Ð¶Ð´ÐµÐ½Ð¸Ñ Ð¿ÑÐ¾ÑÐµÑÑÐ¾Ñ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80928"/>
            <a:ext cx="3151237" cy="3151237"/>
          </a:xfrm>
          <a:prstGeom prst="rect">
            <a:avLst/>
          </a:prstGeom>
          <a:noFill/>
        </p:spPr>
      </p:pic>
      <p:pic>
        <p:nvPicPr>
          <p:cNvPr id="8196" name="Picture 4" descr="ÐÐ°ÑÑÐ¸Ð½ÐºÐ¸ Ð¿Ð¾ Ð·Ð°Ð¿ÑÐ¾ÑÑ Ð²Ð¾Ð´ÑÐ½ÐºÐ° Ð´Ð»Ñ Ð¿ÑÐ¾ÑÐµÑÑÐ¾Ñ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708920"/>
            <a:ext cx="4595664" cy="3446748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96752"/>
            <a:ext cx="8784976" cy="1080120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очень быстрая временная память компьютера, в которой хранится информация о выполняемых в конкретный момент задачах. Например, локация игры, которую вы проходите, или фотография, которую вы обрабатываете в «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Photoshop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 Как только вы заканчиваете операцию или выключаете компьютер, оперативная память очищается.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76672"/>
            <a:ext cx="8515801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8000"/>
              </a:lnSpc>
              <a:buClr>
                <a:schemeClr val="accent3"/>
              </a:buClr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3.4.Оперативная память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ÐÐ°ÑÑÐ¸Ð½ÐºÐ¸ Ð¿Ð¾ Ð·Ð°Ð¿ÑÐ¾ÑÑ Ð¾Ð¿ÐµÑÐ°ÑÐ¸Ð²Ð½Ð°Ñ Ð¿Ð°Ð¼ÑÑÑ Ð¿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442392"/>
            <a:ext cx="4464496" cy="3415608"/>
          </a:xfrm>
          <a:prstGeom prst="rect">
            <a:avLst/>
          </a:prstGeom>
          <a:noFill/>
        </p:spPr>
      </p:pic>
      <p:pic>
        <p:nvPicPr>
          <p:cNvPr id="7172" name="Picture 4" descr="ÐÐ°ÑÑÐ¸Ð½ÐºÐ¸ Ð¿Ð¾ Ð·Ð°Ð¿ÑÐ¾ÑÑ Ð¾Ð¿ÐµÑÐ°ÑÐ¸Ð²Ð½Ð°Ñ Ð¿Ð°Ð¼ÑÑÑ Ð¿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996952"/>
            <a:ext cx="3223245" cy="32232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340768"/>
            <a:ext cx="8784976" cy="93610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Устройство, отвечающее за преобразование битов и байтов информации в реальные визуальные образы, которые вы видите на мониторе. Чем лучше ваша видеокарта, тем лучше графика в играх и тем быстрее осуществляются все наиболее сложные процессы: 3D-моделирование и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рендеринг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например.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76672"/>
            <a:ext cx="8515801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8000"/>
              </a:lnSpc>
              <a:buClr>
                <a:schemeClr val="accent3"/>
              </a:buClr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3.5.Видеокарта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ÐÐ°ÑÑÐ¸Ð½ÐºÐ¸ Ð¿Ð¾ Ð·Ð°Ð¿ÑÐ¾ÑÑ Ð²Ð¸Ð´ÐµÐ¾ÐºÐ°ÑÑÐ° Ð´Ð»Ñ Ð¿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80928"/>
            <a:ext cx="3886684" cy="3354554"/>
          </a:xfrm>
          <a:prstGeom prst="rect">
            <a:avLst/>
          </a:prstGeom>
          <a:noFill/>
        </p:spPr>
      </p:pic>
      <p:pic>
        <p:nvPicPr>
          <p:cNvPr id="4102" name="Picture 6" descr="ÐÐ°ÑÑÐ¸Ð½ÐºÐ¸ Ð¿Ð¾ Ð·Ð°Ð¿ÑÐ¾ÑÑ Ð²Ð¸Ð´ÐµÐ¾ÐºÐ°ÑÑÐ° Ð´Ð»Ñ Ð¿Ðº evga 1080 t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429000"/>
            <a:ext cx="3903572" cy="2066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96752"/>
            <a:ext cx="8784976" cy="1080120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Здесь компьютер хранит всю информацию: установленную систему, игры и даже недописанный реферат по математике. Может быть выполнено в виде накопителя на жёстких магнитных дисках (HDD) или твердотельного накопителя (SSD). Если не вдаваться в детали, то первое медленнее и дешевле, а второе – быстрее и дороже.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76672"/>
            <a:ext cx="8515801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8000"/>
              </a:lnSpc>
              <a:buClr>
                <a:schemeClr val="accent3"/>
              </a:buClr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3.6.Устройство хранения данных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AutoShape 2" descr="ÐÐ°ÑÑÐ¸Ð½ÐºÐ¸ Ð¿Ð¾ Ð·Ð°Ð¿ÑÐ¾ÑÑ hd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ÐÐ°ÑÑÐ¸Ð½ÐºÐ¸ Ð¿Ð¾ Ð·Ð°Ð¿ÑÐ¾ÑÑ hd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284984"/>
            <a:ext cx="4494412" cy="2397019"/>
          </a:xfrm>
          <a:prstGeom prst="rect">
            <a:avLst/>
          </a:prstGeom>
          <a:noFill/>
        </p:spPr>
      </p:pic>
      <p:pic>
        <p:nvPicPr>
          <p:cNvPr id="3080" name="Picture 8" descr="ÐÐ°ÑÑÐ¸Ð½ÐºÐ¸ Ð¿Ð¾ Ð·Ð°Ð¿ÑÐ¾ÑÑ s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780928"/>
            <a:ext cx="4335438" cy="30348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052736"/>
            <a:ext cx="8784976" cy="576064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То, что постоянно на виду. Прекрасный (или не очень), вместительный (не всегда) «ящик», внутри которого вы расположите все выбранные комплектующие.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76672"/>
            <a:ext cx="8515801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8000"/>
              </a:lnSpc>
              <a:buClr>
                <a:schemeClr val="accent3"/>
              </a:buClr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3.7.Корпус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060848"/>
            <a:ext cx="3094859" cy="4365104"/>
          </a:xfrm>
          <a:prstGeom prst="rect">
            <a:avLst/>
          </a:prstGeom>
          <a:noFill/>
        </p:spPr>
      </p:pic>
      <p:pic>
        <p:nvPicPr>
          <p:cNvPr id="2052" name="Picture 4" descr="ÐÐ°ÑÑÐ¸Ð½ÐºÐ¸ Ð¿Ð¾ Ð·Ð°Ð¿ÑÐ¾ÑÑ ÐºÐ¾ÑÐ¿ÑÑ Ð´Ð»Ñ Ð¿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132856"/>
            <a:ext cx="4176464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052736"/>
            <a:ext cx="8784976" cy="72008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Узел, который получает энергию от общей электросети и питает все компоненты компьютера. Чем мощнее вы хотите собрать компьютер – тем больше внимания нужно уделить выбору блока питания.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48680"/>
            <a:ext cx="8515801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8000"/>
              </a:lnSpc>
              <a:buClr>
                <a:schemeClr val="accent3"/>
              </a:buClr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3.8.Блок питания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772817"/>
            <a:ext cx="871296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	Плюс есть пара дополнительных вещей. Если вы планируете разместить в корпусе сразу несколько HDD или SSD, то стоит убедиться, что вам хватит кабелей, с помощью которых они подключаются к материнской плате. Обычно один-два включают в комплект поставки корпуса. И ещё вам обязательно нужна будет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термопаста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вязкая субстанция, которую вы аккуратно нанесёте на верхнюю часть процессора, прежде чем окончательно закрепить его на материнской плате специальной крышкой. </a:t>
            </a:r>
          </a:p>
          <a:p>
            <a:endParaRPr lang="ru-RU" dirty="0"/>
          </a:p>
        </p:txBody>
      </p:sp>
      <p:pic>
        <p:nvPicPr>
          <p:cNvPr id="1026" name="Picture 2" descr="ÐÐ°ÑÑÐ¸Ð½ÐºÐ¸ Ð¿Ð¾ Ð·Ð°Ð¿ÑÐ¾ÑÑ Ð±Ð»Ð¾Ðº Ð¿Ð¸ÑÐ°Ð½Ð¸Ñ Ð´Ð»Ñ Ð¿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284984"/>
            <a:ext cx="4916251" cy="3243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7920880" cy="3024336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 Мы сейчас рассказали о внутренностях нашего компьютера, но всё же, как компьютер связан с математикой. 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Сегодня имеется ряд пакетов программ, предназначенных для выполнения вычислений на ПК и ориентированных на использование соответствующих математических методов. Проведение численных расчетов в зависимости от классов решаемых задач дело трудоемкое и требующее хорошей математической подготовки, поэтому подобные пакеты программ вызывают большой интерес у пользователей. Их основным достоинством является возможность выбирать не только запрограммированный алгоритм, но и метод решения, который позволяет нужным образом управлять алгоритмом решения или переходить к другому в зависимости от исходных данных задачи.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 как существует множество программ на ПК, в рамках данного проекта я расскажу лишь о нескольких: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48680"/>
            <a:ext cx="8515801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8000"/>
              </a:lnSpc>
              <a:buClr>
                <a:schemeClr val="accent3"/>
              </a:buClr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4.Место ЭВМ в математике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268760"/>
            <a:ext cx="8064896" cy="2736304"/>
          </a:xfrm>
        </p:spPr>
        <p:txBody>
          <a:bodyPr>
            <a:normAutofit fontScale="90000"/>
          </a:bodyPr>
          <a:lstStyle/>
          <a:p>
            <a:pPr lvl="0" algn="just"/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 программа для работы с электронными таблицами, созданная корпорацией 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. Она предоставляет возможности экономико-статистических расчетов и использования графических инструментов и на сегодняшний день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является одним из наиболее популярных приложений в мире.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Файл, который создается приложением 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называется рабочей книгой. По умолчанию 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создает рабочую книгу с тремя рабочими листами. Каждый рабочий лист - это электронная таблица. Электронная таблица позволяет хранить в табличной форме большое 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количество исходных данных, результатов вычислений и связей между ними.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Электронная таблица - это электронная матрица, состоящая из столбцов и строк, на пересечении которых образуются ячейки, в которые могут вводиться данные. К данным, которые могут вводиться в ячейки, относятся: текст, числа, время суток, даты, формулы.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48680"/>
            <a:ext cx="8515801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8000"/>
              </a:lnSpc>
              <a:buClr>
                <a:schemeClr val="accent3"/>
              </a:buClr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Microsoft Excel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221088"/>
            <a:ext cx="2425452" cy="2385029"/>
          </a:xfrm>
          <a:prstGeom prst="rect">
            <a:avLst/>
          </a:prstGeom>
          <a:noFill/>
        </p:spPr>
      </p:pic>
      <p:pic>
        <p:nvPicPr>
          <p:cNvPr id="4102" name="Picture 6" descr="ÐÐ°ÑÑÐ¸Ð½ÐºÐ¸ Ð¿Ð¾ Ð·Ð°Ð¿ÑÐ¾ÑÑ excel Ð·Ð½Ð°ÑÐ¾Ðº ÑÐ°Ð¹Ð»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653136"/>
            <a:ext cx="1572766" cy="15727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8064896" cy="3312368"/>
          </a:xfrm>
        </p:spPr>
        <p:txBody>
          <a:bodyPr>
            <a:noAutofit/>
          </a:bodyPr>
          <a:lstStyle/>
          <a:p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Advanced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Grapher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это мощное графическое ПО. В этой программе можно строить графики с уравнениями, неравенствами и таблицами, а ещё программа также позволяет выполнять подгонку кривых, анализировать функции, находить пересечения графиков из-за численного интегрирования и многое другое. 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 эффективно применение программы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Advanced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Grapher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изучении следующих разделов математики: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взаимное расположение графиков линейных функций;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графический способ решения системы линейных уравнений;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графический способ решения уравнений;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построение графика квадратичной функции;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графический способ решения систем уравнений;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нахождение касательной к графику функции;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исследование функции при помощи производной и построение графика функции;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нахождение площади фигуры;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48680"/>
            <a:ext cx="8515801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8000"/>
              </a:lnSpc>
              <a:buClr>
                <a:schemeClr val="accent3"/>
              </a:buClr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Advanced </a:t>
            </a:r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Grapher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0" name="AutoShape 2" descr="ÐÐ°ÑÑÐ¸Ð½ÐºÐ¸ Ð¿Ð¾ Ð·Ð°Ð¿ÑÐ¾ÑÑ advanced graph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2" name="AutoShape 4" descr="ÐÐ°ÑÑÐ¸Ð½ÐºÐ¸ Ð¿Ð¾ Ð·Ð°Ð¿ÑÐ¾ÑÑ advanced graph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4" name="Picture 6" descr="ÐÐ°ÑÑÐ¸Ð½ÐºÐ¸ Ð¿Ð¾ Ð·Ð°Ð¿ÑÐ¾ÑÑ advanced grapher Ð·Ð½Ð°ÑÐ¾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581128"/>
            <a:ext cx="2000250" cy="2000251"/>
          </a:xfrm>
          <a:prstGeom prst="rect">
            <a:avLst/>
          </a:prstGeom>
          <a:noFill/>
        </p:spPr>
      </p:pic>
      <p:pic>
        <p:nvPicPr>
          <p:cNvPr id="37896" name="Picture 8" descr="ÐÐ°ÑÑÐ¸Ð½ÐºÐ¸ Ð¿Ð¾ Ð·Ð°Ð¿ÑÐ¾ÑÑ advanced grapher Ð·Ð½Ð°ÑÐ¾Ðº ÑÐ°Ð¹Ð»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725144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24744"/>
            <a:ext cx="8784976" cy="3960440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Microsoft Power Point</a:t>
            </a:r>
            <a:r>
              <a:rPr lang="en-US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 программа подготовки презентаций и просмотра презентаций, доступная в редакциях для операционных систем </a:t>
            </a:r>
            <a:r>
              <a:rPr lang="ru-RU" sz="1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Windows</a:t>
            </a: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1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macOS</a:t>
            </a: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Материалы, подготовленные с помощью </a:t>
            </a:r>
            <a:r>
              <a:rPr lang="ru-RU" sz="1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PowerPoint</a:t>
            </a: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предназначены для отображения на большом экране — через проектор либо телевизионный экран большого размера.</a:t>
            </a:r>
            <a:b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помощью этой программы можно подготовить любое выступление и провести его на высоком уровне с использованием современных технологий демонстрации:</a:t>
            </a:r>
            <a:b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  демонстрация </a:t>
            </a:r>
            <a:r>
              <a:rPr lang="ru-RU" sz="1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слайд-фильма</a:t>
            </a: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экран для сопровождения выступлений;</a:t>
            </a:r>
            <a:b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  проведение презентационной конференции в сети на нескольких компьютерах;</a:t>
            </a:r>
            <a:b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 печать слайдов на прозрачной пленке и демонстрация их при помощи проекционной аппаратуры;</a:t>
            </a:r>
            <a:b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 печать слайдов на бумаге и использование их в виде раздаточного материала.</a:t>
            </a:r>
            <a:b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видно из перечня, среда обеспечивает работу с приложениями и другими средами, взаимодействие с внешними устройствами.</a:t>
            </a:r>
            <a:b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процессе работы обеспечивается консультационная помощь исполнителю: программа предлагает услуги помощника. Данный помощник заранее определит, требуется ли помощь, предлагая справку в зависимости от выполняемой в данный момент работы. Отслеживая действия, помощник указывает пути выхода из затруднительных ситуаций. Через помощника </a:t>
            </a:r>
            <a:b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можно получить полезные советы по вопросам более эффективного использования возможностей </a:t>
            </a:r>
            <a:r>
              <a:rPr lang="ru-RU" sz="1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PowerPoint</a:t>
            </a: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также наглядные примеры и пошаговые описания выполнения конкретных задач.</a:t>
            </a:r>
            <a:endParaRPr lang="ru-RU" sz="1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fertnz.co.nz/wp-content/uploads/2015/08/azotoviolamine.gif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76672"/>
            <a:ext cx="8515801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8000"/>
              </a:lnSpc>
              <a:buClr>
                <a:schemeClr val="accent3"/>
              </a:buClr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Microsoft PowerPoint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0" name="AutoShape 2" descr="ÐÐ°ÑÑÐ¸Ð½ÐºÐ¸ Ð¿Ð¾ Ð·Ð°Ð¿ÑÐ¾ÑÑ advanced graph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2" name="AutoShape 4" descr="ÐÐ°ÑÑÐ¸Ð½ÐºÐ¸ Ð¿Ð¾ Ð·Ð°Ð¿ÑÐ¾ÑÑ advanced graph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4" name="AutoShape 2" descr="ÐÐ°ÑÑÐ¸Ð½ÐºÐ¸ Ð¿Ð¾ Ð·Ð°Ð¿ÑÐ¾ÑÑ Microsoft PowerPoi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6" name="AutoShape 4" descr="ÐÐ°ÑÑÐ¸Ð½ÐºÐ¸ Ð¿Ð¾ Ð·Ð°Ð¿ÑÐ¾ÑÑ Microsoft PowerPoi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8" name="AutoShape 6" descr="ÐÐ°ÑÑÐ¸Ð½ÐºÐ¸ Ð¿Ð¾ Ð·Ð°Ð¿ÑÐ¾ÑÑ Microsoft PowerPoi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20" name="Picture 8" descr="ÐÐ°ÑÑÐ¸Ð½ÐºÐ¸ Ð¿Ð¾ Ð·Ð°Ð¿ÑÐ¾ÑÑ Microsoft PowerPoi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025008"/>
            <a:ext cx="1832992" cy="1832992"/>
          </a:xfrm>
          <a:prstGeom prst="rect">
            <a:avLst/>
          </a:prstGeom>
          <a:noFill/>
        </p:spPr>
      </p:pic>
      <p:pic>
        <p:nvPicPr>
          <p:cNvPr id="38924" name="Picture 12" descr="ÐÐ°ÑÑÐ¸Ð½ÐºÐ¸ Ð¿Ð¾ Ð·Ð°Ð¿ÑÐ¾ÑÑ microsoft powerpoint Ð·Ð½Ð°ÑÐ¾Ðº ÑÐ°Ð¹Ð»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5157192"/>
            <a:ext cx="2193042" cy="15594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7807680" cy="914496"/>
          </a:xfrm>
        </p:spPr>
        <p:txBody>
          <a:bodyPr>
            <a:noAutofit/>
          </a:bodyPr>
          <a:lstStyle/>
          <a:p>
            <a:pPr>
              <a:lnSpc>
                <a:spcPct val="118000"/>
              </a:lnSpc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  <a:tab pos="7335468" algn="l"/>
                <a:tab pos="7742995" algn="l"/>
              </a:tabLst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Создание проекта «Компьютер и математика.»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Учебно – информационный проект.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Руководитель проекта Токарева Инна Александровна.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206500" y="1844675"/>
            <a:ext cx="7937500" cy="4506913"/>
          </a:xfrm>
        </p:spPr>
        <p:txBody>
          <a:bodyPr tIns="4572" anchor="ctr">
            <a:noAutofit/>
          </a:bodyPr>
          <a:lstStyle/>
          <a:p>
            <a:pPr marL="0" indent="0">
              <a:lnSpc>
                <a:spcPct val="98000"/>
              </a:lnSpc>
              <a:buClr>
                <a:srgbClr val="FF0000"/>
              </a:buClr>
              <a:buNone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проекта:</a:t>
            </a:r>
          </a:p>
          <a:p>
            <a:pPr marL="274292" indent="-274292">
              <a:lnSpc>
                <a:spcPct val="98000"/>
              </a:lnSpc>
              <a:buClr>
                <a:srgbClr val="FF0000"/>
              </a:buClr>
              <a:buFont typeface="Times New Roman" pitchFamily="16" charset="0"/>
              <a:buAutoNum type="arabicPeriod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Учиться пользоваться научно-познавательной литературой и находить нужную информацию, анализировать и систематизировать полученный материал.</a:t>
            </a:r>
          </a:p>
          <a:p>
            <a:pPr marL="274292" indent="-274292">
              <a:lnSpc>
                <a:spcPct val="98000"/>
              </a:lnSpc>
              <a:buClr>
                <a:srgbClr val="FF0000"/>
              </a:buClr>
              <a:buFont typeface="Times New Roman" pitchFamily="16" charset="0"/>
              <a:buAutoNum type="arabicPeriod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Расширение кругозора в области информатики и математики. </a:t>
            </a:r>
          </a:p>
          <a:p>
            <a:pPr marL="274292" indent="-274292">
              <a:lnSpc>
                <a:spcPct val="98000"/>
              </a:lnSpc>
              <a:buClr>
                <a:srgbClr val="FF0000"/>
              </a:buClr>
              <a:buFont typeface="Times New Roman" pitchFamily="16" charset="0"/>
              <a:buAutoNum type="arabicPeriod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Познакомить учащихся с миром информации.</a:t>
            </a:r>
          </a:p>
          <a:p>
            <a:pPr marL="274292" indent="-274292">
              <a:lnSpc>
                <a:spcPct val="98000"/>
              </a:lnSpc>
              <a:buClr>
                <a:srgbClr val="FF0000"/>
              </a:buClr>
              <a:buFont typeface="Times New Roman" pitchFamily="16" charset="0"/>
              <a:buAutoNum type="arabicPeriod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Учиться представлять результаты своей работы.</a:t>
            </a:r>
          </a:p>
          <a:p>
            <a:pPr marL="274292" indent="-274292">
              <a:lnSpc>
                <a:spcPct val="98000"/>
              </a:lnSpc>
              <a:buClr>
                <a:srgbClr val="FF0000"/>
              </a:buClr>
              <a:buNone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74292" indent="-274292">
              <a:lnSpc>
                <a:spcPct val="98000"/>
              </a:lnSpc>
              <a:buClr>
                <a:srgbClr val="FF0000"/>
              </a:buClr>
              <a:buNone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проектирования:</a:t>
            </a:r>
          </a:p>
          <a:p>
            <a:pPr marL="274292" indent="-274292">
              <a:lnSpc>
                <a:spcPct val="98000"/>
              </a:lnSpc>
              <a:buClr>
                <a:srgbClr val="FF0000"/>
              </a:buClr>
              <a:buFont typeface="Times New Roman" pitchFamily="16" charset="0"/>
              <a:buAutoNum type="arabicPeriod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Выбор темы проекта.</a:t>
            </a:r>
          </a:p>
          <a:p>
            <a:pPr marL="274292" indent="-274292">
              <a:lnSpc>
                <a:spcPct val="98000"/>
              </a:lnSpc>
              <a:buClr>
                <a:srgbClr val="FF0000"/>
              </a:buClr>
              <a:buFont typeface="Times New Roman" pitchFamily="16" charset="0"/>
              <a:buAutoNum type="arabicPeriod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Подбор материалов для выполнения работы.</a:t>
            </a:r>
          </a:p>
          <a:p>
            <a:pPr marL="274292" indent="-274292">
              <a:lnSpc>
                <a:spcPct val="98000"/>
              </a:lnSpc>
              <a:buClr>
                <a:srgbClr val="FF0000"/>
              </a:buClr>
              <a:buFont typeface="Times New Roman" pitchFamily="16" charset="0"/>
              <a:buAutoNum type="arabicPeriod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Консультации с учителем по реализации проекта.</a:t>
            </a:r>
          </a:p>
          <a:p>
            <a:pPr marL="274292" indent="-274292">
              <a:lnSpc>
                <a:spcPct val="98000"/>
              </a:lnSpc>
              <a:buClr>
                <a:srgbClr val="FF0000"/>
              </a:buClr>
              <a:buFont typeface="Times New Roman" pitchFamily="16" charset="0"/>
              <a:buAutoNum type="arabicPeriod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Создание проекта.</a:t>
            </a:r>
          </a:p>
          <a:p>
            <a:pPr marL="274292" indent="-274292">
              <a:lnSpc>
                <a:spcPct val="98000"/>
              </a:lnSpc>
              <a:buClr>
                <a:srgbClr val="FF0000"/>
              </a:buClr>
              <a:buNone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74292" indent="-274292">
              <a:lnSpc>
                <a:spcPct val="98000"/>
              </a:lnSpc>
              <a:buClr>
                <a:srgbClr val="FF0000"/>
              </a:buClr>
              <a:buNone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Предполагаемые результаты:</a:t>
            </a:r>
          </a:p>
          <a:p>
            <a:pPr marL="274292" indent="-274292">
              <a:lnSpc>
                <a:spcPct val="98000"/>
              </a:lnSpc>
              <a:buClr>
                <a:srgbClr val="FF0000"/>
              </a:buClr>
              <a:buFont typeface="Times New Roman" pitchFamily="16" charset="0"/>
              <a:buAutoNum type="arabicPeriod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Расширение кругозора в области  информатики.</a:t>
            </a:r>
          </a:p>
          <a:p>
            <a:pPr marL="274292" indent="-274292">
              <a:lnSpc>
                <a:spcPct val="98000"/>
              </a:lnSpc>
              <a:buClr>
                <a:srgbClr val="FF0000"/>
              </a:buClr>
              <a:buFont typeface="Times New Roman" pitchFamily="16" charset="0"/>
              <a:buAutoNum type="arabicPeriod"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Выступление перед учащимися класса по материалам данной работы.</a:t>
            </a:r>
          </a:p>
          <a:p>
            <a:pPr marL="0" indent="0">
              <a:lnSpc>
                <a:spcPct val="98000"/>
              </a:lnSpc>
              <a:buClr>
                <a:srgbClr val="FF0000"/>
              </a:buClr>
              <a:buNone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endParaRPr lang="ru-RU" sz="1600" dirty="0" smtClean="0">
              <a:solidFill>
                <a:srgbClr val="99284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V Boli" charset="0"/>
            </a:endParaRPr>
          </a:p>
        </p:txBody>
      </p:sp>
      <p:sp>
        <p:nvSpPr>
          <p:cNvPr id="17412" name="Line 2"/>
          <p:cNvSpPr>
            <a:spLocks noChangeShapeType="1"/>
          </p:cNvSpPr>
          <p:nvPr/>
        </p:nvSpPr>
        <p:spPr bwMode="auto">
          <a:xfrm flipV="1">
            <a:off x="-2416320" y="1893799"/>
            <a:ext cx="1440" cy="676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22712" cy="994122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6388" name="AutoShape 4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052737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 все времена компьютеры занимались не только своими прямыми обязанностями - считали. Они складывали и вычитали, решали системы уравнений, интегрировали и дифференцировали. Рассчитывали траектории баллистических ракет и аэродинамические характеристики самолетов, предсказывали погоду и моделировали атомные реакторы.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Существует множество программ, предназначенных для узкоспециализированных математических расчетов. Больше всего известны и широко распространены универсальные пакеты-комбайны, пригодные для занятий самой разной математической деятельностью. По функциональности они делятся в целом на две категории: пакеты, предназначенные в основном для численных расчетов и системы компьютерной алгебры. Это наиболее универсальные математические программы, способные решать самые разные задачи, причем как численно, так и точно - аналитически.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Закончив свой проект, я могу сказать, что я и дальше могу углубляться в эту тему наиболее подробно, но всё равно она будет неисчерпаемой . У этого направления науки есть очень много ответвлений, и я в дальнейшем попытаюсь хотя бы немного изучить каждое.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837909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806240" cy="3462123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6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Segoe Script" pitchFamily="34" charset="0"/>
              </a:rPr>
              <a:t>СПАСИБО </a:t>
            </a:r>
            <a:br>
              <a:rPr lang="ru-RU" sz="6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Segoe Script" pitchFamily="34" charset="0"/>
              </a:rPr>
            </a:br>
            <a:r>
              <a:rPr lang="ru-RU" sz="6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Segoe Script" pitchFamily="34" charset="0"/>
              </a:rPr>
              <a:t>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26721593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683568" y="764704"/>
            <a:ext cx="7807680" cy="1080120"/>
          </a:xfrm>
        </p:spPr>
        <p:txBody>
          <a:bodyPr>
            <a:noAutofit/>
          </a:bodyPr>
          <a:lstStyle/>
          <a:p>
            <a:pPr>
              <a:lnSpc>
                <a:spcPct val="118000"/>
              </a:lnSpc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  <a:tab pos="5297839" algn="l"/>
                <a:tab pos="5705364" algn="l"/>
                <a:tab pos="6112891" algn="l"/>
                <a:tab pos="6520416" algn="l"/>
                <a:tab pos="6927943" algn="l"/>
                <a:tab pos="7335468" algn="l"/>
                <a:tab pos="7742995" algn="l"/>
              </a:tabLst>
              <a:defRPr/>
            </a:pPr>
            <a:r>
              <a:rPr lang="ru-RU" sz="3000" b="1" dirty="0" smtClean="0">
                <a:latin typeface="Book Antiqua" pitchFamily="18" charset="0"/>
              </a:rPr>
              <a:t>Компьютер и математика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Содержание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115616" y="2276474"/>
            <a:ext cx="8028384" cy="4581525"/>
          </a:xfrm>
        </p:spPr>
        <p:txBody>
          <a:bodyPr tIns="4572" anchor="ctr">
            <a:normAutofit fontScale="92500" lnSpcReduction="20000"/>
          </a:bodyPr>
          <a:lstStyle/>
          <a:p>
            <a:pPr marL="0" indent="0">
              <a:lnSpc>
                <a:spcPct val="98000"/>
              </a:lnSpc>
              <a:buClr>
                <a:schemeClr val="accent3"/>
              </a:buClr>
              <a:buNone/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pPr marL="414726" indent="-414726">
              <a:lnSpc>
                <a:spcPct val="98000"/>
              </a:lnSpc>
              <a:buClr>
                <a:schemeClr val="accent3"/>
              </a:buClr>
              <a:buNone/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Что такое ПК</a:t>
            </a:r>
          </a:p>
          <a:p>
            <a:pPr marL="414726" indent="-414726">
              <a:lnSpc>
                <a:spcPct val="98000"/>
              </a:lnSpc>
              <a:buNone/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Что такое двоичная система вычисления и как это связано с математикой</a:t>
            </a:r>
          </a:p>
          <a:p>
            <a:pPr marL="0" indent="0">
              <a:lnSpc>
                <a:spcPct val="98000"/>
              </a:lnSpc>
              <a:buClr>
                <a:schemeClr val="accent3"/>
              </a:buClr>
              <a:buNone/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Основные компоненты любого настольного компьютера</a:t>
            </a:r>
          </a:p>
          <a:p>
            <a:pPr marL="0" indent="0">
              <a:lnSpc>
                <a:spcPct val="98000"/>
              </a:lnSpc>
              <a:buClr>
                <a:schemeClr val="accent3"/>
              </a:buClr>
              <a:buNone/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3.1. Процессор</a:t>
            </a:r>
          </a:p>
          <a:p>
            <a:pPr marL="0" indent="0">
              <a:lnSpc>
                <a:spcPct val="98000"/>
              </a:lnSpc>
              <a:buClr>
                <a:schemeClr val="accent3"/>
              </a:buClr>
              <a:buNone/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3.2. Материнская плата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8000"/>
              </a:lnSpc>
              <a:buClr>
                <a:schemeClr val="accent3"/>
              </a:buClr>
              <a:buNone/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3.3. Система охлаждения процессора</a:t>
            </a:r>
          </a:p>
          <a:p>
            <a:pPr marL="0" indent="0">
              <a:lnSpc>
                <a:spcPct val="98000"/>
              </a:lnSpc>
              <a:buNone/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3.4.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Оперативная память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8000"/>
              </a:lnSpc>
              <a:buNone/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3.5.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Видеокарта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8000"/>
              </a:lnSpc>
              <a:buNone/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3.6.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Устройство хранения данных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8000"/>
              </a:lnSpc>
              <a:buNone/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3.7.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Корпус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8000"/>
              </a:lnSpc>
              <a:buNone/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3.8.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Блок питания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8000"/>
              </a:lnSpc>
              <a:buNone/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Место ЭВМ в математике</a:t>
            </a:r>
          </a:p>
          <a:p>
            <a:pPr marL="0" indent="0">
              <a:lnSpc>
                <a:spcPct val="98000"/>
              </a:lnSpc>
              <a:buClr>
                <a:schemeClr val="accent3"/>
              </a:buClr>
              <a:buNone/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pPr marL="0" indent="0">
              <a:lnSpc>
                <a:spcPct val="98000"/>
              </a:lnSpc>
              <a:buClr>
                <a:schemeClr val="accent3"/>
              </a:buClr>
              <a:buNone/>
              <a:tabLst>
                <a:tab pos="407526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endParaRPr lang="ru-RU" sz="2000" b="1" dirty="0" smtClean="0">
              <a:solidFill>
                <a:srgbClr val="99284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V Boli" charset="0"/>
              <a:cs typeface="MV Boli" pitchFamily="2" charset="0"/>
            </a:endParaRPr>
          </a:p>
        </p:txBody>
      </p:sp>
      <p:sp>
        <p:nvSpPr>
          <p:cNvPr id="18435" name="Line 2"/>
          <p:cNvSpPr>
            <a:spLocks noChangeShapeType="1"/>
          </p:cNvSpPr>
          <p:nvPr/>
        </p:nvSpPr>
        <p:spPr bwMode="auto">
          <a:xfrm flipV="1">
            <a:off x="-2416320" y="1893799"/>
            <a:ext cx="1440" cy="676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ru-RU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620688"/>
            <a:ext cx="3322712" cy="99412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6388" name="AutoShape 4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40768"/>
            <a:ext cx="813690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Актуальность данного исследования - в настоящее время довольно трудно представить себе сферу деятельности, в которой бы не использовался компьютер. Его использование дает большие преимущества в современной жизни. 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Сегодня компьютеры намного больше, чем просто электронные вычислительные машины.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История компьютера тесным образом связана с попытками человека облегчить автоматизировать большие объёмы информации. Компьютеры, которые мы видим вокруг нас, принадлежат к технологиям современного поколения, которые резко отличаются от машин предыдущих поколений, прежде всего тем, что их организация в значительной степени отвечает идеям создания искусственного интеллекта, то есть эти машины «думающие». 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Целью данного реферата является изучение вопроса места компьютера в математике и основные составляющие ПЭВМ.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96752"/>
            <a:ext cx="6984775" cy="792088"/>
          </a:xfrm>
        </p:spPr>
        <p:txBody>
          <a:bodyPr anchor="ctr">
            <a:normAutofit/>
          </a:bodyPr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Персональный компьютер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или 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ПК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– это прежде всего механизм, предоставляющий возможность его использования пользователем в течение одной рабочей сессии.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620688"/>
            <a:ext cx="7920880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4726" indent="-414726" algn="ctr">
              <a:lnSpc>
                <a:spcPct val="98000"/>
              </a:lnSpc>
              <a:buClr>
                <a:schemeClr val="accent3"/>
              </a:buClr>
              <a:buNone/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1.Что такое ПК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9512" y="2204864"/>
            <a:ext cx="4680520" cy="2808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В англоязычных источниках ПК звучит как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Personal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Computer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имеет сокращение PC. У нас же можно встретить и другое название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ПЭВМ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это аббревиатура от Персональная Электронно-вычислительная машина. Вообще ПК, как понятно из терминологии, является вычислительной машиной, служащей для работы, доступа и использования возможности сетей; это также является платформой для игр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возможностей.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ÐÐ°ÑÑÐ¸Ð½ÐºÐ¸ Ð¿Ð¾ Ð·Ð°Ð¿ÑÐ¾ÑÑ Ð¿ÑÐ²Ð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429000"/>
            <a:ext cx="3573602" cy="215607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1268760"/>
            <a:ext cx="7560840" cy="1772816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В двоичной системе счисления используются всего две цифры 0 и 1. Другими словами, двойка является основанием двоичной системы счисления. (Аналогично у десятичной системы основание 10).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Двоичная система счисления аналогична десятичной за исключением того, что в формировании числа участвуют всего лишь две знака-цифры: 0 и 1. Как только разряд достигает своего предела (т.е. единицы), появляется новый разряд, а старый обнуляется.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395536" y="3429000"/>
            <a:ext cx="4392488" cy="2448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Попробуем считать в двоичной системе: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0 – это ноль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 – это один (и это предел разряда)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10 – это два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11 – это три (и это снова предел)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100 – это четыре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101 – пять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110 – шесть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111 – семь и т.д.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548680"/>
            <a:ext cx="8208912" cy="514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4726" indent="-414726" algn="ctr">
              <a:lnSpc>
                <a:spcPct val="98000"/>
              </a:lnSpc>
              <a:buClr>
                <a:schemeClr val="accent3"/>
              </a:buClr>
              <a:buNone/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2.Что такое двоичная система исчисления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ÐÐ°ÑÑÐ¸Ð½ÐºÐ¸ Ð¿Ð¾ Ð·Ð°Ð¿ÑÐ¾ÑÑ Ð´Ð²Ð¾Ð¸ÑÐ½Ð°Ñ ÑÐ¸ÑÑÐµÐ¼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212976"/>
            <a:ext cx="4067944" cy="3152657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323528" y="1844824"/>
            <a:ext cx="8676456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Любой настольный компьютер – это конструктор. Довольно увлекательный и абсолютно доступный каждому. В том плане, что ничего страшного в самостоятельной сборке ПК из купленных в магазине комплектующих нет. Фактически вы просто берёте несколько компонентов и лишь соединяете их друг с другом. Компонентов этих далеко не так много, как может изначально показаться. Самое главное – подобрать такой набор, чтобы всё совмещалось без проблем. Вот список этих компонентов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476672"/>
            <a:ext cx="8064896" cy="1057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8000"/>
              </a:lnSpc>
              <a:buClr>
                <a:schemeClr val="accent3"/>
              </a:buClr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3.Основные компоненты любого настольного компьютера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ÐÐ°ÑÑÐ¸Ð½ÐºÐ¸ Ð¿Ð¾ Ð·Ð°Ð¿ÑÐ¾ÑÑ Ð½Ð°ÑÐ¸Ð½ÐºÐ° Ð¿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501008"/>
            <a:ext cx="3734966" cy="2916705"/>
          </a:xfrm>
          <a:prstGeom prst="rect">
            <a:avLst/>
          </a:prstGeom>
          <a:noFill/>
        </p:spPr>
      </p:pic>
      <p:pic>
        <p:nvPicPr>
          <p:cNvPr id="1126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429000"/>
            <a:ext cx="2276872" cy="3035829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 txBox="1">
            <a:spLocks/>
          </p:cNvSpPr>
          <p:nvPr/>
        </p:nvSpPr>
        <p:spPr>
          <a:xfrm>
            <a:off x="899592" y="1124744"/>
            <a:ext cx="6984776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«Мозг» вашего ПК. Этот чип управляет всеми вычислительными процессами.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476672"/>
            <a:ext cx="8554926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8000"/>
              </a:lnSpc>
              <a:buClr>
                <a:schemeClr val="accent3"/>
              </a:buClr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3.1.Процессор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2" name="AutoShape 2" descr="ÐÐ°ÑÑÐ¸Ð½ÐºÐ¸ Ð¿Ð¾ Ð·Ð°Ð¿ÑÐ¾ÑÑ Ð¿ÑÐ¾ÑÐµÑÑÐ¾Ñ Ð¿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ÐÐ°ÑÑÐ¸Ð½ÐºÐ¸ Ð¿Ð¾ Ð·Ð°Ð¿ÑÐ¾ÑÑ Ð¿ÑÐ¾ÑÐµÑÑÐ¾Ñ Ð¿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6" name="AutoShape 6" descr="ÐÐ°ÑÑÐ¸Ð½ÐºÐ¸ Ð¿Ð¾ Ð·Ð°Ð¿ÑÐ¾ÑÑ Ð¿ÑÐ¾ÑÐµÑÑÐ¾Ñ Ð¿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8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348880"/>
            <a:ext cx="6294106" cy="3776465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 txBox="1">
            <a:spLocks/>
          </p:cNvSpPr>
          <p:nvPr/>
        </p:nvSpPr>
        <p:spPr>
          <a:xfrm>
            <a:off x="251520" y="1052736"/>
            <a:ext cx="8604448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плата, которая является связующим звеном между всеми элементами компьютера, именно к ней подключаются все остальные комплектующие.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76672"/>
            <a:ext cx="8230818" cy="57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8000"/>
              </a:lnSpc>
              <a:buClr>
                <a:schemeClr val="accent3"/>
              </a:buClr>
              <a:tabLst>
                <a:tab pos="324005" algn="l"/>
                <a:tab pos="815052" algn="l"/>
                <a:tab pos="1222578" algn="l"/>
                <a:tab pos="1630104" algn="l"/>
                <a:tab pos="2037631" algn="l"/>
                <a:tab pos="2445156" algn="l"/>
                <a:tab pos="2852683" algn="l"/>
                <a:tab pos="3260208" algn="l"/>
                <a:tab pos="3667735" algn="l"/>
                <a:tab pos="4075260" algn="l"/>
                <a:tab pos="4482787" algn="l"/>
                <a:tab pos="4890312" algn="l"/>
              </a:tabLs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3.2.Материнская плата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ÐÐ°ÑÑÐ¸Ð½ÐºÐ¸ Ð¿Ð¾ Ð·Ð°Ð¿ÑÐ¾ÑÑ Ð¼Ð°ÑÐµÑÐ¸Ð½ÑÐºÐ°Ñ Ð¿Ð»Ð°ÑÐ° Ð¿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16832"/>
            <a:ext cx="7143750" cy="4676776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1083</TotalTime>
  <Words>610</Words>
  <Application>Microsoft Office PowerPoint</Application>
  <PresentationFormat>Экран (4:3)</PresentationFormat>
  <Paragraphs>94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Book Antiqua</vt:lpstr>
      <vt:lpstr>Calibri</vt:lpstr>
      <vt:lpstr>Constantia</vt:lpstr>
      <vt:lpstr>MV Boli</vt:lpstr>
      <vt:lpstr>Segoe Script</vt:lpstr>
      <vt:lpstr>Times New Roman</vt:lpstr>
      <vt:lpstr>Wingdings 2</vt:lpstr>
      <vt:lpstr>Поток</vt:lpstr>
      <vt:lpstr>Компьютер и математика</vt:lpstr>
      <vt:lpstr>Создание проекта «Компьютер и математика.» Учебно – информационный проект. Руководитель проекта Токарева Инна Александровна.</vt:lpstr>
      <vt:lpstr>Компьютер и математика Содержание</vt:lpstr>
      <vt:lpstr>Введение </vt:lpstr>
      <vt:lpstr> Персональный компьютер или ПК – это прежде всего механизм, предоставляющий возможность его использования пользователем в течение одной рабочей сессии.</vt:lpstr>
      <vt:lpstr> В двоичной системе счисления используются всего две цифры 0 и 1. Другими словами, двойка является основанием двоичной системы счисления. (Аналогично у десятичной системы основание 10). Двоичная система счисления аналогична десятичной за исключением того, что в формировании числа участвуют всего лишь две знака-цифры: 0 и 1. Как только разряд достигает своего предела (т.е. единицы), появляется новый разряд, а старый обнуляется.</vt:lpstr>
      <vt:lpstr>Презентация PowerPoint</vt:lpstr>
      <vt:lpstr>Презентация PowerPoint</vt:lpstr>
      <vt:lpstr>Презентация PowerPoint</vt:lpstr>
      <vt:lpstr>Может быть сделана в виде вентилятора (кулера) со стальным или медным радиатором или жидкостной системы охлаждения («водянка»).</vt:lpstr>
      <vt:lpstr>Это очень быстрая временная память компьютера, в которой хранится информация о выполняемых в конкретный момент задачах. Например, локация игры, которую вы проходите, или фотография, которую вы обрабатываете в «Photoshop». Как только вы заканчиваете операцию или выключаете компьютер, оперативная память очищается.</vt:lpstr>
      <vt:lpstr>Устройство, отвечающее за преобразование битов и байтов информации в реальные визуальные образы, которые вы видите на мониторе. Чем лучше ваша видеокарта, тем лучше графика в играх и тем быстрее осуществляются все наиболее сложные процессы: 3D-моделирование и рендеринг, например.</vt:lpstr>
      <vt:lpstr>Здесь компьютер хранит всю информацию: установленную систему, игры и даже недописанный реферат по математике. Может быть выполнено в виде накопителя на жёстких магнитных дисках (HDD) или твердотельного накопителя (SSD). Если не вдаваться в детали, то первое медленнее и дешевле, а второе – быстрее и дороже.</vt:lpstr>
      <vt:lpstr>То, что постоянно на виду. Прекрасный (или не очень), вместительный (не всегда) «ящик», внутри которого вы расположите все выбранные комплектующие.</vt:lpstr>
      <vt:lpstr> Узел, который получает энергию от общей электросети и питает все компоненты компьютера. Чем мощнее вы хотите собрать компьютер – тем больше внимания нужно уделить выбору блока питания.</vt:lpstr>
      <vt:lpstr>  Мы сейчас рассказали о внутренностях нашего компьютера, но всё же, как компьютер связан с математикой.  Сегодня имеется ряд пакетов программ, предназначенных для выполнения вычислений на ПК и ориентированных на использование соответствующих математических методов. Проведение численных расчетов в зависимости от классов решаемых задач дело трудоемкое и требующее хорошей математической подготовки, поэтому подобные пакеты программ вызывают большой интерес у пользователей. Их основным достоинством является возможность выбирать не только запрограммированный алгоритм, но и метод решения, который позволяет нужным образом управлять алгоритмом решения или переходить к другому в зависимости от исходных данных задачи. Так как существует множество программ на ПК, в рамках данного проекта я расскажу лишь о нескольких:</vt:lpstr>
      <vt:lpstr>Microsoft Excel — программа для работы с электронными таблицами, созданная корпорацией Microsoft . Она предоставляет возможности экономико-статистических расчетов и использования графических инструментов и на сегодняшний день Excel является одним из наиболее популярных приложений в мире. Файл, который создается приложением Microsoft Excel, называется рабочей книгой. По умолчанию Excel создает рабочую книгу с тремя рабочими листами. Каждый рабочий лист - это электронная таблица. Электронная таблица позволяет хранить в табличной форме большое  количество исходных данных, результатов вычислений и связей между ними. Электронная таблица - это электронная матрица, состоящая из столбцов и строк, на пересечении которых образуются ячейки, в которые могут вводиться данные. К данным, которые могут вводиться в ячейки, относятся: текст, числа, время суток, даты, формулы.</vt:lpstr>
      <vt:lpstr>Advanced Grapher - это мощное графическое ПО. В этой программе можно строить графики с уравнениями, неравенствами и таблицами, а ещё программа также позволяет выполнять подгонку кривых, анализировать функции, находить пересечения графиков из-за численного интегрирования и многое другое.  Особенно эффективно применение программы Advanced Grapher при изучении следующих разделов математики: взаимное расположение графиков линейных функций; графический способ решения системы линейных уравнений; графический способ решения уравнений; построение графика квадратичной функции; графический способ решения систем уравнений; нахождение касательной к графику функции; исследование функции при помощи производной и построение графика функции; нахождение площади фигуры;</vt:lpstr>
      <vt:lpstr>3) Microsoft Power Point  — программа подготовки презентаций и просмотра презентаций, доступная в редакциях для операционных систем Microsoft Windows и macOS. Материалы, подготовленные с помощью PowerPoint, предназначены для отображения на большом экране — через проектор либо телевизионный экран большого размера. С помощью этой программы можно подготовить любое выступление и провести его на высоком уровне с использованием современных технологий демонстрации: -  демонстрация слайд-фильма на экран для сопровождения выступлений; -  проведение презентационной конференции в сети на нескольких компьютерах; - печать слайдов на прозрачной пленке и демонстрация их при помощи проекционной аппаратуры; - печать слайдов на бумаге и использование их в виде раздаточного материала. Как видно из перечня, среда обеспечивает работу с приложениями и другими средами, взаимодействие с внешними устройствами. В процессе работы обеспечивается консультационная помощь исполнителю: программа предлагает услуги помощника. Данный помощник заранее определит, требуется ли помощь, предлагая справку в зависимости от выполняемой в данный момент работы. Отслеживая действия, помощник указывает пути выхода из затруднительных ситуаций. Через помощника  можно получить полезные советы по вопросам более эффективного использования возможностей PowerPoint, а также наглядные примеры и пошаговые описания выполнения конкретных задач.</vt:lpstr>
      <vt:lpstr>Заключение </vt:lpstr>
      <vt:lpstr>СПАСИБО 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Компьютер и математика</dc:title>
  <dc:subject>Компьютер и математика</dc:subject>
  <dc:creator>Женек</dc:creator>
  <cp:keywords>Информатика</cp:keywords>
  <cp:lastModifiedBy>User</cp:lastModifiedBy>
  <cp:revision>130</cp:revision>
  <cp:lastPrinted>2018-04-08T19:29:36Z</cp:lastPrinted>
  <dcterms:created xsi:type="dcterms:W3CDTF">2018-03-05T09:25:40Z</dcterms:created>
  <dcterms:modified xsi:type="dcterms:W3CDTF">2019-05-13T08:33:29Z</dcterms:modified>
  <cp:category>Проект</cp:category>
  <cp:contentStatus>Хорошее</cp:contentStatus>
</cp:coreProperties>
</file>