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5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04E83E-E570-458A-997D-AA3A0AFB727A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2017A6-4A4F-4954-AB77-81078E324B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ru-RU" sz="1200" baseline="0" dirty="0" smtClean="0">
                <a:latin typeface="Times New Roman" pitchFamily="18" charset="0"/>
                <a:cs typeface="Times New Roman" pitchFamily="18" charset="0"/>
              </a:rPr>
              <a:t> создании презентации использован технологический прием «Листание». Начните просмотр презентации с показа слайдов</a:t>
            </a:r>
            <a:r>
              <a:rPr lang="ru-RU" sz="1200" baseline="0" dirty="0" smtClean="0">
                <a:latin typeface="Times New Roman" pitchFamily="18" charset="0"/>
                <a:cs typeface="Times New Roman" pitchFamily="18" charset="0"/>
              </a:rPr>
              <a:t>. С начало.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2017A6-4A4F-4954-AB77-81078E324B8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708B8-37EB-472C-B54B-277FF957BA94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3505F-834E-41E7-8158-ED6F5BCD4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708B8-37EB-472C-B54B-277FF957BA94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3505F-834E-41E7-8158-ED6F5BCD4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708B8-37EB-472C-B54B-277FF957BA94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3505F-834E-41E7-8158-ED6F5BCD4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708B8-37EB-472C-B54B-277FF957BA94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3505F-834E-41E7-8158-ED6F5BCD4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708B8-37EB-472C-B54B-277FF957BA94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3505F-834E-41E7-8158-ED6F5BCD4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708B8-37EB-472C-B54B-277FF957BA94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3505F-834E-41E7-8158-ED6F5BCD4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708B8-37EB-472C-B54B-277FF957BA94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3505F-834E-41E7-8158-ED6F5BCD4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708B8-37EB-472C-B54B-277FF957BA94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3505F-834E-41E7-8158-ED6F5BCD4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708B8-37EB-472C-B54B-277FF957BA94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3505F-834E-41E7-8158-ED6F5BCD4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708B8-37EB-472C-B54B-277FF957BA94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3505F-834E-41E7-8158-ED6F5BCD4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708B8-37EB-472C-B54B-277FF957BA94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3505F-834E-41E7-8158-ED6F5BCD4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9708B8-37EB-472C-B54B-277FF957BA94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3505F-834E-41E7-8158-ED6F5BCD4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18" Type="http://schemas.openxmlformats.org/officeDocument/2006/relationships/image" Target="../media/image16.jpeg"/><Relationship Id="rId26" Type="http://schemas.openxmlformats.org/officeDocument/2006/relationships/image" Target="../media/image24.jpeg"/><Relationship Id="rId3" Type="http://schemas.openxmlformats.org/officeDocument/2006/relationships/image" Target="../media/image1.jpeg"/><Relationship Id="rId21" Type="http://schemas.openxmlformats.org/officeDocument/2006/relationships/image" Target="../media/image19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5.jpeg"/><Relationship Id="rId25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eg"/><Relationship Id="rId20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24" Type="http://schemas.openxmlformats.org/officeDocument/2006/relationships/image" Target="../media/image22.jpe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23" Type="http://schemas.openxmlformats.org/officeDocument/2006/relationships/image" Target="../media/image21.jpeg"/><Relationship Id="rId10" Type="http://schemas.openxmlformats.org/officeDocument/2006/relationships/image" Target="../media/image8.jpeg"/><Relationship Id="rId19" Type="http://schemas.openxmlformats.org/officeDocument/2006/relationships/image" Target="../media/image17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jpeg"/><Relationship Id="rId22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857224" y="857232"/>
            <a:ext cx="7429552" cy="514353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МАОУ «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Цаган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Моринская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СОШ»</a:t>
            </a: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Валяние животных шерстью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(Волк)</a:t>
            </a: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Автор: Цыренова С.Б., учитель технологии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Рамка 9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857232"/>
            <a:ext cx="7429552" cy="521497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Материалы: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 Шерсть цвета «стальной», «шампанское» и немного черного.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 Иглы грубая №36 и тонкая (№38/40)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 Пластика или какая-либо самотвердеющая глина (для глазок) + 2 капли клея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4. Акриловая краска (черная) + кисти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5. Сухая пастель/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худ.масло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или косметика для тонировки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6. Проволока черная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удобства можно распечатать рисунок волка. </a:t>
            </a:r>
          </a:p>
        </p:txBody>
      </p:sp>
      <p:grpSp>
        <p:nvGrpSpPr>
          <p:cNvPr id="16" name="Группа 15"/>
          <p:cNvGrpSpPr/>
          <p:nvPr/>
        </p:nvGrpSpPr>
        <p:grpSpPr>
          <a:xfrm>
            <a:off x="857224" y="857232"/>
            <a:ext cx="7429552" cy="5214974"/>
            <a:chOff x="857224" y="857232"/>
            <a:chExt cx="7429552" cy="5214974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857224" y="857232"/>
              <a:ext cx="7429552" cy="521497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" name="Picture 2" descr="ÐÐ°Ð»ÑÐ½Ð¸Ðµ Ð¸Ð· ÑÐµÑÑÑÐ¸. ÐÐ¾Ð»Ðº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57224" y="1000108"/>
              <a:ext cx="7143800" cy="4929222"/>
            </a:xfrm>
            <a:prstGeom prst="rect">
              <a:avLst/>
            </a:prstGeom>
            <a:noFill/>
          </p:spPr>
        </p:pic>
      </p:grpSp>
      <p:sp>
        <p:nvSpPr>
          <p:cNvPr id="17" name="Прямоугольник 16"/>
          <p:cNvSpPr/>
          <p:nvPr/>
        </p:nvSpPr>
        <p:spPr>
          <a:xfrm>
            <a:off x="714348" y="714356"/>
            <a:ext cx="7715304" cy="54292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Все работы по сборке игрушки ведутся грубой иглой. Сворачиваем нашу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заготовочку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начинаем ее проваливать иглой. Ее надо достаточно глубоко, ведь главное, чтобы игрушка свалялась внутри. Уже вскоре у нас получается вот такой шарик. Он остается еще достаточно рыхлым. Это позволит без проблем соединить нашу голову с носиком волка.</a:t>
            </a:r>
          </a:p>
        </p:txBody>
      </p:sp>
      <p:grpSp>
        <p:nvGrpSpPr>
          <p:cNvPr id="20" name="Группа 19"/>
          <p:cNvGrpSpPr/>
          <p:nvPr/>
        </p:nvGrpSpPr>
        <p:grpSpPr>
          <a:xfrm>
            <a:off x="714348" y="714356"/>
            <a:ext cx="7715304" cy="5429288"/>
            <a:chOff x="714348" y="714356"/>
            <a:chExt cx="7715304" cy="5429288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714348" y="714356"/>
              <a:ext cx="7715304" cy="54292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268" name="Picture 4" descr="ÐÐ°Ð»ÑÐ½Ð¸Ðµ Ð¸Ð· ÑÐµÑÑÑÐ¸. ÐÐ¾Ð»Ðº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14348" y="714356"/>
              <a:ext cx="7572428" cy="5214974"/>
            </a:xfrm>
            <a:prstGeom prst="rect">
              <a:avLst/>
            </a:prstGeom>
            <a:noFill/>
          </p:spPr>
        </p:pic>
      </p:grpSp>
      <p:sp>
        <p:nvSpPr>
          <p:cNvPr id="21" name="Прямоугольник 20"/>
          <p:cNvSpPr/>
          <p:nvPr/>
        </p:nvSpPr>
        <p:spPr>
          <a:xfrm>
            <a:off x="714348" y="714356"/>
            <a:ext cx="7715304" cy="54292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Начесываем семеновскую «шампанское» на носик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Сворачиваем ее трубочкой и сваливаем грубой иглой. Один конец нашего носа оставляем мохнатеньким. Эти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мохнатушки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станут щечками волка. Сразу можно будет наметить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усицы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полосочка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которая разделяет правую и левую половины челюсти). Для этого иглой многократно проводим вертикальную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полосочку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32" name="Группа 31"/>
          <p:cNvGrpSpPr/>
          <p:nvPr/>
        </p:nvGrpSpPr>
        <p:grpSpPr>
          <a:xfrm>
            <a:off x="714348" y="714356"/>
            <a:ext cx="7786742" cy="5429288"/>
            <a:chOff x="714348" y="714356"/>
            <a:chExt cx="7786742" cy="5429288"/>
          </a:xfrm>
        </p:grpSpPr>
        <p:grpSp>
          <p:nvGrpSpPr>
            <p:cNvPr id="30" name="Группа 29"/>
            <p:cNvGrpSpPr/>
            <p:nvPr/>
          </p:nvGrpSpPr>
          <p:grpSpPr>
            <a:xfrm>
              <a:off x="714348" y="714356"/>
              <a:ext cx="7786742" cy="5429288"/>
              <a:chOff x="714348" y="714356"/>
              <a:chExt cx="7786742" cy="5429288"/>
            </a:xfrm>
          </p:grpSpPr>
          <p:grpSp>
            <p:nvGrpSpPr>
              <p:cNvPr id="28" name="Группа 27"/>
              <p:cNvGrpSpPr/>
              <p:nvPr/>
            </p:nvGrpSpPr>
            <p:grpSpPr>
              <a:xfrm>
                <a:off x="714348" y="714356"/>
                <a:ext cx="7786742" cy="5429288"/>
                <a:chOff x="714348" y="714356"/>
                <a:chExt cx="7786742" cy="5429288"/>
              </a:xfrm>
            </p:grpSpPr>
            <p:grpSp>
              <p:nvGrpSpPr>
                <p:cNvPr id="26" name="Группа 25"/>
                <p:cNvGrpSpPr/>
                <p:nvPr/>
              </p:nvGrpSpPr>
              <p:grpSpPr>
                <a:xfrm>
                  <a:off x="714348" y="714356"/>
                  <a:ext cx="7786742" cy="5429288"/>
                  <a:chOff x="714348" y="714356"/>
                  <a:chExt cx="7786742" cy="5429288"/>
                </a:xfrm>
              </p:grpSpPr>
              <p:grpSp>
                <p:nvGrpSpPr>
                  <p:cNvPr id="24" name="Группа 23"/>
                  <p:cNvGrpSpPr/>
                  <p:nvPr/>
                </p:nvGrpSpPr>
                <p:grpSpPr>
                  <a:xfrm>
                    <a:off x="714348" y="714356"/>
                    <a:ext cx="7786742" cy="5429288"/>
                    <a:chOff x="714348" y="714356"/>
                    <a:chExt cx="7786742" cy="5429288"/>
                  </a:xfrm>
                </p:grpSpPr>
                <p:sp>
                  <p:nvSpPr>
                    <p:cNvPr id="22" name="Прямоугольник 21"/>
                    <p:cNvSpPr/>
                    <p:nvPr/>
                  </p:nvSpPr>
                  <p:spPr>
                    <a:xfrm>
                      <a:off x="714348" y="714356"/>
                      <a:ext cx="7786742" cy="5429288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pic>
                  <p:nvPicPr>
                    <p:cNvPr id="11270" name="Picture 6" descr="ÐÐ°Ð»ÑÐ½Ð¸Ðµ Ð¸Ð· ÑÐµÑÑÑÐ¸. ÐÐ¾Ð»Ðº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5"/>
                    <a:srcRect/>
                    <a:stretch>
                      <a:fillRect/>
                    </a:stretch>
                  </p:blipFill>
                  <p:spPr bwMode="auto">
                    <a:xfrm>
                      <a:off x="857224" y="857232"/>
                      <a:ext cx="1679575" cy="1259681"/>
                    </a:xfrm>
                    <a:prstGeom prst="rect">
                      <a:avLst/>
                    </a:prstGeom>
                    <a:noFill/>
                  </p:spPr>
                </p:pic>
              </p:grpSp>
              <p:pic>
                <p:nvPicPr>
                  <p:cNvPr id="11272" name="Picture 8" descr="ÐÐ°Ð»ÑÐ½Ð¸Ðµ Ð¸Ð· ÑÐµÑÑÑÐ¸. ÐÐ¾Ð»Ðº"/>
                  <p:cNvPicPr>
                    <a:picLocks noChangeAspect="1" noChangeArrowheads="1"/>
                  </p:cNvPicPr>
                  <p:nvPr/>
                </p:nvPicPr>
                <p:blipFill>
                  <a:blip r:embed="rId6"/>
                  <a:srcRect/>
                  <a:stretch>
                    <a:fillRect/>
                  </a:stretch>
                </p:blipFill>
                <p:spPr bwMode="auto">
                  <a:xfrm>
                    <a:off x="2928926" y="857232"/>
                    <a:ext cx="1893888" cy="1420416"/>
                  </a:xfrm>
                  <a:prstGeom prst="rect">
                    <a:avLst/>
                  </a:prstGeom>
                  <a:noFill/>
                </p:spPr>
              </p:pic>
            </p:grpSp>
            <p:pic>
              <p:nvPicPr>
                <p:cNvPr id="11274" name="Picture 10" descr="ÐÐ°Ð»ÑÐ½Ð¸Ðµ Ð¸Ð· ÑÐµÑÑÑÐ¸. ÐÐ¾Ð»Ðº"/>
                <p:cNvPicPr>
                  <a:picLocks noChangeAspect="1" noChangeArrowheads="1"/>
                </p:cNvPicPr>
                <p:nvPr/>
              </p:nvPicPr>
              <p:blipFill>
                <a:blip r:embed="rId7"/>
                <a:srcRect/>
                <a:stretch>
                  <a:fillRect/>
                </a:stretch>
              </p:blipFill>
              <p:spPr bwMode="auto">
                <a:xfrm>
                  <a:off x="5214942" y="857232"/>
                  <a:ext cx="2524100" cy="1893075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11276" name="Picture 12" descr="ÐÐ°Ð»ÑÐ½Ð¸Ðµ Ð¸Ð· ÑÐµÑÑÑÐ¸. ÐÐ¾Ð»Ðº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1000100" y="3071810"/>
                <a:ext cx="2393955" cy="2152656"/>
              </a:xfrm>
              <a:prstGeom prst="rect">
                <a:avLst/>
              </a:prstGeom>
              <a:noFill/>
            </p:spPr>
          </p:pic>
        </p:grpSp>
        <p:pic>
          <p:nvPicPr>
            <p:cNvPr id="11278" name="Picture 14" descr="ÐÐ°Ð»ÑÐ½Ð¸Ðµ Ð¸Ð· ÑÐµÑÑÑÐ¸. ÐÐ¾Ð»Ðº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857620" y="3143248"/>
              <a:ext cx="2857520" cy="2063359"/>
            </a:xfrm>
            <a:prstGeom prst="rect">
              <a:avLst/>
            </a:prstGeom>
            <a:noFill/>
          </p:spPr>
        </p:pic>
      </p:grpSp>
      <p:grpSp>
        <p:nvGrpSpPr>
          <p:cNvPr id="35" name="Группа 34"/>
          <p:cNvGrpSpPr/>
          <p:nvPr/>
        </p:nvGrpSpPr>
        <p:grpSpPr>
          <a:xfrm>
            <a:off x="714348" y="714356"/>
            <a:ext cx="7786742" cy="5500726"/>
            <a:chOff x="714348" y="714356"/>
            <a:chExt cx="7786742" cy="5500726"/>
          </a:xfrm>
        </p:grpSpPr>
        <p:sp>
          <p:nvSpPr>
            <p:cNvPr id="33" name="Прямоугольник 32"/>
            <p:cNvSpPr/>
            <p:nvPr/>
          </p:nvSpPr>
          <p:spPr>
            <a:xfrm>
              <a:off x="714348" y="714356"/>
              <a:ext cx="7786742" cy="550072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Теперь начнем делать глазки. У нашего оригинала глазики не круглые, а вытянутые и немного кривоватые. Глазницы делаем такие же.</a:t>
              </a:r>
            </a:p>
          </p:txBody>
        </p:sp>
        <p:pic>
          <p:nvPicPr>
            <p:cNvPr id="11280" name="Picture 16" descr="ÐÐ°Ð»ÑÐ½Ð¸Ðµ Ð¸Ð· ÑÐµÑÑÑÐ¸. ÐÐ¾Ð»Ðº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4714876" y="4000504"/>
              <a:ext cx="2465393" cy="1849045"/>
            </a:xfrm>
            <a:prstGeom prst="rect">
              <a:avLst/>
            </a:prstGeom>
            <a:noFill/>
          </p:spPr>
        </p:pic>
      </p:grpSp>
      <p:grpSp>
        <p:nvGrpSpPr>
          <p:cNvPr id="44" name="Группа 43"/>
          <p:cNvGrpSpPr/>
          <p:nvPr/>
        </p:nvGrpSpPr>
        <p:grpSpPr>
          <a:xfrm>
            <a:off x="571472" y="714356"/>
            <a:ext cx="7929618" cy="5643602"/>
            <a:chOff x="571472" y="714356"/>
            <a:chExt cx="7929618" cy="5643602"/>
          </a:xfrm>
        </p:grpSpPr>
        <p:grpSp>
          <p:nvGrpSpPr>
            <p:cNvPr id="42" name="Группа 41"/>
            <p:cNvGrpSpPr/>
            <p:nvPr/>
          </p:nvGrpSpPr>
          <p:grpSpPr>
            <a:xfrm>
              <a:off x="571472" y="714356"/>
              <a:ext cx="7929618" cy="5643602"/>
              <a:chOff x="571472" y="714356"/>
              <a:chExt cx="7929618" cy="5643602"/>
            </a:xfrm>
          </p:grpSpPr>
          <p:grpSp>
            <p:nvGrpSpPr>
              <p:cNvPr id="40" name="Группа 39"/>
              <p:cNvGrpSpPr/>
              <p:nvPr/>
            </p:nvGrpSpPr>
            <p:grpSpPr>
              <a:xfrm>
                <a:off x="571472" y="714356"/>
                <a:ext cx="7929618" cy="5643602"/>
                <a:chOff x="571472" y="714356"/>
                <a:chExt cx="7929618" cy="5643602"/>
              </a:xfrm>
            </p:grpSpPr>
            <p:grpSp>
              <p:nvGrpSpPr>
                <p:cNvPr id="38" name="Группа 37"/>
                <p:cNvGrpSpPr/>
                <p:nvPr/>
              </p:nvGrpSpPr>
              <p:grpSpPr>
                <a:xfrm>
                  <a:off x="571472" y="714356"/>
                  <a:ext cx="7929618" cy="5643602"/>
                  <a:chOff x="571472" y="714356"/>
                  <a:chExt cx="7929618" cy="5643602"/>
                </a:xfrm>
              </p:grpSpPr>
              <p:sp>
                <p:nvSpPr>
                  <p:cNvPr id="36" name="Прямоугольник 35"/>
                  <p:cNvSpPr/>
                  <p:nvPr/>
                </p:nvSpPr>
                <p:spPr>
                  <a:xfrm>
                    <a:off x="571472" y="714356"/>
                    <a:ext cx="7929618" cy="5643602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>
                        <a:latin typeface="Times New Roman" pitchFamily="18" charset="0"/>
                        <a:cs typeface="Times New Roman" pitchFamily="18" charset="0"/>
                      </a:rPr>
                      <a:t>Приделываем носик. Берем черную шерстку. Смотрим на фотографию и делаем такой же, немножко кривоватый и с большими ноздрями. </a:t>
                    </a:r>
                  </a:p>
                </p:txBody>
              </p:sp>
              <p:pic>
                <p:nvPicPr>
                  <p:cNvPr id="11282" name="Picture 18" descr="ÐÐ°Ð»ÑÐ½Ð¸Ðµ Ð¸Ð· ÑÐµÑÑÑÐ¸. ÐÐ¾Ð»Ðº"/>
                  <p:cNvPicPr>
                    <a:picLocks noChangeAspect="1" noChangeArrowheads="1"/>
                  </p:cNvPicPr>
                  <p:nvPr/>
                </p:nvPicPr>
                <p:blipFill>
                  <a:blip r:embed="rId11"/>
                  <a:srcRect/>
                  <a:stretch>
                    <a:fillRect/>
                  </a:stretch>
                </p:blipFill>
                <p:spPr bwMode="auto">
                  <a:xfrm>
                    <a:off x="785786" y="1000108"/>
                    <a:ext cx="2393955" cy="1795466"/>
                  </a:xfrm>
                  <a:prstGeom prst="rect">
                    <a:avLst/>
                  </a:prstGeom>
                  <a:noFill/>
                </p:spPr>
              </p:pic>
            </p:grpSp>
            <p:pic>
              <p:nvPicPr>
                <p:cNvPr id="11284" name="Picture 20" descr="ÐÐ°Ð»ÑÐ½Ð¸Ðµ Ð¸Ð· ÑÐµÑÑÑÐ¸. ÐÐ¾Ð»Ðº"/>
                <p:cNvPicPr>
                  <a:picLocks noChangeAspect="1" noChangeArrowheads="1"/>
                </p:cNvPicPr>
                <p:nvPr/>
              </p:nvPicPr>
              <p:blipFill>
                <a:blip r:embed="rId12"/>
                <a:srcRect/>
                <a:stretch>
                  <a:fillRect/>
                </a:stretch>
              </p:blipFill>
              <p:spPr bwMode="auto">
                <a:xfrm>
                  <a:off x="3428992" y="928670"/>
                  <a:ext cx="2751145" cy="2063359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11286" name="Picture 22" descr="ÐÐ°Ð»ÑÐ½Ð¸Ðµ Ð¸Ð· ÑÐµÑÑÑÐ¸. ÐÐ¾Ð»Ðº"/>
              <p:cNvPicPr>
                <a:picLocks noChangeAspect="1"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857224" y="4000504"/>
                <a:ext cx="2608269" cy="1956202"/>
              </a:xfrm>
              <a:prstGeom prst="rect">
                <a:avLst/>
              </a:prstGeom>
              <a:noFill/>
            </p:spPr>
          </p:pic>
        </p:grpSp>
        <p:pic>
          <p:nvPicPr>
            <p:cNvPr id="11288" name="Picture 24" descr="ÐÐ°Ð»ÑÐ½Ð¸Ðµ Ð¸Ð· ÑÐµÑÑÑÐ¸. ÐÐ¾Ð»Ðº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4500562" y="3857628"/>
              <a:ext cx="1727211" cy="2302948"/>
            </a:xfrm>
            <a:prstGeom prst="rect">
              <a:avLst/>
            </a:prstGeom>
            <a:noFill/>
          </p:spPr>
        </p:pic>
      </p:grpSp>
      <p:grpSp>
        <p:nvGrpSpPr>
          <p:cNvPr id="57" name="Группа 56"/>
          <p:cNvGrpSpPr/>
          <p:nvPr/>
        </p:nvGrpSpPr>
        <p:grpSpPr>
          <a:xfrm>
            <a:off x="428596" y="642918"/>
            <a:ext cx="8143932" cy="5715040"/>
            <a:chOff x="428596" y="642918"/>
            <a:chExt cx="8143932" cy="5715040"/>
          </a:xfrm>
        </p:grpSpPr>
        <p:grpSp>
          <p:nvGrpSpPr>
            <p:cNvPr id="55" name="Группа 54"/>
            <p:cNvGrpSpPr/>
            <p:nvPr/>
          </p:nvGrpSpPr>
          <p:grpSpPr>
            <a:xfrm>
              <a:off x="428596" y="642918"/>
              <a:ext cx="8143932" cy="5715040"/>
              <a:chOff x="428596" y="642918"/>
              <a:chExt cx="8143932" cy="5715040"/>
            </a:xfrm>
          </p:grpSpPr>
          <p:grpSp>
            <p:nvGrpSpPr>
              <p:cNvPr id="53" name="Группа 52"/>
              <p:cNvGrpSpPr/>
              <p:nvPr/>
            </p:nvGrpSpPr>
            <p:grpSpPr>
              <a:xfrm>
                <a:off x="428596" y="642918"/>
                <a:ext cx="8143932" cy="5715040"/>
                <a:chOff x="428596" y="642918"/>
                <a:chExt cx="8143932" cy="5715040"/>
              </a:xfrm>
            </p:grpSpPr>
            <p:grpSp>
              <p:nvGrpSpPr>
                <p:cNvPr id="51" name="Группа 50"/>
                <p:cNvGrpSpPr/>
                <p:nvPr/>
              </p:nvGrpSpPr>
              <p:grpSpPr>
                <a:xfrm>
                  <a:off x="428596" y="642918"/>
                  <a:ext cx="8143932" cy="5715040"/>
                  <a:chOff x="428596" y="642918"/>
                  <a:chExt cx="8143932" cy="5715040"/>
                </a:xfrm>
              </p:grpSpPr>
              <p:grpSp>
                <p:nvGrpSpPr>
                  <p:cNvPr id="49" name="Группа 48"/>
                  <p:cNvGrpSpPr/>
                  <p:nvPr/>
                </p:nvGrpSpPr>
                <p:grpSpPr>
                  <a:xfrm>
                    <a:off x="428596" y="642918"/>
                    <a:ext cx="8143932" cy="5715040"/>
                    <a:chOff x="428596" y="642918"/>
                    <a:chExt cx="8143932" cy="5715040"/>
                  </a:xfrm>
                </p:grpSpPr>
                <p:grpSp>
                  <p:nvGrpSpPr>
                    <p:cNvPr id="47" name="Группа 46"/>
                    <p:cNvGrpSpPr/>
                    <p:nvPr/>
                  </p:nvGrpSpPr>
                  <p:grpSpPr>
                    <a:xfrm>
                      <a:off x="428596" y="642918"/>
                      <a:ext cx="8143932" cy="5715040"/>
                      <a:chOff x="428596" y="642918"/>
                      <a:chExt cx="8143932" cy="5715040"/>
                    </a:xfrm>
                  </p:grpSpPr>
                  <p:sp>
                    <p:nvSpPr>
                      <p:cNvPr id="45" name="Прямоугольник 44"/>
                      <p:cNvSpPr/>
                      <p:nvPr/>
                    </p:nvSpPr>
                    <p:spPr>
                      <a:xfrm>
                        <a:off x="428596" y="642918"/>
                        <a:ext cx="8143932" cy="5715040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ru-RU" dirty="0">
                            <a:latin typeface="Times New Roman" pitchFamily="18" charset="0"/>
                            <a:cs typeface="Times New Roman" pitchFamily="18" charset="0"/>
                          </a:rPr>
                          <a:t>Тело. Начесываем опять серую шерсть. И делаем из нее шарик. С одной стороны оставляем наше тело </a:t>
                        </a:r>
                        <a:r>
                          <a:rPr lang="ru-RU" dirty="0" smtClean="0">
                            <a:latin typeface="Times New Roman" pitchFamily="18" charset="0"/>
                            <a:cs typeface="Times New Roman" pitchFamily="18" charset="0"/>
                          </a:rPr>
                          <a:t>распушенным</a:t>
                        </a:r>
                        <a:r>
                          <a:rPr lang="ru-RU" dirty="0">
                            <a:latin typeface="Times New Roman" pitchFamily="18" charset="0"/>
                            <a:cs typeface="Times New Roman" pitchFamily="18" charset="0"/>
                          </a:rPr>
                          <a:t>. Валяем 36 иглой. Хорошо сваливаем внутри. Тело у нас получается «средней </a:t>
                        </a:r>
                        <a:r>
                          <a:rPr lang="ru-RU" dirty="0" smtClean="0">
                            <a:latin typeface="Times New Roman" pitchFamily="18" charset="0"/>
                            <a:cs typeface="Times New Roman" pitchFamily="18" charset="0"/>
                          </a:rPr>
                          <a:t>проволоки</a:t>
                        </a:r>
                        <a:r>
                          <a:rPr lang="ru-RU" dirty="0">
                            <a:latin typeface="Times New Roman" pitchFamily="18" charset="0"/>
                            <a:cs typeface="Times New Roman" pitchFamily="18" charset="0"/>
                          </a:rPr>
                          <a:t>»</a:t>
                        </a:r>
                      </a:p>
                    </p:txBody>
                  </p:sp>
                  <p:pic>
                    <p:nvPicPr>
                      <p:cNvPr id="11290" name="Picture 26" descr="ÐÐ°Ð»ÑÐ½Ð¸Ðµ Ð¸Ð· ÑÐµÑÑÑÐ¸. ÐÐ¾Ð»Ðº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48" y="928670"/>
                        <a:ext cx="2408793" cy="1806595"/>
                      </a:xfrm>
                      <a:prstGeom prst="rect">
                        <a:avLst/>
                      </a:prstGeom>
                      <a:noFill/>
                    </p:spPr>
                  </p:pic>
                </p:grpSp>
                <p:pic>
                  <p:nvPicPr>
                    <p:cNvPr id="11292" name="Picture 28" descr="ÐÐ°Ð»ÑÐ½Ð¸Ðµ Ð¸Ð· ÑÐµÑÑÑÐ¸. ÐÐ¾Ð»Ðº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16"/>
                    <a:srcRect/>
                    <a:stretch>
                      <a:fillRect/>
                    </a:stretch>
                  </p:blipFill>
                  <p:spPr bwMode="auto">
                    <a:xfrm>
                      <a:off x="3428992" y="892950"/>
                      <a:ext cx="2536831" cy="1902623"/>
                    </a:xfrm>
                    <a:prstGeom prst="rect">
                      <a:avLst/>
                    </a:prstGeom>
                    <a:noFill/>
                  </p:spPr>
                </p:pic>
              </p:grpSp>
              <p:pic>
                <p:nvPicPr>
                  <p:cNvPr id="11294" name="Picture 30" descr="ÐÐ°Ð»ÑÐ½Ð¸Ðµ Ð¸Ð· ÑÐµÑÑÑÐ¸. ÐÐ¾Ð»Ðº"/>
                  <p:cNvPicPr>
                    <a:picLocks noChangeAspect="1" noChangeArrowheads="1"/>
                  </p:cNvPicPr>
                  <p:nvPr/>
                </p:nvPicPr>
                <p:blipFill>
                  <a:blip r:embed="rId17"/>
                  <a:srcRect/>
                  <a:stretch>
                    <a:fillRect/>
                  </a:stretch>
                </p:blipFill>
                <p:spPr bwMode="auto">
                  <a:xfrm>
                    <a:off x="6143636" y="857232"/>
                    <a:ext cx="2322517" cy="1857388"/>
                  </a:xfrm>
                  <a:prstGeom prst="rect">
                    <a:avLst/>
                  </a:prstGeom>
                  <a:noFill/>
                </p:spPr>
              </p:pic>
            </p:grpSp>
            <p:pic>
              <p:nvPicPr>
                <p:cNvPr id="11296" name="Picture 32" descr="ÐÐ°Ð»ÑÐ½Ð¸Ðµ Ð¸Ð· ÑÐµÑÑÑÐ¸. ÐÐ¾Ð»Ðº"/>
                <p:cNvPicPr>
                  <a:picLocks noChangeAspect="1" noChangeArrowheads="1"/>
                </p:cNvPicPr>
                <p:nvPr/>
              </p:nvPicPr>
              <p:blipFill>
                <a:blip r:embed="rId18"/>
                <a:srcRect/>
                <a:stretch>
                  <a:fillRect/>
                </a:stretch>
              </p:blipFill>
              <p:spPr bwMode="auto">
                <a:xfrm>
                  <a:off x="571472" y="4286256"/>
                  <a:ext cx="2536831" cy="1902623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11298" name="Picture 34" descr="ÐÐ°Ð»ÑÐ½Ð¸Ðµ Ð¸Ð· ÑÐµÑÑÑÐ¸. ÐÐ¾Ð»Ðº"/>
              <p:cNvPicPr>
                <a:picLocks noChangeAspect="1" noChangeArrowheads="1"/>
              </p:cNvPicPr>
              <p:nvPr/>
            </p:nvPicPr>
            <p:blipFill>
              <a:blip r:embed="rId19"/>
              <a:srcRect/>
              <a:stretch>
                <a:fillRect/>
              </a:stretch>
            </p:blipFill>
            <p:spPr bwMode="auto">
              <a:xfrm>
                <a:off x="3357554" y="4286256"/>
                <a:ext cx="2465393" cy="1849045"/>
              </a:xfrm>
              <a:prstGeom prst="rect">
                <a:avLst/>
              </a:prstGeom>
              <a:noFill/>
            </p:spPr>
          </p:pic>
        </p:grpSp>
        <p:pic>
          <p:nvPicPr>
            <p:cNvPr id="11300" name="Picture 36" descr="ÐÐ°Ð»ÑÐ½Ð¸Ðµ Ð¸Ð· ÑÐµÑÑÑÐ¸. ÐÐ¾Ð»Ðº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6286512" y="3929066"/>
              <a:ext cx="1727211" cy="2302948"/>
            </a:xfrm>
            <a:prstGeom prst="rect">
              <a:avLst/>
            </a:prstGeom>
            <a:noFill/>
          </p:spPr>
        </p:pic>
      </p:grpSp>
      <p:grpSp>
        <p:nvGrpSpPr>
          <p:cNvPr id="64" name="Группа 63"/>
          <p:cNvGrpSpPr/>
          <p:nvPr/>
        </p:nvGrpSpPr>
        <p:grpSpPr>
          <a:xfrm>
            <a:off x="357158" y="642918"/>
            <a:ext cx="8215370" cy="5643602"/>
            <a:chOff x="357158" y="642918"/>
            <a:chExt cx="8215370" cy="5643602"/>
          </a:xfrm>
        </p:grpSpPr>
        <p:grpSp>
          <p:nvGrpSpPr>
            <p:cNvPr id="62" name="Группа 61"/>
            <p:cNvGrpSpPr/>
            <p:nvPr/>
          </p:nvGrpSpPr>
          <p:grpSpPr>
            <a:xfrm>
              <a:off x="357158" y="642918"/>
              <a:ext cx="8215370" cy="5643602"/>
              <a:chOff x="357158" y="642918"/>
              <a:chExt cx="8215370" cy="5643602"/>
            </a:xfrm>
          </p:grpSpPr>
          <p:grpSp>
            <p:nvGrpSpPr>
              <p:cNvPr id="60" name="Группа 59"/>
              <p:cNvGrpSpPr/>
              <p:nvPr/>
            </p:nvGrpSpPr>
            <p:grpSpPr>
              <a:xfrm>
                <a:off x="357158" y="642918"/>
                <a:ext cx="8215370" cy="5643602"/>
                <a:chOff x="357158" y="642918"/>
                <a:chExt cx="8215370" cy="5643602"/>
              </a:xfrm>
            </p:grpSpPr>
            <p:sp>
              <p:nvSpPr>
                <p:cNvPr id="58" name="Прямоугольник 57"/>
                <p:cNvSpPr/>
                <p:nvPr/>
              </p:nvSpPr>
              <p:spPr>
                <a:xfrm>
                  <a:off x="357158" y="642918"/>
                  <a:ext cx="8215370" cy="564360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dirty="0">
                      <a:latin typeface="Times New Roman" pitchFamily="18" charset="0"/>
                      <a:cs typeface="Times New Roman" pitchFamily="18" charset="0"/>
                    </a:rPr>
                    <a:t>Лапки. Делаем серые «трубочки» на подобии того, как делали носик. Один конец пушистый, другой — нет. Трубочки наши должны держать форму и при этом не быть слишком твердыми — нам их еще загибать.</a:t>
                  </a:r>
                </a:p>
              </p:txBody>
            </p:sp>
            <p:pic>
              <p:nvPicPr>
                <p:cNvPr id="11302" name="Picture 38" descr="ÐÐ°Ð»ÑÐ½Ð¸Ðµ Ð¸Ð· ÑÐµÑÑÑÐ¸. ÐÐ¾Ð»Ðº"/>
                <p:cNvPicPr>
                  <a:picLocks noChangeAspect="1" noChangeArrowheads="1"/>
                </p:cNvPicPr>
                <p:nvPr/>
              </p:nvPicPr>
              <p:blipFill>
                <a:blip r:embed="rId21"/>
                <a:srcRect/>
                <a:stretch>
                  <a:fillRect/>
                </a:stretch>
              </p:blipFill>
              <p:spPr bwMode="auto">
                <a:xfrm>
                  <a:off x="642910" y="928670"/>
                  <a:ext cx="2179641" cy="1634731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11304" name="Picture 40" descr="ÐÐ°Ð»ÑÐ½Ð¸Ðµ Ð¸Ð· ÑÐµÑÑÑÐ¸. ÐÐ¾Ð»Ðº"/>
              <p:cNvPicPr>
                <a:picLocks noChangeAspect="1" noChangeArrowheads="1"/>
              </p:cNvPicPr>
              <p:nvPr/>
            </p:nvPicPr>
            <p:blipFill>
              <a:blip r:embed="rId22"/>
              <a:srcRect/>
              <a:stretch>
                <a:fillRect/>
              </a:stretch>
            </p:blipFill>
            <p:spPr bwMode="auto">
              <a:xfrm>
                <a:off x="3071802" y="928670"/>
                <a:ext cx="2251079" cy="1688309"/>
              </a:xfrm>
              <a:prstGeom prst="rect">
                <a:avLst/>
              </a:prstGeom>
              <a:noFill/>
            </p:spPr>
          </p:pic>
        </p:grpSp>
        <p:pic>
          <p:nvPicPr>
            <p:cNvPr id="11306" name="Picture 42" descr="ÐÐ°Ð»ÑÐ½Ð¸Ðµ Ð¸Ð· ÑÐµÑÑÑÐ¸. ÐÐ¾Ð»Ðº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715008" y="928670"/>
              <a:ext cx="2322517" cy="1741888"/>
            </a:xfrm>
            <a:prstGeom prst="rect">
              <a:avLst/>
            </a:prstGeom>
            <a:noFill/>
          </p:spPr>
        </p:pic>
      </p:grpSp>
      <p:grpSp>
        <p:nvGrpSpPr>
          <p:cNvPr id="74" name="Группа 73"/>
          <p:cNvGrpSpPr/>
          <p:nvPr/>
        </p:nvGrpSpPr>
        <p:grpSpPr>
          <a:xfrm>
            <a:off x="357158" y="642918"/>
            <a:ext cx="8215370" cy="5643602"/>
            <a:chOff x="357158" y="642918"/>
            <a:chExt cx="8215370" cy="5643602"/>
          </a:xfrm>
        </p:grpSpPr>
        <p:grpSp>
          <p:nvGrpSpPr>
            <p:cNvPr id="71" name="Группа 70"/>
            <p:cNvGrpSpPr/>
            <p:nvPr/>
          </p:nvGrpSpPr>
          <p:grpSpPr>
            <a:xfrm>
              <a:off x="357158" y="642918"/>
              <a:ext cx="8215370" cy="5643602"/>
              <a:chOff x="357158" y="642918"/>
              <a:chExt cx="8215370" cy="5643602"/>
            </a:xfrm>
          </p:grpSpPr>
          <p:grpSp>
            <p:nvGrpSpPr>
              <p:cNvPr id="69" name="Группа 68"/>
              <p:cNvGrpSpPr/>
              <p:nvPr/>
            </p:nvGrpSpPr>
            <p:grpSpPr>
              <a:xfrm>
                <a:off x="357158" y="642918"/>
                <a:ext cx="8215370" cy="5643602"/>
                <a:chOff x="357158" y="642918"/>
                <a:chExt cx="8215370" cy="5643602"/>
              </a:xfrm>
            </p:grpSpPr>
            <p:grpSp>
              <p:nvGrpSpPr>
                <p:cNvPr id="67" name="Группа 66"/>
                <p:cNvGrpSpPr/>
                <p:nvPr/>
              </p:nvGrpSpPr>
              <p:grpSpPr>
                <a:xfrm>
                  <a:off x="357158" y="642918"/>
                  <a:ext cx="8215370" cy="5643602"/>
                  <a:chOff x="357158" y="642918"/>
                  <a:chExt cx="8215370" cy="5643602"/>
                </a:xfrm>
              </p:grpSpPr>
              <p:sp>
                <p:nvSpPr>
                  <p:cNvPr id="65" name="Прямоугольник 64"/>
                  <p:cNvSpPr/>
                  <p:nvPr/>
                </p:nvSpPr>
                <p:spPr>
                  <a:xfrm>
                    <a:off x="357158" y="642918"/>
                    <a:ext cx="8215370" cy="5643602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dirty="0" smtClean="0"/>
                  </a:p>
                  <a:p>
                    <a:pPr algn="ctr"/>
                    <a:endParaRPr lang="ru-RU" dirty="0"/>
                  </a:p>
                  <a:p>
                    <a:pPr algn="ctr"/>
                    <a:r>
                      <a:rPr lang="ru-RU" dirty="0" smtClean="0"/>
                      <a:t>Прикладываем ушко  </a:t>
                    </a:r>
                    <a:r>
                      <a:rPr lang="ru-RU" dirty="0"/>
                      <a:t>к голове и приваливаем</a:t>
                    </a:r>
                    <a:r>
                      <a:rPr lang="ru-RU" dirty="0" smtClean="0"/>
                      <a:t>. </a:t>
                    </a:r>
                    <a:r>
                      <a:rPr lang="ru-RU" dirty="0"/>
                      <a:t>Глазки. Берём кусочек полимерной глины </a:t>
                    </a:r>
                    <a:r>
                      <a:rPr lang="ru-RU" dirty="0" smtClean="0"/>
                      <a:t>, цвет </a:t>
                    </a:r>
                    <a:r>
                      <a:rPr lang="ru-RU" dirty="0"/>
                      <a:t>5525. Глину можно запечь или </a:t>
                    </a:r>
                    <a:r>
                      <a:rPr lang="ru-RU" dirty="0" smtClean="0"/>
                      <a:t>сварить </a:t>
                    </a:r>
                    <a:r>
                      <a:rPr lang="ru-RU" dirty="0"/>
                      <a:t>Глаза лепим по форме глазницы</a:t>
                    </a:r>
                    <a:r>
                      <a:rPr lang="ru-RU" dirty="0" smtClean="0"/>
                      <a:t>. Делаем  усики  из проволоки.</a:t>
                    </a:r>
                    <a:endParaRPr lang="ru-RU" dirty="0"/>
                  </a:p>
                </p:txBody>
              </p:sp>
              <p:pic>
                <p:nvPicPr>
                  <p:cNvPr id="11308" name="Picture 44" descr="ÐÐ°Ð»ÑÐ½Ð¸Ðµ Ð¸Ð· ÑÐµÑÑÑÐ¸. ÐÐ¾Ð»Ðº"/>
                  <p:cNvPicPr>
                    <a:picLocks noChangeAspect="1" noChangeArrowheads="1"/>
                  </p:cNvPicPr>
                  <p:nvPr/>
                </p:nvPicPr>
                <p:blipFill>
                  <a:blip r:embed="rId24"/>
                  <a:srcRect/>
                  <a:stretch>
                    <a:fillRect/>
                  </a:stretch>
                </p:blipFill>
                <p:spPr bwMode="auto">
                  <a:xfrm>
                    <a:off x="785786" y="928670"/>
                    <a:ext cx="2536831" cy="1902623"/>
                  </a:xfrm>
                  <a:prstGeom prst="rect">
                    <a:avLst/>
                  </a:prstGeom>
                  <a:noFill/>
                </p:spPr>
              </p:pic>
            </p:grpSp>
            <p:pic>
              <p:nvPicPr>
                <p:cNvPr id="11310" name="Picture 46" descr="ÐÐ°Ð»ÑÐ½Ð¸Ðµ Ð¸Ð· ÑÐµÑÑÑÐ¸. ÐÐ¾Ð»Ðº"/>
                <p:cNvPicPr>
                  <a:picLocks noChangeAspect="1" noChangeArrowheads="1"/>
                </p:cNvPicPr>
                <p:nvPr/>
              </p:nvPicPr>
              <p:blipFill>
                <a:blip r:embed="rId25"/>
                <a:srcRect/>
                <a:stretch>
                  <a:fillRect/>
                </a:stretch>
              </p:blipFill>
              <p:spPr bwMode="auto">
                <a:xfrm>
                  <a:off x="4357686" y="785794"/>
                  <a:ext cx="1788333" cy="2384444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11312" name="Picture 48" descr="ÐÐ°Ð»ÑÐ½Ð¸Ðµ Ð¸Ð· ÑÐµÑÑÑÐ¸. ÐÐ¾Ð»Ðº"/>
              <p:cNvPicPr>
                <a:picLocks noChangeAspect="1" noChangeArrowheads="1"/>
              </p:cNvPicPr>
              <p:nvPr/>
            </p:nvPicPr>
            <p:blipFill>
              <a:blip r:embed="rId26"/>
              <a:srcRect/>
              <a:stretch>
                <a:fillRect/>
              </a:stretch>
            </p:blipFill>
            <p:spPr bwMode="auto">
              <a:xfrm>
                <a:off x="571472" y="4143380"/>
                <a:ext cx="1512897" cy="2017196"/>
              </a:xfrm>
              <a:prstGeom prst="rect">
                <a:avLst/>
              </a:prstGeom>
              <a:noFill/>
            </p:spPr>
          </p:pic>
        </p:grpSp>
        <p:pic>
          <p:nvPicPr>
            <p:cNvPr id="11314" name="Picture 50" descr="ÐÐ°Ð»ÑÐ½Ð¸Ðµ Ð¸Ð· ÑÐµÑÑÑÐ¸. ÐÐ¾Ð»Ðº"/>
            <p:cNvPicPr>
              <a:picLocks noChangeAspect="1" noChangeArrowheads="1"/>
            </p:cNvPicPr>
            <p:nvPr/>
          </p:nvPicPr>
          <p:blipFill>
            <a:blip r:embed="rId26"/>
            <a:srcRect/>
            <a:stretch>
              <a:fillRect/>
            </a:stretch>
          </p:blipFill>
          <p:spPr bwMode="auto">
            <a:xfrm>
              <a:off x="2786050" y="4214818"/>
              <a:ext cx="1512897" cy="2017196"/>
            </a:xfrm>
            <a:prstGeom prst="rect">
              <a:avLst/>
            </a:prstGeom>
            <a:noFill/>
          </p:spPr>
        </p:pic>
      </p:grpSp>
      <p:sp>
        <p:nvSpPr>
          <p:cNvPr id="75" name="Прямоугольник 74"/>
          <p:cNvSpPr/>
          <p:nvPr/>
        </p:nvSpPr>
        <p:spPr>
          <a:xfrm>
            <a:off x="285720" y="571480"/>
            <a:ext cx="8286808" cy="57864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 animBg="1"/>
      <p:bldP spid="21" grpId="0" animBg="1"/>
      <p:bldP spid="7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создании презентации использован технологический прием «Листание». Начните просмотр презентации с показа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слайдов,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с начало.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331</Words>
  <Application>Microsoft Office PowerPoint</Application>
  <PresentationFormat>Экран (4:3)</PresentationFormat>
  <Paragraphs>25</Paragraphs>
  <Slides>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231m</dc:creator>
  <cp:lastModifiedBy>231m</cp:lastModifiedBy>
  <cp:revision>9</cp:revision>
  <dcterms:created xsi:type="dcterms:W3CDTF">2019-05-13T05:19:32Z</dcterms:created>
  <dcterms:modified xsi:type="dcterms:W3CDTF">2019-05-13T06:13:12Z</dcterms:modified>
</cp:coreProperties>
</file>